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0" r:id="rId3"/>
    <p:sldId id="348" r:id="rId4"/>
    <p:sldId id="318" r:id="rId5"/>
    <p:sldId id="342" r:id="rId6"/>
    <p:sldId id="319" r:id="rId7"/>
    <p:sldId id="307" r:id="rId8"/>
    <p:sldId id="343" r:id="rId9"/>
    <p:sldId id="344" r:id="rId10"/>
    <p:sldId id="350" r:id="rId11"/>
    <p:sldId id="328" r:id="rId12"/>
    <p:sldId id="323" r:id="rId13"/>
    <p:sldId id="345" r:id="rId14"/>
    <p:sldId id="322" r:id="rId15"/>
    <p:sldId id="346" r:id="rId16"/>
    <p:sldId id="347" r:id="rId17"/>
    <p:sldId id="333" r:id="rId18"/>
    <p:sldId id="334" r:id="rId19"/>
    <p:sldId id="332" r:id="rId20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9900"/>
    <a:srgbClr val="000066"/>
    <a:srgbClr val="FFCCFF"/>
    <a:srgbClr val="3366FF"/>
    <a:srgbClr val="6699FF"/>
    <a:srgbClr val="99CCFF"/>
    <a:srgbClr val="CCECFF"/>
    <a:srgbClr val="CC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741" autoAdjust="0"/>
  </p:normalViewPr>
  <p:slideViewPr>
    <p:cSldViewPr snapToGrid="0" showGuides="1">
      <p:cViewPr varScale="1">
        <p:scale>
          <a:sx n="116" d="100"/>
          <a:sy n="116" d="100"/>
        </p:scale>
        <p:origin x="312" y="102"/>
      </p:cViewPr>
      <p:guideLst>
        <p:guide orient="horz" pos="2183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3" cy="337958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9" y="1"/>
            <a:ext cx="4275403" cy="337958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86627B38-FF4C-4284-BCB8-DAB94C16DCAF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9" y="6397807"/>
            <a:ext cx="4275403" cy="337957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CD70BBAA-E4E6-41F0-B4DD-F03CA8C7A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096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3" cy="337958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9" y="1"/>
            <a:ext cx="4275403" cy="337958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C9A8B069-AB51-4B1F-939D-0223A9C5A432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841375"/>
            <a:ext cx="4043363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9" y="6397807"/>
            <a:ext cx="4275403" cy="337957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82A9DE7D-1BDA-41FD-94B2-D3D86717D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43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9DE7D-1BDA-41FD-94B2-D3D86717D6B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52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9DE7D-1BDA-41FD-94B2-D3D86717D6B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47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9DE7D-1BDA-41FD-94B2-D3D86717D6B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7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9DE7D-1BDA-41FD-94B2-D3D86717D6B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61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9DE7D-1BDA-41FD-94B2-D3D86717D6B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25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397D-4F81-4840-AF13-18EE75DAB23F}" type="datetime1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78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2334-E1C8-4C9C-96B9-E92AC28EC222}" type="datetime1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62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D962-916E-4103-A65E-6D1D5E783B84}" type="datetime1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24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0777-B9F2-4952-93C5-BF2E2498470D}" type="datetime1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90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E546-45EA-4EDC-81DD-B9E0885649FA}" type="datetime1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83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8D23-C5B3-4DAE-A9C4-A0D810D94E2C}" type="datetime1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03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BC8-2DC3-4068-8A97-E0B1A2A15038}" type="datetime1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99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81B6-1CB9-4C25-91A7-8792A25A9BC0}" type="datetime1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18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6ABB-C0AC-4CB3-ABF5-EA55371C6F63}" type="datetime1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83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EE51-CE66-4E32-81C0-D7CEFEDB021D}" type="datetime1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55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551E-286C-4A97-B8A1-4922CCAC1234}" type="datetime1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6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11E6-4DCC-4EFA-8D80-B641D20110DB}" type="datetime1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90212-EB47-4F48-B9B6-C8CFFE108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28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llust-hp.com/img/information-m1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726810" y="847095"/>
            <a:ext cx="63033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0"/>
                <a:solidFill>
                  <a:srgbClr val="FF99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4800" b="1" cap="none" spc="0" dirty="0">
                <a:ln w="0"/>
                <a:solidFill>
                  <a:srgbClr val="FF99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lang="en-US" altLang="ja-JP" sz="4800" b="1" cap="none" spc="0" dirty="0">
                <a:ln w="0"/>
                <a:solidFill>
                  <a:srgbClr val="FF99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4800" dirty="0">
                <a:ln w="0"/>
                <a:latin typeface="Meiryo UI" panose="020B0604030504040204" pitchFamily="50" charset="-128"/>
                <a:ea typeface="Meiryo UI" panose="020B0604030504040204" pitchFamily="50" charset="-128"/>
              </a:rPr>
              <a:t>最初の一歩</a:t>
            </a:r>
            <a:endParaRPr lang="en-US" altLang="ja-JP" sz="4800" b="1" cap="none" spc="0" dirty="0">
              <a:ln w="0"/>
              <a:solidFill>
                <a:srgbClr val="FF99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12898" y="93341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191" y="1954564"/>
            <a:ext cx="3484522" cy="261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111347" y="5120898"/>
            <a:ext cx="10846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kumimoji="1" lang="ja-JP" altLang="en-US" sz="20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能力開発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・・・」自分たちで学ぶことで能力が引き出され、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その過程で課題解決に向かっていく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3" y="1954564"/>
            <a:ext cx="3678287" cy="2584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57" y="1958584"/>
            <a:ext cx="3374685" cy="260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110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12898" y="93341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34041"/>
            <a:ext cx="12192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　“</a:t>
            </a:r>
            <a:r>
              <a:rPr lang="ja-JP" altLang="en-US" sz="2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課題を達成した姿がわかる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”ために・・・（例）東与賀中の本日の授業のめあて（抜粋） </a:t>
            </a: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44" y="1036296"/>
            <a:ext cx="8209670" cy="3005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25" y="3856473"/>
            <a:ext cx="8209671" cy="28650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6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楕円 9"/>
          <p:cNvSpPr/>
          <p:nvPr/>
        </p:nvSpPr>
        <p:spPr>
          <a:xfrm>
            <a:off x="169694" y="1148487"/>
            <a:ext cx="464234" cy="49236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401811" y="1624067"/>
            <a:ext cx="4921933" cy="449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33927" y="1147558"/>
            <a:ext cx="497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全員ができる方法は？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401810" y="2084803"/>
            <a:ext cx="1155572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生徒に達成感を感じさせるためには・・・知識的な内容がおすすめ！確実に全員終わる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401810" y="3364509"/>
            <a:ext cx="1155572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生徒に手ごたえを感じさせるためには・・・思考力・判断力・表現力に関連する課題がおすすめ！</a:t>
            </a:r>
          </a:p>
        </p:txBody>
      </p:sp>
      <p:sp>
        <p:nvSpPr>
          <p:cNvPr id="45" name="二等辺三角形 44"/>
          <p:cNvSpPr/>
          <p:nvPr/>
        </p:nvSpPr>
        <p:spPr>
          <a:xfrm rot="10800000">
            <a:off x="5036233" y="3965075"/>
            <a:ext cx="1552507" cy="226773"/>
          </a:xfrm>
          <a:prstGeom prst="triangle">
            <a:avLst>
              <a:gd name="adj" fmla="val 5055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806547" y="5659181"/>
            <a:ext cx="10578905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毎回全員達成するならば・・・逆に大丈夫？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806546" y="4212631"/>
            <a:ext cx="10578905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毎回終わらないのが先生も生徒も当たり前になっていたら・・・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629194"/>
            <a:ext cx="12192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　“</a:t>
            </a:r>
            <a:r>
              <a:rPr lang="ja-JP" altLang="en-US" sz="2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課題を達成した姿がわかる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”ために・・・（これまでの実践と授業参観から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ベターな事例） </a:t>
            </a: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12898" y="93341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</p:spTree>
    <p:extLst>
      <p:ext uri="{BB962C8B-B14F-4D97-AF65-F5344CB8AC3E}">
        <p14:creationId xmlns:p14="http://schemas.microsoft.com/office/powerpoint/2010/main" val="426501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18"/>
          <p:cNvSpPr txBox="1"/>
          <p:nvPr/>
        </p:nvSpPr>
        <p:spPr>
          <a:xfrm>
            <a:off x="207681" y="2041800"/>
            <a:ext cx="11776637" cy="262813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24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「２（Ａ）、６（Ｂ）、２（Ｃ）の法則」</a:t>
            </a:r>
            <a:r>
              <a:rPr lang="ja-JP" altLang="en-US" sz="24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で　</a:t>
            </a:r>
            <a:r>
              <a:rPr lang="en-US" altLang="ja-JP" sz="24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24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学び合い</a:t>
            </a:r>
            <a:r>
              <a:rPr lang="en-US" altLang="ja-JP" sz="24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』</a:t>
            </a:r>
            <a:r>
              <a:rPr lang="ja-JP" altLang="en-US" sz="24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＝　　　　　　を考える</a:t>
            </a:r>
            <a:endParaRPr lang="en-US" altLang="ja-JP" sz="2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24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Ａ＝</a:t>
            </a:r>
            <a:r>
              <a:rPr lang="ja-JP" altLang="en-US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上位層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割）　</a:t>
            </a:r>
            <a:r>
              <a:rPr lang="ja-JP" altLang="en-US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Ｂ＝</a:t>
            </a:r>
            <a:r>
              <a:rPr lang="ja-JP" altLang="en-US" sz="2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中位層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6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割）</a:t>
            </a:r>
            <a:r>
              <a:rPr lang="ja-JP" altLang="en-US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Ｃ＝</a:t>
            </a:r>
            <a:r>
              <a:rPr lang="ja-JP" altLang="en-US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下位層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割）</a:t>
            </a:r>
            <a:endParaRPr lang="ja-JP" sz="3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914400" indent="-914400" algn="just">
              <a:spcAft>
                <a:spcPts val="0"/>
              </a:spcAft>
            </a:pPr>
            <a:endParaRPr lang="en-US" altLang="ja-JP" sz="20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914400" indent="-914400" algn="just">
              <a:spcAft>
                <a:spcPts val="0"/>
              </a:spcAft>
            </a:pPr>
            <a:endParaRPr lang="en-US" altLang="ja-JP" sz="2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914400" indent="-914400" algn="just">
              <a:spcAft>
                <a:spcPts val="0"/>
              </a:spcAft>
            </a:pPr>
            <a:endParaRPr lang="en-US" altLang="ja-JP" sz="20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914400" indent="-914400" algn="just">
              <a:spcAft>
                <a:spcPts val="0"/>
              </a:spcAft>
            </a:pPr>
            <a:endParaRPr lang="ja-JP" sz="28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259" y="3355869"/>
            <a:ext cx="338987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「早く説明終わらないかな」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「ここはもう塾で習ったよ～」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「もっと難しい問題やりたいんだけど」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「先に進んだらいけないのかな？」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39743" y="3364999"/>
            <a:ext cx="394215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「奉還？？</a:t>
            </a:r>
            <a:r>
              <a:rPr kumimoji="1" lang="ja-JP" alt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って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どういうこと？」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「何でレポートにまとめる必要あると？」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「大事なところはどこ？」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「先生が説明するから待っとけばいいや</a:t>
            </a:r>
            <a:r>
              <a:rPr lang="ja-JP" alt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ろ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555479" y="3351415"/>
            <a:ext cx="32385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「今日は雨か～」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「さっきの休み時間イラついた～」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「何言って</a:t>
            </a:r>
            <a:r>
              <a:rPr lang="ja-JP" alt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いるかわかん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ないっ・・・」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「黒板に書き始めたから書くか」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40494" y="2084848"/>
            <a:ext cx="872198" cy="46166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協働</a:t>
            </a:r>
          </a:p>
        </p:txBody>
      </p:sp>
      <p:sp>
        <p:nvSpPr>
          <p:cNvPr id="11" name="左右矢印 10"/>
          <p:cNvSpPr/>
          <p:nvPr/>
        </p:nvSpPr>
        <p:spPr>
          <a:xfrm>
            <a:off x="3202774" y="2703270"/>
            <a:ext cx="1522169" cy="621233"/>
          </a:xfrm>
          <a:prstGeom prst="leftRightArrow">
            <a:avLst>
              <a:gd name="adj1" fmla="val 50000"/>
              <a:gd name="adj2" fmla="val 22402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517869" y="1625540"/>
            <a:ext cx="5380011" cy="1934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17869" y="1156181"/>
            <a:ext cx="561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誰をターゲットにして授業をしていますか？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82275" y="2875386"/>
            <a:ext cx="1204328" cy="276999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ゲートキーパー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7317776" y="2700737"/>
            <a:ext cx="1434673" cy="707431"/>
            <a:chOff x="7320817" y="2703270"/>
            <a:chExt cx="1434673" cy="621233"/>
          </a:xfrm>
        </p:grpSpPr>
        <p:sp>
          <p:nvSpPr>
            <p:cNvPr id="12" name="左右矢印 11"/>
            <p:cNvSpPr/>
            <p:nvPr/>
          </p:nvSpPr>
          <p:spPr>
            <a:xfrm>
              <a:off x="7320817" y="2703270"/>
              <a:ext cx="1434673" cy="621233"/>
            </a:xfrm>
            <a:prstGeom prst="leftRightArrow">
              <a:avLst>
                <a:gd name="adj1" fmla="val 50000"/>
                <a:gd name="adj2" fmla="val 22402"/>
              </a:avLst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479738" y="2881729"/>
              <a:ext cx="1204328" cy="276999"/>
            </a:xfrm>
            <a:prstGeom prst="rect">
              <a:avLst/>
            </a:prstGeom>
            <a:solidFill>
              <a:srgbClr val="FF99FF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ゲートキーパー</a:t>
              </a: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110905" y="5244007"/>
            <a:ext cx="1199983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究極の「個別の学び」は、教師はもちろん、学級や学校も不要・・・だとすると学校は何を提供する？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401812" y="2546513"/>
            <a:ext cx="3427322" cy="22505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654020"/>
            <a:ext cx="12192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　“</a:t>
            </a:r>
            <a:r>
              <a:rPr lang="ja-JP" altLang="en-US" sz="2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裁量（選択肢）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”を与えるために・・・（これまでの実践と授業参観から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ベターな事例） </a:t>
            </a: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12898" y="93341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</p:spTree>
    <p:extLst>
      <p:ext uri="{BB962C8B-B14F-4D97-AF65-F5344CB8AC3E}">
        <p14:creationId xmlns:p14="http://schemas.microsoft.com/office/powerpoint/2010/main" val="4818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33927" y="1337631"/>
            <a:ext cx="514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集団への語り①</a:t>
            </a: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633927" y="1771378"/>
            <a:ext cx="5380011" cy="1934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1849" y="2325593"/>
            <a:ext cx="7131148" cy="418774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学習者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LEVEL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LEVEL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０　わからないことがわからない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LEVEL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　問題の意味はわかる。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LEVEL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　解き方の一部または大体がわかる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LEVEL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３　問題を解ける（わかった気になる）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LEVEL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４　解答の根拠を説明できる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LEVEL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５　何通りかの説明ができる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 類題（例題）を作ることができる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85338" y="2654237"/>
            <a:ext cx="475488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人から説明を受けることで自分にとって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“ベスト”ゲートキーパー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を発見できる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90606" y="3727248"/>
            <a:ext cx="4749612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全員ができないことについて個人が「責任」を持つ必要はない。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しかし、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「関係」を持つ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必要はある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85338" y="5032911"/>
            <a:ext cx="475488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「語り」を入れるときは、個に対して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ではなく、全体に対して。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「ここ教えてあげてよ」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「聞きにいかないとダメだよ」等は▲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711131" y="1354314"/>
            <a:ext cx="935895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学びの方法は、生徒に任せる。ただし、結果は自分が責任を取る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684708"/>
            <a:ext cx="12192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　“</a:t>
            </a:r>
            <a:r>
              <a:rPr lang="ja-JP" altLang="en-US" sz="2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裁量（選択肢）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”を与えるために・・・（これまでの実践と授業参観から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ベターな事例） </a:t>
            </a: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12898" y="93341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</p:spTree>
    <p:extLst>
      <p:ext uri="{BB962C8B-B14F-4D97-AF65-F5344CB8AC3E}">
        <p14:creationId xmlns:p14="http://schemas.microsoft.com/office/powerpoint/2010/main" val="404348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633928" y="1147623"/>
            <a:ext cx="514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集団への語り②</a:t>
            </a: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517869" y="1631186"/>
            <a:ext cx="5380011" cy="1934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 descr="http://illust-hp.com/img/information-m1.pn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569" y="5380825"/>
            <a:ext cx="578780" cy="107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637611" y="3577865"/>
            <a:ext cx="68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5299">
              <a:defRPr/>
            </a:pPr>
            <a:r>
              <a:rPr kumimoji="0" lang="ja-JP" altLang="en-US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生徒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50422" y="5888545"/>
            <a:ext cx="68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5299">
              <a:defRPr/>
            </a:pPr>
            <a:r>
              <a:rPr kumimoji="0" lang="ja-JP" altLang="en-US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先生</a:t>
            </a:r>
          </a:p>
        </p:txBody>
      </p:sp>
      <p:sp>
        <p:nvSpPr>
          <p:cNvPr id="17" name="四角形吹き出し 16"/>
          <p:cNvSpPr/>
          <p:nvPr/>
        </p:nvSpPr>
        <p:spPr>
          <a:xfrm>
            <a:off x="459522" y="1896803"/>
            <a:ext cx="2371725" cy="1120504"/>
          </a:xfrm>
          <a:prstGeom prst="wedgeRectCallout">
            <a:avLst>
              <a:gd name="adj1" fmla="val -11195"/>
              <a:gd name="adj2" fmla="val 599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学習面での</a:t>
            </a:r>
            <a:r>
              <a:rPr kumimoji="1" lang="ja-JP" altLang="en-US" b="1" dirty="0">
                <a:solidFill>
                  <a:srgbClr val="33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多様性</a:t>
            </a:r>
            <a:endParaRPr kumimoji="1" lang="en-US" altLang="ja-JP" b="1" dirty="0">
              <a:solidFill>
                <a:srgbClr val="3366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・学習進度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・学習到達度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・特異な才能（個性）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四角形吹き出し 17"/>
          <p:cNvSpPr/>
          <p:nvPr/>
        </p:nvSpPr>
        <p:spPr>
          <a:xfrm>
            <a:off x="3163596" y="1911712"/>
            <a:ext cx="2371725" cy="1120504"/>
          </a:xfrm>
          <a:prstGeom prst="wedgeRectCallout">
            <a:avLst>
              <a:gd name="adj1" fmla="val -42520"/>
              <a:gd name="adj2" fmla="val 663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生活面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kumimoji="1" lang="ja-JP" altLang="en-US" b="1" dirty="0">
                <a:solidFill>
                  <a:srgbClr val="3366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多様性</a:t>
            </a:r>
            <a:endParaRPr kumimoji="1" lang="en-US" altLang="ja-JP" b="1" dirty="0">
              <a:solidFill>
                <a:srgbClr val="3366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・悩み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・健康状態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・生徒指導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740" y="3147807"/>
            <a:ext cx="1976438" cy="968586"/>
          </a:xfrm>
          <a:prstGeom prst="rect">
            <a:avLst/>
          </a:prstGeom>
        </p:spPr>
      </p:pic>
      <p:sp>
        <p:nvSpPr>
          <p:cNvPr id="20" name="右矢印 19"/>
          <p:cNvSpPr/>
          <p:nvPr/>
        </p:nvSpPr>
        <p:spPr>
          <a:xfrm rot="14923524">
            <a:off x="1282656" y="4600354"/>
            <a:ext cx="1306243" cy="187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 rot="16200000">
            <a:off x="1710457" y="4564021"/>
            <a:ext cx="1199028" cy="210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 rot="17264689">
            <a:off x="2083950" y="4589155"/>
            <a:ext cx="1302351" cy="176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3928" y="4425443"/>
            <a:ext cx="39515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一人の先生だけで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多様な子どもの困り感に対応できる？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64492" y="1401248"/>
            <a:ext cx="520504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ＬＥＶＥＬ１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一人も見捨てない！ことはいいことだからやろう！</a:t>
            </a:r>
          </a:p>
        </p:txBody>
      </p:sp>
      <p:sp>
        <p:nvSpPr>
          <p:cNvPr id="25" name="二等辺三角形 24"/>
          <p:cNvSpPr/>
          <p:nvPr/>
        </p:nvSpPr>
        <p:spPr>
          <a:xfrm rot="10800000">
            <a:off x="6860193" y="2205640"/>
            <a:ext cx="894179" cy="226773"/>
          </a:xfrm>
          <a:prstGeom prst="triangle">
            <a:avLst>
              <a:gd name="adj" fmla="val 5055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86931" y="2635080"/>
            <a:ext cx="520504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ＬＥＶＥＬ２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一人も見捨てない！ことは自分にとって得だ！</a:t>
            </a:r>
          </a:p>
        </p:txBody>
      </p:sp>
      <p:sp>
        <p:nvSpPr>
          <p:cNvPr id="28" name="二等辺三角形 27"/>
          <p:cNvSpPr/>
          <p:nvPr/>
        </p:nvSpPr>
        <p:spPr>
          <a:xfrm rot="10800000">
            <a:off x="6860194" y="3465536"/>
            <a:ext cx="894179" cy="226773"/>
          </a:xfrm>
          <a:prstGeom prst="triangle">
            <a:avLst>
              <a:gd name="adj" fmla="val 5055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854140" y="2085928"/>
            <a:ext cx="333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集団をリードする子に負担が大きい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863839" y="3352322"/>
            <a:ext cx="399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教える子どもにとって得？（教師の疑問）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427473" y="3910998"/>
            <a:ext cx="665667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ＬＥＶＥＬ３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全員達成をあきらめない集団であり続ければＯＫ！</a:t>
            </a:r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73440" y="4719106"/>
            <a:ext cx="5787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数学・体育・音楽・理科の個人差こそチャンス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・教師の与えた課題でなくても一人一人に合った課題に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してもいいのでは？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・インクルーシブで集団力向上と働き方改革に！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0" y="585612"/>
            <a:ext cx="12192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　“</a:t>
            </a:r>
            <a:r>
              <a:rPr lang="ja-JP" altLang="en-US" sz="2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裁量（選択肢）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”を与えるために・・・（これまでの実践と授業参観から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ベターな事例） </a:t>
            </a: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312898" y="93341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</p:spTree>
    <p:extLst>
      <p:ext uri="{BB962C8B-B14F-4D97-AF65-F5344CB8AC3E}">
        <p14:creationId xmlns:p14="http://schemas.microsoft.com/office/powerpoint/2010/main" val="52550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/>
      <p:bldP spid="30" grpId="0"/>
      <p:bldP spid="31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1849" y="1352192"/>
            <a:ext cx="514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思考のプロセスを再現する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184053" y="1761984"/>
            <a:ext cx="4219135" cy="10545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717023"/>
            <a:ext cx="12192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　“</a:t>
            </a:r>
            <a:r>
              <a:rPr lang="ja-JP" altLang="en-US" sz="2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裁量（選択肢）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”を与えるために・・・（これまでの実践から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ベターな事例） </a:t>
            </a: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05" y="1911119"/>
            <a:ext cx="6200889" cy="4287282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10105" y="6215265"/>
            <a:ext cx="6132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入試問題・学調問題をワークシートに入れる！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212" y="1911119"/>
            <a:ext cx="5356133" cy="3488886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686550" y="5450075"/>
            <a:ext cx="5505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WS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最後に自分ごとに落とし込む課題を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12898" y="93341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</p:spTree>
    <p:extLst>
      <p:ext uri="{BB962C8B-B14F-4D97-AF65-F5344CB8AC3E}">
        <p14:creationId xmlns:p14="http://schemas.microsoft.com/office/powerpoint/2010/main" val="37631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/>
          <p:cNvCxnSpPr/>
          <p:nvPr/>
        </p:nvCxnSpPr>
        <p:spPr>
          <a:xfrm>
            <a:off x="184053" y="1761984"/>
            <a:ext cx="10024249" cy="902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727191"/>
            <a:ext cx="12192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　学習者の視点での“</a:t>
            </a:r>
            <a:r>
              <a:rPr lang="ja-JP" altLang="en-US" sz="2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最適化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”を図るために・・・（これまでの実践から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ベターな事例） </a:t>
            </a: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18978" y="1871646"/>
            <a:ext cx="10703877" cy="4678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　手島の例（一部抜粋）・・・・・・・・・・・・・・・・・・・・・・・・・・・・・・・・・・・・・・・・・・・・・・・・・・・・・・・・・・・・・・・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7.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先生の最初の説明（パワーポイント）は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分程度でその日の内容を簡単に説明しますが、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 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説明する時間は１０分を超えない方がいい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8.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毎時間の「めあて」は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授業の中で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何ができるようになればいいか，何をすればいいかイメージでき、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 授業の最後に「めあて」を達成できたか自覚できる。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学習内容・学習方法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9.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自分たちに任される時間（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分）は適切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で、それより短くない方がいい。</a:t>
            </a:r>
          </a:p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10.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単元の最初やまとめに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パフォーマンス課題を設定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し，意見文を書いたり，議論をしたりしたことで，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自分と社会（世の中）とのつながりを感じ，世の中のできごとへの関心が以前より高まった。</a:t>
            </a:r>
          </a:p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11.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テスト前のチェックプリント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は勉強のポイントをつかみ，自分で学習をする（家庭学習）のに役立つ。</a:t>
            </a:r>
          </a:p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12.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授業でよかったところ，これからも続けてほしいこと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を選んでください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複数回答可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2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め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あてを達成するためのワークシート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授業の最初に電子黒板で授業概要を復習・説明すること</a:t>
            </a: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単元の見通し・振り返りシート　　　 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/  『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分）で仲間と共に取り組むこと</a:t>
            </a: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意見文を書いたりすること            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/  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保護者や先生、外部の方にコメントをもらうこと　</a:t>
            </a: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テスト前のチェックシート・出題リスト 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/  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パソコンでのレポート作成　</a:t>
            </a:r>
          </a:p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13.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１学期の授業を振り返って、これからも考え続けたい社会問題を選んでください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複数回答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4053" y="1301221"/>
            <a:ext cx="1084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嫌かもしれないけれど、生徒の自己評価だけでなく、先生自身の授業評価を取る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12898" y="93341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</p:spTree>
    <p:extLst>
      <p:ext uri="{BB962C8B-B14F-4D97-AF65-F5344CB8AC3E}">
        <p14:creationId xmlns:p14="http://schemas.microsoft.com/office/powerpoint/2010/main" val="413591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339" y="1079578"/>
            <a:ext cx="1084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嫌かもしれないけれど、生徒の自己評価だけでなく、先生自身の授業評価を取る</a:t>
            </a:r>
          </a:p>
        </p:txBody>
      </p:sp>
      <p:cxnSp>
        <p:nvCxnSpPr>
          <p:cNvPr id="9" name="直線コネクタ 8"/>
          <p:cNvCxnSpPr/>
          <p:nvPr/>
        </p:nvCxnSpPr>
        <p:spPr>
          <a:xfrm>
            <a:off x="140677" y="1522674"/>
            <a:ext cx="10030265" cy="37139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91904" y="2932685"/>
            <a:ext cx="65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53086" y="2997357"/>
            <a:ext cx="65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339" y="1820078"/>
            <a:ext cx="11833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Ｑ　毎時間の「めあて」は授業の中で、何ができるようになればいいか？何をすればいいかを具体的にイメージでき、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 授業の最後に「めあて」を達成できたか自覚できる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学習内容・学習方法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 descr="グラフ が含まれている画像&#10;&#10;自動的に生成された説明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1" y="3407887"/>
            <a:ext cx="5849084" cy="27818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3086" y="3407887"/>
            <a:ext cx="5608324" cy="278189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8135" y="478491"/>
            <a:ext cx="12192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　学習者の視点での“</a:t>
            </a:r>
            <a:r>
              <a:rPr lang="ja-JP" altLang="en-US" sz="2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最適化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”を図るために・・・（これまでの実践から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ベターな事例） </a:t>
            </a: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27721" y="37040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</p:spTree>
    <p:extLst>
      <p:ext uri="{BB962C8B-B14F-4D97-AF65-F5344CB8AC3E}">
        <p14:creationId xmlns:p14="http://schemas.microsoft.com/office/powerpoint/2010/main" val="191504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8978" y="1017296"/>
            <a:ext cx="1084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嫌かもしれないけれど、生徒の自己評価だけでなく、先生自身の授業評価を取る</a:t>
            </a:r>
          </a:p>
        </p:txBody>
      </p:sp>
      <p:cxnSp>
        <p:nvCxnSpPr>
          <p:cNvPr id="9" name="直線コネクタ 8"/>
          <p:cNvCxnSpPr/>
          <p:nvPr/>
        </p:nvCxnSpPr>
        <p:spPr>
          <a:xfrm>
            <a:off x="618978" y="1523733"/>
            <a:ext cx="10030265" cy="37139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86861" y="1823551"/>
            <a:ext cx="114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Ｑ　授業でよかったところ、これからも続けてほしいことを選んでください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6769"/>
          <a:stretch/>
        </p:blipFill>
        <p:spPr>
          <a:xfrm>
            <a:off x="607116" y="2286043"/>
            <a:ext cx="10869033" cy="397714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327721" y="37040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135" y="478491"/>
            <a:ext cx="12192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　学習者の視点での“</a:t>
            </a:r>
            <a:r>
              <a:rPr lang="ja-JP" altLang="en-US" sz="2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最適化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”を図るために・・・（これまでの実践から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ベターな事例） </a:t>
            </a: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699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977702" y="1831845"/>
            <a:ext cx="10846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kumimoji="1" lang="ja-JP" altLang="en-US" sz="20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能力開発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・・・」自分たちで学ぶことで能力が引き出され、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その過程で課題解決に向かっていく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851" y="2538505"/>
            <a:ext cx="12017743" cy="353943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午後からの目標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✔　生徒の生の声から、授業改善のヒントを得て、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✔　膨らんだ理想を、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✔　実践者の模擬授業や実践事例から具体化し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✔　一人でも多くの仲間にアウトプットする。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まずは家族から・・・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69013" y="919054"/>
            <a:ext cx="63033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0"/>
                <a:solidFill>
                  <a:srgbClr val="FF99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4800" b="1" cap="none" spc="0" dirty="0">
                <a:ln w="0"/>
                <a:solidFill>
                  <a:srgbClr val="FF99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lang="en-US" altLang="ja-JP" sz="4800" b="1" cap="none" spc="0" dirty="0">
                <a:ln w="0"/>
                <a:solidFill>
                  <a:srgbClr val="FF99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4800" dirty="0">
                <a:ln w="0"/>
                <a:latin typeface="Meiryo UI" panose="020B0604030504040204" pitchFamily="50" charset="-128"/>
                <a:ea typeface="Meiryo UI" panose="020B0604030504040204" pitchFamily="50" charset="-128"/>
              </a:rPr>
              <a:t>最初の一歩</a:t>
            </a:r>
            <a:endParaRPr lang="en-US" altLang="ja-JP" sz="4800" b="1" cap="none" spc="0" dirty="0">
              <a:ln w="0"/>
              <a:solidFill>
                <a:srgbClr val="FF99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27721" y="37040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</p:spTree>
    <p:extLst>
      <p:ext uri="{BB962C8B-B14F-4D97-AF65-F5344CB8AC3E}">
        <p14:creationId xmlns:p14="http://schemas.microsoft.com/office/powerpoint/2010/main" val="116760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829359"/>
            <a:ext cx="12192000" cy="647749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本日の東与賀中の“</a:t>
            </a:r>
            <a:r>
              <a:rPr kumimoji="1" lang="ja-JP" altLang="en-US" sz="36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生徒の</a:t>
            </a:r>
            <a:r>
              <a:rPr kumimoji="1"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”学びからリフレクションしましょう！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5997" y="1921852"/>
            <a:ext cx="10922391" cy="44344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全員が</a:t>
            </a:r>
            <a:endParaRPr kumimoji="1"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✔　生徒の“協働（的な学び）”、“個別最適な学び”を 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　成り立たせていたものは何か？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✔  東与賀中生徒の学ぶ姿から２例示し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✔　少なくとも２人に説明し、納得を得る。</a:t>
            </a:r>
            <a:endParaRPr kumimoji="1"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12898" y="93341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</p:spTree>
    <p:extLst>
      <p:ext uri="{BB962C8B-B14F-4D97-AF65-F5344CB8AC3E}">
        <p14:creationId xmlns:p14="http://schemas.microsoft.com/office/powerpoint/2010/main" val="167512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19176"/>
            <a:ext cx="12192000" cy="647749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本日の東与賀中の“</a:t>
            </a:r>
            <a:r>
              <a:rPr kumimoji="1" lang="ja-JP" altLang="en-US" sz="36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生徒の</a:t>
            </a:r>
            <a:r>
              <a:rPr kumimoji="1"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”学びからリフレクションしましょう！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5997" y="1921852"/>
            <a:ext cx="10922391" cy="44344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12898" y="93341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F724CFD-8951-E5FD-1A5E-DD15F157E001}"/>
              </a:ext>
            </a:extLst>
          </p:cNvPr>
          <p:cNvSpPr txBox="1">
            <a:spLocks/>
          </p:cNvSpPr>
          <p:nvPr/>
        </p:nvSpPr>
        <p:spPr>
          <a:xfrm>
            <a:off x="355897" y="2411845"/>
            <a:ext cx="10961907" cy="590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/>
              <a:t>　</a:t>
            </a:r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生徒が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メリットを感じている。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DF724CFD-8951-E5FD-1A5E-DD15F157E001}"/>
              </a:ext>
            </a:extLst>
          </p:cNvPr>
          <p:cNvSpPr txBox="1">
            <a:spLocks/>
          </p:cNvSpPr>
          <p:nvPr/>
        </p:nvSpPr>
        <p:spPr>
          <a:xfrm>
            <a:off x="345036" y="3319960"/>
            <a:ext cx="11501927" cy="5822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/>
              <a:t>　</a:t>
            </a:r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先生“たち”が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生徒にメリット（価値）を伝え（続け）ている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 rot="10800000">
            <a:off x="653181" y="3001881"/>
            <a:ext cx="731520" cy="266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DF724CFD-8951-E5FD-1A5E-DD15F157E001}"/>
              </a:ext>
            </a:extLst>
          </p:cNvPr>
          <p:cNvSpPr txBox="1">
            <a:spLocks/>
          </p:cNvSpPr>
          <p:nvPr/>
        </p:nvSpPr>
        <p:spPr>
          <a:xfrm>
            <a:off x="391891" y="6189785"/>
            <a:ext cx="10961907" cy="4909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/>
              <a:t>　</a:t>
            </a:r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先生が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メリットを感じている。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下矢印 10"/>
          <p:cNvSpPr/>
          <p:nvPr/>
        </p:nvSpPr>
        <p:spPr>
          <a:xfrm rot="10800000">
            <a:off x="641872" y="5923061"/>
            <a:ext cx="731520" cy="250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F724CFD-8951-E5FD-1A5E-DD15F157E001}"/>
              </a:ext>
            </a:extLst>
          </p:cNvPr>
          <p:cNvSpPr txBox="1">
            <a:spLocks/>
          </p:cNvSpPr>
          <p:nvPr/>
        </p:nvSpPr>
        <p:spPr>
          <a:xfrm>
            <a:off x="391891" y="1533918"/>
            <a:ext cx="10961907" cy="528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/>
              <a:t>　</a:t>
            </a:r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生徒“たち”が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メリットを感じている。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下矢印 12"/>
          <p:cNvSpPr/>
          <p:nvPr/>
        </p:nvSpPr>
        <p:spPr>
          <a:xfrm rot="10800000">
            <a:off x="653181" y="2100141"/>
            <a:ext cx="731520" cy="293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 rot="10800000">
            <a:off x="641872" y="4031916"/>
            <a:ext cx="731520" cy="1185965"/>
          </a:xfrm>
          <a:prstGeom prst="downArrow">
            <a:avLst>
              <a:gd name="adj1" fmla="val 50000"/>
              <a:gd name="adj2" fmla="val 36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DF724CFD-8951-E5FD-1A5E-DD15F157E001}"/>
              </a:ext>
            </a:extLst>
          </p:cNvPr>
          <p:cNvSpPr txBox="1">
            <a:spLocks/>
          </p:cNvSpPr>
          <p:nvPr/>
        </p:nvSpPr>
        <p:spPr>
          <a:xfrm>
            <a:off x="391891" y="5357788"/>
            <a:ext cx="10961907" cy="565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/>
              <a:t>　</a:t>
            </a:r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先生“たち”が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メリットを感じている。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20ED57C-2312-E7E9-E3E0-8C5A75EC7CCB}"/>
              </a:ext>
            </a:extLst>
          </p:cNvPr>
          <p:cNvSpPr txBox="1">
            <a:spLocks/>
          </p:cNvSpPr>
          <p:nvPr/>
        </p:nvSpPr>
        <p:spPr>
          <a:xfrm>
            <a:off x="1812251" y="4055134"/>
            <a:ext cx="8049201" cy="12069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先生たちの会話が“教材”・“指導法”から“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子どもの姿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”に変わる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１）集団へ求める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語り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。　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２）そのための学習環境整備：目標設定、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課題づくり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、活動支援、評価</a:t>
            </a:r>
          </a:p>
        </p:txBody>
      </p:sp>
    </p:spTree>
    <p:extLst>
      <p:ext uri="{BB962C8B-B14F-4D97-AF65-F5344CB8AC3E}">
        <p14:creationId xmlns:p14="http://schemas.microsoft.com/office/powerpoint/2010/main" val="21104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  <p:bldP spid="10" grpId="0" build="p"/>
      <p:bldP spid="11" grpId="0" animBg="1"/>
      <p:bldP spid="12" grpId="0" build="p"/>
      <p:bldP spid="13" grpId="0" animBg="1"/>
      <p:bldP spid="14" grpId="0" animBg="1"/>
      <p:bldP spid="16" grpId="0" build="p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711" y="1780014"/>
            <a:ext cx="10515600" cy="50961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■「わかりましたか？」「いいですか？」　→　「はーい」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6105" y="860435"/>
            <a:ext cx="348351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授業参観で感じること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8004516" y="1677023"/>
            <a:ext cx="44172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0"/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元気いいけどほんと？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28711" y="2490324"/>
            <a:ext cx="10515600" cy="50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■穴埋め式一問一答（虫食い）プリントの答えを１つ１つ説明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39340" y="2998677"/>
            <a:ext cx="92565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0"/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先に進んでる子、寝てる子、待ってる子・・・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28711" y="3707821"/>
            <a:ext cx="10515600" cy="50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■教師の力量に左右？　・・・・・・一方向の弊害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257863" y="4085691"/>
            <a:ext cx="9889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0"/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つぶやきを拾って広げる、注意する、無視する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528711" y="4713989"/>
            <a:ext cx="10515600" cy="50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■対話・交流が目的化している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392679" y="5093117"/>
            <a:ext cx="9889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0"/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何を話せばいい？結局答えは先生が言うから</a:t>
            </a: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814667" y="678541"/>
            <a:ext cx="6781214" cy="7346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落ちこぼしていってないか？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528711" y="5675826"/>
            <a:ext cx="10515600" cy="50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■「知る」、「わかる」、「考える」、「理解する」、「深める」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392678" y="6100543"/>
            <a:ext cx="9889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0"/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どうやって見取る？先生が全員分把握する？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12898" y="93341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</p:spTree>
    <p:extLst>
      <p:ext uri="{BB962C8B-B14F-4D97-AF65-F5344CB8AC3E}">
        <p14:creationId xmlns:p14="http://schemas.microsoft.com/office/powerpoint/2010/main" val="9108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474225" y="1256980"/>
            <a:ext cx="94500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個別最適な学び　　　</a:t>
            </a:r>
            <a:r>
              <a:rPr lang="ja-JP" altLang="en-US" sz="4000" b="1" cap="none" spc="0" dirty="0">
                <a:ln w="0"/>
                <a:latin typeface="Meiryo UI" panose="020B0604030504040204" pitchFamily="50" charset="-128"/>
                <a:ea typeface="Meiryo UI" panose="020B0604030504040204" pitchFamily="50" charset="-128"/>
              </a:rPr>
              <a:t>と　　　　</a:t>
            </a:r>
            <a:r>
              <a:rPr lang="ja-JP" altLang="en-US" sz="4000" b="1" cap="none" spc="0" dirty="0">
                <a:ln w="0"/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協働</a:t>
            </a:r>
            <a:r>
              <a:rPr lang="ja-JP" altLang="en-US" sz="4000" b="1" dirty="0">
                <a:ln w="0"/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的な学び</a:t>
            </a:r>
            <a:endParaRPr lang="en-US" altLang="ja-JP" sz="4000" b="0" cap="none" spc="0" dirty="0">
              <a:ln w="0"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47"/>
          <p:cNvSpPr txBox="1"/>
          <p:nvPr/>
        </p:nvSpPr>
        <p:spPr>
          <a:xfrm>
            <a:off x="5936646" y="2882174"/>
            <a:ext cx="6006825" cy="817912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40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40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裁量</a:t>
            </a:r>
            <a:r>
              <a:rPr lang="ja-JP" altLang="en-US" sz="40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（選択肢）</a:t>
            </a:r>
            <a:r>
              <a:rPr lang="ja-JP" sz="40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を与える</a:t>
            </a:r>
            <a:endParaRPr lang="en-US" altLang="ja-JP" sz="2800" b="1" kern="100" dirty="0">
              <a:solidFill>
                <a:srgbClr val="FF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66700" indent="-133350" algn="just">
              <a:spcAft>
                <a:spcPts val="0"/>
              </a:spcAft>
            </a:pP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47"/>
          <p:cNvSpPr txBox="1"/>
          <p:nvPr/>
        </p:nvSpPr>
        <p:spPr>
          <a:xfrm>
            <a:off x="1436214" y="2941425"/>
            <a:ext cx="3910818" cy="769342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40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時間　</a:t>
            </a:r>
            <a:r>
              <a:rPr lang="ja-JP" sz="40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40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確保する</a:t>
            </a:r>
            <a:endParaRPr lang="en-US" altLang="ja-JP" sz="2800" b="1" kern="100" dirty="0">
              <a:solidFill>
                <a:srgbClr val="FF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66700" indent="-133350" algn="just">
              <a:spcAft>
                <a:spcPts val="0"/>
              </a:spcAft>
            </a:pP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95754" y="2122325"/>
            <a:ext cx="1885071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前提条件</a:t>
            </a:r>
          </a:p>
        </p:txBody>
      </p:sp>
      <p:sp>
        <p:nvSpPr>
          <p:cNvPr id="9" name="メモ 8"/>
          <p:cNvSpPr/>
          <p:nvPr/>
        </p:nvSpPr>
        <p:spPr>
          <a:xfrm>
            <a:off x="6259602" y="2906459"/>
            <a:ext cx="3375552" cy="76934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メモ 9"/>
          <p:cNvSpPr/>
          <p:nvPr/>
        </p:nvSpPr>
        <p:spPr>
          <a:xfrm>
            <a:off x="1436214" y="2878657"/>
            <a:ext cx="1322363" cy="76934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88723" y="4829517"/>
            <a:ext cx="8495846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回で「使用前」「使用後」のように鮮やかな「効果」を示す授業は</a:t>
            </a:r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、取扱注意・・・。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その種の授業を毎日数回受けたら、落ちこぼしが出て当然であるし、授業以外では学べなくなるかもしれない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96172" y="2154662"/>
            <a:ext cx="430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&lt;</a:t>
            </a:r>
            <a:r>
              <a:rPr kumimoji="1"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&lt;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脱　スーパーティーチャー</a:t>
            </a:r>
            <a:r>
              <a:rPr kumimoji="1"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endParaRPr kumimoji="1" lang="ja-JP" altLang="en-US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6132" y="626310"/>
            <a:ext cx="398701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学校訪問で感じていること</a:t>
            </a:r>
          </a:p>
        </p:txBody>
      </p:sp>
      <p:sp>
        <p:nvSpPr>
          <p:cNvPr id="15" name="テキスト ボックス 47"/>
          <p:cNvSpPr txBox="1"/>
          <p:nvPr/>
        </p:nvSpPr>
        <p:spPr>
          <a:xfrm>
            <a:off x="1436214" y="3888618"/>
            <a:ext cx="8457835" cy="769342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40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課題（めあて）</a:t>
            </a:r>
            <a:r>
              <a:rPr lang="ja-JP" sz="40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40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達成した姿がわかる</a:t>
            </a:r>
            <a:endParaRPr lang="en-US" altLang="ja-JP" sz="2800" b="1" kern="100" dirty="0">
              <a:solidFill>
                <a:srgbClr val="FF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66700" indent="-133350" algn="just">
              <a:spcAft>
                <a:spcPts val="0"/>
              </a:spcAft>
            </a:pPr>
            <a:r>
              <a:rPr lang="en-US" sz="1050" kern="100" dirty="0"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メモ 15"/>
          <p:cNvSpPr/>
          <p:nvPr/>
        </p:nvSpPr>
        <p:spPr>
          <a:xfrm>
            <a:off x="1546005" y="3951496"/>
            <a:ext cx="3069640" cy="64358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12898" y="93341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</p:spTree>
    <p:extLst>
      <p:ext uri="{BB962C8B-B14F-4D97-AF65-F5344CB8AC3E}">
        <p14:creationId xmlns:p14="http://schemas.microsoft.com/office/powerpoint/2010/main" val="15177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165154"/>
              </p:ext>
            </p:extLst>
          </p:nvPr>
        </p:nvGraphicFramePr>
        <p:xfrm>
          <a:off x="825299" y="1127629"/>
          <a:ext cx="10907154" cy="554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557">
                  <a:extLst>
                    <a:ext uri="{9D8B030D-6E8A-4147-A177-3AD203B41FA5}">
                      <a16:colId xmlns:a16="http://schemas.microsoft.com/office/drawing/2014/main" val="1348431795"/>
                    </a:ext>
                  </a:extLst>
                </a:gridCol>
                <a:gridCol w="714486">
                  <a:extLst>
                    <a:ext uri="{9D8B030D-6E8A-4147-A177-3AD203B41FA5}">
                      <a16:colId xmlns:a16="http://schemas.microsoft.com/office/drawing/2014/main" val="3779014689"/>
                    </a:ext>
                  </a:extLst>
                </a:gridCol>
                <a:gridCol w="6302326">
                  <a:extLst>
                    <a:ext uri="{9D8B030D-6E8A-4147-A177-3AD203B41FA5}">
                      <a16:colId xmlns:a16="http://schemas.microsoft.com/office/drawing/2014/main" val="2947730833"/>
                    </a:ext>
                  </a:extLst>
                </a:gridCol>
                <a:gridCol w="3488785">
                  <a:extLst>
                    <a:ext uri="{9D8B030D-6E8A-4147-A177-3AD203B41FA5}">
                      <a16:colId xmlns:a16="http://schemas.microsoft.com/office/drawing/2014/main" val="319253413"/>
                    </a:ext>
                  </a:extLst>
                </a:gridCol>
              </a:tblGrid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授業</a:t>
                      </a:r>
                      <a:endParaRPr kumimoji="1" lang="en-US" altLang="ja-JP" sz="2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構成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どれだけ話すべきか？　　　　　　　　　　　　　　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・・・ＰＰ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596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</a:t>
                      </a:r>
                      <a:r>
                        <a:rPr kumimoji="1" lang="en-US" altLang="ja-JP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の初歩の段階でどのような授業をするとよいか？　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・・・別紙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897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介入のタイミング、ポイント、任せる部分のバランスは？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・・・ＰＰ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230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教科別の実践例／授業実践の例　　　　　　　　　　　　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・・・教科別ワークショップで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7755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授業での目標設定方法（全員ができる方法）　　　　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・・・ＰＰ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0102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まとめは全体で共有しなくていいのか？　　　　　　　　　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・・・ＰＰ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606995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声かけ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ワークに進みたい生徒に対して　　　　　　　　　　　　　　　</a:t>
                      </a:r>
                      <a:endParaRPr kumimoji="1" lang="en-US" altLang="ja-JP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・・・ＰＰ</a:t>
                      </a:r>
                      <a:endParaRPr kumimoji="1" lang="en-US" altLang="ja-JP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43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関係ないおしゃべりをする生徒に対して　　　　　　　　　　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・・・ＰＰ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2826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写し合いにならないようにするためには？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・・・ＰＰ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466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子ども同士をつなぐ声かけとは？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・・・ＰＰ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11837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学力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計算量は大丈夫なのか？結果につながるのか？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・・・ＰＰ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313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ワークシートの作り方は？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・・・教科別ワークショップで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877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テストの点数アップのためには？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・・・教科別ワークショップで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2904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低学力の子の救い方は？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・・・教科別ワークショップで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292306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0" y="506643"/>
            <a:ext cx="12192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「協推さが」研修会参加者の感想を分類すると・・・　　　　　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（注）協働型主体的課題解決学習推進チーム　　　　　　　　　　　　　　　　　　　　　　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12898" y="93341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</p:spTree>
    <p:extLst>
      <p:ext uri="{BB962C8B-B14F-4D97-AF65-F5344CB8AC3E}">
        <p14:creationId xmlns:p14="http://schemas.microsoft.com/office/powerpoint/2010/main" val="132633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ボックス 39"/>
          <p:cNvSpPr txBox="1"/>
          <p:nvPr/>
        </p:nvSpPr>
        <p:spPr>
          <a:xfrm>
            <a:off x="6110823" y="1118212"/>
            <a:ext cx="6047840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28957" y="2320696"/>
            <a:ext cx="3616715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「知識構成型ジグソー法」の流れ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401811" y="1624067"/>
            <a:ext cx="4921933" cy="449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01811" y="1147558"/>
            <a:ext cx="497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どれだけ話すべきか？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まとめはいるか？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48299" y="2429996"/>
            <a:ext cx="24534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①自分の考えをまとめる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13555" y="3001522"/>
            <a:ext cx="27229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②エキスパート活動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●●●　◎◎◎　△△△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89336" y="3841730"/>
            <a:ext cx="27229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③ジグソー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活動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◎●△　◎●△　◎●△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26712" y="4781861"/>
            <a:ext cx="26003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④クロストーク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全体共有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◎●△　◎●△　◎●△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86565" y="5760542"/>
            <a:ext cx="31493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⑤もう一度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自分の考えをまとめる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97237" y="2406307"/>
            <a:ext cx="567958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導入（学習内容の説明・課題提示）［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１０分以内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］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（１）パワーポイント等でフラッシュ説明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（２）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双方向のやりとり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で導入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397236" y="3566049"/>
            <a:ext cx="5679583" cy="1015663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展開（学習活動）［</a:t>
            </a: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分前後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］　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（１）問題演習　・・・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解答・解説は配布か掲示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</a:t>
            </a:r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）学習環境の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選択権（裁量権）を生徒に委ねる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397236" y="4731617"/>
            <a:ext cx="567958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振り返り（</a:t>
            </a:r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分）　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（１）確認テスト（ペーパーｏｒＰＣ）・・・相互採点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（２）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振り返りシート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397236" y="1222786"/>
            <a:ext cx="567958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　開始前の準備　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（１）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プリントは先に配布、先に必要なことは板書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（２）パワーポイントを提示しておく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397236" y="5956494"/>
            <a:ext cx="567958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　授業後質問・雑談　・・・フォローアップ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右矢印 30"/>
          <p:cNvSpPr/>
          <p:nvPr/>
        </p:nvSpPr>
        <p:spPr>
          <a:xfrm rot="5400000">
            <a:off x="2312063" y="2724376"/>
            <a:ext cx="229622" cy="37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 rot="5400000">
            <a:off x="2336015" y="3555557"/>
            <a:ext cx="229622" cy="37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 rot="5400000">
            <a:off x="2295828" y="4428461"/>
            <a:ext cx="260354" cy="37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 rot="5400000">
            <a:off x="2295828" y="5371881"/>
            <a:ext cx="260354" cy="37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二等辺三角形 33"/>
          <p:cNvSpPr/>
          <p:nvPr/>
        </p:nvSpPr>
        <p:spPr>
          <a:xfrm flipV="1">
            <a:off x="8609942" y="2256402"/>
            <a:ext cx="1067825" cy="1285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二等辺三角形 34"/>
          <p:cNvSpPr/>
          <p:nvPr/>
        </p:nvSpPr>
        <p:spPr>
          <a:xfrm flipV="1">
            <a:off x="8609941" y="3426264"/>
            <a:ext cx="1067825" cy="1285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二等辺三角形 35"/>
          <p:cNvSpPr/>
          <p:nvPr/>
        </p:nvSpPr>
        <p:spPr>
          <a:xfrm flipV="1">
            <a:off x="8629505" y="4581712"/>
            <a:ext cx="1067825" cy="1285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二等辺三角形 36"/>
          <p:cNvSpPr/>
          <p:nvPr/>
        </p:nvSpPr>
        <p:spPr>
          <a:xfrm flipV="1">
            <a:off x="8703114" y="5754907"/>
            <a:ext cx="1067825" cy="1285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>
            <a:off x="3967088" y="3753349"/>
            <a:ext cx="2430147" cy="64106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871692" y="6396166"/>
            <a:ext cx="36121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私の実践例</a:t>
            </a:r>
            <a:endParaRPr kumimoji="1" lang="ja-JP" altLang="en-US" sz="1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312898" y="93341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0" y="671049"/>
            <a:ext cx="12192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　“</a:t>
            </a:r>
            <a:r>
              <a:rPr lang="ja-JP" altLang="en-US" sz="2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時間の確保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”　のために・・・（これまでの実践と授業参観から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ベターな事例）</a:t>
            </a: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590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482616" y="1598848"/>
            <a:ext cx="5560011" cy="723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445651" y="1162664"/>
            <a:ext cx="68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単位時間の授業での課題（めあて）設定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45651" y="1754805"/>
            <a:ext cx="10606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目標→「指導」→評価の一体化　　　　＜　　　　　目標→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学習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』→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評価の一体化</a:t>
            </a:r>
          </a:p>
        </p:txBody>
      </p:sp>
      <p:sp>
        <p:nvSpPr>
          <p:cNvPr id="10" name="テキスト ボックス 3"/>
          <p:cNvSpPr txBox="1"/>
          <p:nvPr/>
        </p:nvSpPr>
        <p:spPr>
          <a:xfrm>
            <a:off x="782590" y="2237308"/>
            <a:ext cx="3492107" cy="104009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20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インプット型の述語</a:t>
            </a: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「～を</a:t>
            </a:r>
            <a:r>
              <a:rPr lang="ja-JP" altLang="en-US" sz="20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知ろう</a:t>
            </a:r>
            <a:r>
              <a:rPr lang="ja-JP" sz="20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」</a:t>
            </a:r>
            <a:r>
              <a:rPr lang="ja-JP" altLang="en-US" sz="20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20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「～を感じよう」</a:t>
            </a: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「～を考えよう」「～を理解しよう」</a:t>
            </a:r>
          </a:p>
        </p:txBody>
      </p:sp>
      <p:sp>
        <p:nvSpPr>
          <p:cNvPr id="11" name="テキスト ボックス 7"/>
          <p:cNvSpPr txBox="1"/>
          <p:nvPr/>
        </p:nvSpPr>
        <p:spPr>
          <a:xfrm>
            <a:off x="6161207" y="2406886"/>
            <a:ext cx="5627077" cy="13016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2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アウトプット型の述語</a:t>
            </a:r>
          </a:p>
          <a:p>
            <a:pPr algn="just">
              <a:spcAft>
                <a:spcPts val="0"/>
              </a:spcAft>
            </a:pPr>
            <a:r>
              <a:rPr lang="ja-JP" sz="28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「～を説明できる」「～に～を使って」</a:t>
            </a:r>
          </a:p>
          <a:p>
            <a:pPr algn="just">
              <a:spcAft>
                <a:spcPts val="0"/>
              </a:spcAft>
            </a:pPr>
            <a:r>
              <a:rPr lang="ja-JP" sz="28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「～を～に基づいてまとめて発信できる」</a:t>
            </a:r>
          </a:p>
        </p:txBody>
      </p:sp>
      <p:sp>
        <p:nvSpPr>
          <p:cNvPr id="12" name="右矢印 11"/>
          <p:cNvSpPr/>
          <p:nvPr/>
        </p:nvSpPr>
        <p:spPr>
          <a:xfrm>
            <a:off x="4919431" y="2424334"/>
            <a:ext cx="960862" cy="87908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 flipV="1">
            <a:off x="6479345" y="2025790"/>
            <a:ext cx="4262510" cy="32814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0"/>
          <p:cNvSpPr txBox="1"/>
          <p:nvPr/>
        </p:nvSpPr>
        <p:spPr>
          <a:xfrm>
            <a:off x="6161207" y="3985939"/>
            <a:ext cx="5627077" cy="233960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○○ができるようになる</a:t>
            </a:r>
          </a:p>
          <a:p>
            <a:pPr indent="133350" algn="just">
              <a:spcAft>
                <a:spcPts val="0"/>
              </a:spcAft>
            </a:pPr>
            <a:r>
              <a:rPr lang="ja-JP" altLang="en-US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ja-JP" sz="24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資質能力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＝学習目標）・・・シラバス</a:t>
            </a:r>
          </a:p>
          <a:p>
            <a:pPr algn="just">
              <a:spcAft>
                <a:spcPts val="0"/>
              </a:spcAft>
            </a:pP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ja-JP" altLang="en-US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○○を用いるとできるようになる</a:t>
            </a:r>
          </a:p>
          <a:p>
            <a:pPr indent="133350" algn="just">
              <a:spcAft>
                <a:spcPts val="0"/>
              </a:spcAft>
            </a:pPr>
            <a:r>
              <a:rPr lang="ja-JP" altLang="en-US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ja-JP" sz="24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見方・考え方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　　・・・ワークシート</a:t>
            </a:r>
          </a:p>
          <a:p>
            <a:pPr algn="just">
              <a:spcAft>
                <a:spcPts val="0"/>
              </a:spcAft>
            </a:pP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lang="ja-JP" altLang="en-US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○○で表現すればできたことになる</a:t>
            </a:r>
          </a:p>
          <a:p>
            <a:pPr indent="133350" algn="just">
              <a:spcAft>
                <a:spcPts val="0"/>
              </a:spcAft>
            </a:pPr>
            <a:r>
              <a:rPr lang="ja-JP" altLang="en-US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ja-JP" sz="24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言語活動</a:t>
            </a:r>
            <a:r>
              <a: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　　　　・・・パフォーマンス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0" y="6370905"/>
            <a:ext cx="12294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何について　何を使って　どのような状態になったらＯＫかを子どもが自分で評価できるように！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3573" y="3429363"/>
            <a:ext cx="2303951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個別最適な学び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01801" y="3429363"/>
            <a:ext cx="2110283" cy="46166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協働的な学び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5088" y="4111471"/>
            <a:ext cx="2095204" cy="1942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9" name="楕円 28"/>
          <p:cNvSpPr/>
          <p:nvPr/>
        </p:nvSpPr>
        <p:spPr>
          <a:xfrm>
            <a:off x="736922" y="4415811"/>
            <a:ext cx="185738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1782023" y="4435374"/>
            <a:ext cx="185738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/>
          <p:cNvSpPr/>
          <p:nvPr/>
        </p:nvSpPr>
        <p:spPr>
          <a:xfrm>
            <a:off x="1968540" y="5503014"/>
            <a:ext cx="185738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/>
        </p:nvSpPr>
        <p:spPr>
          <a:xfrm>
            <a:off x="736922" y="5655469"/>
            <a:ext cx="185738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401801" y="4075865"/>
            <a:ext cx="2097211" cy="1997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3801049" y="4431512"/>
            <a:ext cx="1681163" cy="1515134"/>
            <a:chOff x="3657421" y="4310799"/>
            <a:chExt cx="1681163" cy="1515134"/>
          </a:xfrm>
        </p:grpSpPr>
        <p:sp>
          <p:nvSpPr>
            <p:cNvPr id="35" name="楕円 34"/>
            <p:cNvSpPr/>
            <p:nvPr/>
          </p:nvSpPr>
          <p:spPr>
            <a:xfrm>
              <a:off x="3657421" y="4330507"/>
              <a:ext cx="185738" cy="200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/>
            <p:cNvSpPr/>
            <p:nvPr/>
          </p:nvSpPr>
          <p:spPr>
            <a:xfrm>
              <a:off x="4775803" y="4310799"/>
              <a:ext cx="185738" cy="200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/>
            <p:cNvSpPr/>
            <p:nvPr/>
          </p:nvSpPr>
          <p:spPr>
            <a:xfrm>
              <a:off x="5152846" y="5311582"/>
              <a:ext cx="185738" cy="200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/>
            <p:cNvSpPr/>
            <p:nvPr/>
          </p:nvSpPr>
          <p:spPr>
            <a:xfrm>
              <a:off x="3750290" y="5625908"/>
              <a:ext cx="185738" cy="2000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8"/>
            <p:cNvCxnSpPr>
              <a:endCxn id="36" idx="2"/>
            </p:cNvCxnSpPr>
            <p:nvPr/>
          </p:nvCxnSpPr>
          <p:spPr>
            <a:xfrm flipV="1">
              <a:off x="3816209" y="4410812"/>
              <a:ext cx="959594" cy="18315"/>
            </a:xfrm>
            <a:prstGeom prst="line">
              <a:avLst/>
            </a:prstGeom>
            <a:ln w="57150">
              <a:solidFill>
                <a:srgbClr val="F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3799818" y="4529138"/>
              <a:ext cx="533032" cy="489222"/>
            </a:xfrm>
            <a:prstGeom prst="line">
              <a:avLst/>
            </a:prstGeom>
            <a:ln w="57150">
              <a:solidFill>
                <a:srgbClr val="F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>
              <a:stCxn id="35" idx="4"/>
              <a:endCxn id="38" idx="0"/>
            </p:cNvCxnSpPr>
            <p:nvPr/>
          </p:nvCxnSpPr>
          <p:spPr>
            <a:xfrm>
              <a:off x="3750290" y="4530532"/>
              <a:ext cx="92869" cy="1095376"/>
            </a:xfrm>
            <a:prstGeom prst="line">
              <a:avLst/>
            </a:prstGeom>
            <a:ln w="57150">
              <a:solidFill>
                <a:srgbClr val="F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>
              <a:stCxn id="37" idx="3"/>
            </p:cNvCxnSpPr>
            <p:nvPr/>
          </p:nvCxnSpPr>
          <p:spPr>
            <a:xfrm flipH="1">
              <a:off x="3936029" y="5482314"/>
              <a:ext cx="1244018" cy="237271"/>
            </a:xfrm>
            <a:prstGeom prst="line">
              <a:avLst/>
            </a:prstGeom>
            <a:ln w="57150">
              <a:solidFill>
                <a:srgbClr val="F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>
              <a:endCxn id="37" idx="1"/>
            </p:cNvCxnSpPr>
            <p:nvPr/>
          </p:nvCxnSpPr>
          <p:spPr>
            <a:xfrm>
              <a:off x="4899161" y="4509430"/>
              <a:ext cx="280886" cy="831445"/>
            </a:xfrm>
            <a:prstGeom prst="line">
              <a:avLst/>
            </a:prstGeom>
            <a:ln w="57150">
              <a:solidFill>
                <a:srgbClr val="F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4466119" y="4523567"/>
              <a:ext cx="341510" cy="455898"/>
            </a:xfrm>
            <a:prstGeom prst="line">
              <a:avLst/>
            </a:prstGeom>
            <a:ln w="57150">
              <a:solidFill>
                <a:srgbClr val="F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>
              <a:off x="3911484" y="5161954"/>
              <a:ext cx="448038" cy="490164"/>
            </a:xfrm>
            <a:prstGeom prst="line">
              <a:avLst/>
            </a:prstGeom>
            <a:ln w="57150">
              <a:solidFill>
                <a:srgbClr val="F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4466119" y="5120904"/>
              <a:ext cx="691647" cy="286132"/>
            </a:xfrm>
            <a:prstGeom prst="line">
              <a:avLst/>
            </a:prstGeom>
            <a:ln w="57150">
              <a:solidFill>
                <a:srgbClr val="F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角丸四角形 46"/>
          <p:cNvSpPr/>
          <p:nvPr/>
        </p:nvSpPr>
        <p:spPr>
          <a:xfrm>
            <a:off x="482616" y="3922513"/>
            <a:ext cx="1928372" cy="414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インプット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3561231" y="3929776"/>
            <a:ext cx="1778352" cy="414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アウトプット</a:t>
            </a:r>
          </a:p>
        </p:txBody>
      </p:sp>
      <p:sp>
        <p:nvSpPr>
          <p:cNvPr id="49" name="角丸四角形 48"/>
          <p:cNvSpPr/>
          <p:nvPr/>
        </p:nvSpPr>
        <p:spPr>
          <a:xfrm>
            <a:off x="445651" y="5946646"/>
            <a:ext cx="4853775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協働により知識の「粒」が組み立てられ「塊」となる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86341" y="4776939"/>
            <a:ext cx="43528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例えば・・・（事例をもとに説明）。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つまり、この資料から・・・だ　と私は考えます。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0212-EB47-4F48-B9B6-C8CFFE108B9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312898" y="93341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0" y="629194"/>
            <a:ext cx="12192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　“</a:t>
            </a:r>
            <a:r>
              <a:rPr lang="ja-JP" altLang="en-US" sz="2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課題を達成した姿がわかる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”ために・・・（これまでの実践と授業参観から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ベターな事例） </a:t>
            </a: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882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DAD683-9C39-4CAC-9749-21988071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04864"/>
            <a:ext cx="6997505" cy="649368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協働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的な学びにつなげる一工夫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0D0253-3199-4490-AADD-F861D5962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2347"/>
            <a:ext cx="10922392" cy="2675247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教科書の学習課題を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そ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のまま使っていい。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ただし、よりシンプルに、かつ、求めることは明確に！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lvl="1" indent="0"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「○○を考える」→「○○を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説明する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」。　「方法を理解する」→「方法を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２つ述べる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。」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それに加え、「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誰一人、取り残さないようにする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」ための取組を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付け加えれば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８割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、できあがり。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３人以上に説明し、少なくとも３人から、納得を得る。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9FC7353-C98B-4FA0-84EE-2C00D6055E84}"/>
              </a:ext>
            </a:extLst>
          </p:cNvPr>
          <p:cNvSpPr txBox="1">
            <a:spLocks/>
          </p:cNvSpPr>
          <p:nvPr/>
        </p:nvSpPr>
        <p:spPr>
          <a:xfrm>
            <a:off x="838200" y="4530281"/>
            <a:ext cx="10515600" cy="21578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学習課題（めあて）例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市場経済とは、どのようなしくみで成り立っているのだろうか。図や実例を２例示し、「需要」「供給」「市場価格」いう言葉を用い</a:t>
            </a:r>
            <a:r>
              <a:rPr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３人以上に説明し、少なくとも３人から納得を得て、チェックしてもらう。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8199" y="4530281"/>
            <a:ext cx="11020865" cy="22159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帝国書院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中学生の公民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』p115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学習課題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市場経済とは、どのようなしくみで成り立っているのだろうか。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5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8971" y="5468999"/>
            <a:ext cx="10283483" cy="1219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907365" y="5638276"/>
            <a:ext cx="516987" cy="945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907365" y="1623551"/>
            <a:ext cx="4009409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312898" y="93341"/>
            <a:ext cx="687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R5.1119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school『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学び合い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』live at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東与賀中学校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29194"/>
            <a:ext cx="12192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　“</a:t>
            </a:r>
            <a:r>
              <a:rPr lang="ja-JP" altLang="en-US" sz="2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課題を達成した姿がわかる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”ために・・・（これまでの実践と授業参観から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ベターな事例） </a:t>
            </a: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3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3282</TotalTime>
  <Words>3663</Words>
  <Application>Microsoft Office PowerPoint</Application>
  <PresentationFormat>ワイド画面</PresentationFormat>
  <Paragraphs>327</Paragraphs>
  <Slides>19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1" baseType="lpstr">
      <vt:lpstr>BIZ UDPゴシック</vt:lpstr>
      <vt:lpstr>Meiryo UI</vt:lpstr>
      <vt:lpstr>ＭＳ Ｐゴシック</vt:lpstr>
      <vt:lpstr>ＭＳ 明朝</vt:lpstr>
      <vt:lpstr>メイリオ</vt:lpstr>
      <vt:lpstr>游ゴシック</vt:lpstr>
      <vt:lpstr>游ゴシック Light</vt:lpstr>
      <vt:lpstr>游明朝</vt:lpstr>
      <vt:lpstr>Arial</vt:lpstr>
      <vt:lpstr>Calibri</vt:lpstr>
      <vt:lpstr>Times New Roman</vt:lpstr>
      <vt:lpstr>Office テーマ</vt:lpstr>
      <vt:lpstr>PowerPoint プレゼンテーション</vt:lpstr>
      <vt:lpstr>本日の東与賀中の“生徒の”学びからリフレクションしましょう！</vt:lpstr>
      <vt:lpstr>本日の東与賀中の“生徒の”学びからリフレクションしましょう！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協働的な学びにつなげる一工夫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kyoutou</dc:creator>
  <cp:lastModifiedBy>T2603</cp:lastModifiedBy>
  <cp:revision>281</cp:revision>
  <cp:lastPrinted>2023-08-23T10:00:03Z</cp:lastPrinted>
  <dcterms:created xsi:type="dcterms:W3CDTF">2014-02-03T06:44:07Z</dcterms:created>
  <dcterms:modified xsi:type="dcterms:W3CDTF">2024-01-19T06:56:45Z</dcterms:modified>
</cp:coreProperties>
</file>