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4"/>
  </p:notesMasterIdLst>
  <p:handoutMasterIdLst>
    <p:handoutMasterId r:id="rId35"/>
  </p:handoutMasterIdLst>
  <p:sldIdLst>
    <p:sldId id="293" r:id="rId2"/>
    <p:sldId id="261" r:id="rId3"/>
    <p:sldId id="287" r:id="rId4"/>
    <p:sldId id="288" r:id="rId5"/>
    <p:sldId id="289" r:id="rId6"/>
    <p:sldId id="295" r:id="rId7"/>
    <p:sldId id="296" r:id="rId8"/>
    <p:sldId id="298" r:id="rId9"/>
    <p:sldId id="299" r:id="rId10"/>
    <p:sldId id="300" r:id="rId11"/>
    <p:sldId id="301" r:id="rId12"/>
    <p:sldId id="302" r:id="rId13"/>
    <p:sldId id="303" r:id="rId14"/>
    <p:sldId id="304" r:id="rId15"/>
    <p:sldId id="305" r:id="rId16"/>
    <p:sldId id="306" r:id="rId17"/>
    <p:sldId id="307" r:id="rId18"/>
    <p:sldId id="308" r:id="rId19"/>
    <p:sldId id="309" r:id="rId20"/>
    <p:sldId id="310" r:id="rId21"/>
    <p:sldId id="311" r:id="rId22"/>
    <p:sldId id="312" r:id="rId23"/>
    <p:sldId id="313" r:id="rId24"/>
    <p:sldId id="314" r:id="rId25"/>
    <p:sldId id="316" r:id="rId26"/>
    <p:sldId id="315" r:id="rId27"/>
    <p:sldId id="317" r:id="rId28"/>
    <p:sldId id="318" r:id="rId29"/>
    <p:sldId id="319" r:id="rId30"/>
    <p:sldId id="320" r:id="rId31"/>
    <p:sldId id="322" r:id="rId32"/>
    <p:sldId id="323" r:id="rId33"/>
  </p:sldIdLst>
  <p:sldSz cx="12192000" cy="6858000"/>
  <p:notesSz cx="6735763" cy="98694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stersetup" initials="m" lastIdx="1" clrIdx="0">
    <p:extLst>
      <p:ext uri="{19B8F6BF-5375-455C-9EA6-DF929625EA0E}">
        <p15:presenceInfo xmlns:p15="http://schemas.microsoft.com/office/powerpoint/2012/main" userId="mastersetu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973" autoAdjust="0"/>
    <p:restoredTop sz="90676" autoAdjust="0"/>
  </p:normalViewPr>
  <p:slideViewPr>
    <p:cSldViewPr snapToGrid="0">
      <p:cViewPr varScale="1">
        <p:scale>
          <a:sx n="66" d="100"/>
          <a:sy n="66" d="100"/>
        </p:scale>
        <p:origin x="45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18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5189"/>
          </a:xfrm>
          <a:prstGeom prst="rect">
            <a:avLst/>
          </a:prstGeom>
        </p:spPr>
        <p:txBody>
          <a:bodyPr vert="horz" lIns="91440" tIns="45720" rIns="91440" bIns="45720" rtlCol="0"/>
          <a:lstStyle>
            <a:lvl1pPr algn="r">
              <a:defRPr sz="1200"/>
            </a:lvl1pPr>
          </a:lstStyle>
          <a:p>
            <a:fld id="{E02DAA56-F2E9-4C8F-A76C-3F6764B2EF5E}" type="datetimeFigureOut">
              <a:rPr kumimoji="1" lang="ja-JP" altLang="en-US" smtClean="0"/>
              <a:t>2021/1/14</a:t>
            </a:fld>
            <a:endParaRPr kumimoji="1" lang="ja-JP" altLang="en-US"/>
          </a:p>
        </p:txBody>
      </p:sp>
      <p:sp>
        <p:nvSpPr>
          <p:cNvPr id="4" name="フッター プレースホルダー 3"/>
          <p:cNvSpPr>
            <a:spLocks noGrp="1"/>
          </p:cNvSpPr>
          <p:nvPr>
            <p:ph type="ftr" sz="quarter" idx="2"/>
          </p:nvPr>
        </p:nvSpPr>
        <p:spPr>
          <a:xfrm>
            <a:off x="0" y="9374302"/>
            <a:ext cx="2918831" cy="4951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4302"/>
            <a:ext cx="2918831" cy="495187"/>
          </a:xfrm>
          <a:prstGeom prst="rect">
            <a:avLst/>
          </a:prstGeom>
        </p:spPr>
        <p:txBody>
          <a:bodyPr vert="horz" lIns="91440" tIns="45720" rIns="91440" bIns="45720" rtlCol="0" anchor="b"/>
          <a:lstStyle>
            <a:lvl1pPr algn="r">
              <a:defRPr sz="1200"/>
            </a:lvl1pPr>
          </a:lstStyle>
          <a:p>
            <a:fld id="{B9927726-F4A2-4063-9CF2-82818A153C4F}" type="slidenum">
              <a:rPr kumimoji="1" lang="ja-JP" altLang="en-US" smtClean="0"/>
              <a:t>‹#›</a:t>
            </a:fld>
            <a:endParaRPr kumimoji="1" lang="ja-JP" altLang="en-US"/>
          </a:p>
        </p:txBody>
      </p:sp>
    </p:spTree>
    <p:extLst>
      <p:ext uri="{BB962C8B-B14F-4D97-AF65-F5344CB8AC3E}">
        <p14:creationId xmlns:p14="http://schemas.microsoft.com/office/powerpoint/2010/main" val="38292350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76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763" y="0"/>
            <a:ext cx="2918831" cy="495760"/>
          </a:xfrm>
          <a:prstGeom prst="rect">
            <a:avLst/>
          </a:prstGeom>
        </p:spPr>
        <p:txBody>
          <a:bodyPr vert="horz" lIns="91440" tIns="45720" rIns="91440" bIns="45720" rtlCol="0"/>
          <a:lstStyle>
            <a:lvl1pPr algn="r">
              <a:defRPr sz="1200"/>
            </a:lvl1pPr>
          </a:lstStyle>
          <a:p>
            <a:fld id="{C36A0550-9559-4BF6-81EF-629DE601F5FF}" type="datetimeFigureOut">
              <a:rPr kumimoji="1" lang="ja-JP" altLang="en-US" smtClean="0"/>
              <a:t>2021/1/14</a:t>
            </a:fld>
            <a:endParaRPr kumimoji="1" lang="ja-JP" altLang="en-US"/>
          </a:p>
        </p:txBody>
      </p:sp>
      <p:sp>
        <p:nvSpPr>
          <p:cNvPr id="4" name="スライド イメージ プレースホルダー 3"/>
          <p:cNvSpPr>
            <a:spLocks noGrp="1" noRot="1" noChangeAspect="1"/>
          </p:cNvSpPr>
          <p:nvPr>
            <p:ph type="sldImg" idx="2"/>
          </p:nvPr>
        </p:nvSpPr>
        <p:spPr>
          <a:xfrm>
            <a:off x="407988" y="1233488"/>
            <a:ext cx="5919787" cy="33305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9693"/>
            <a:ext cx="5388610" cy="388611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3732"/>
            <a:ext cx="2918831" cy="49575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763" y="9373732"/>
            <a:ext cx="2918831" cy="495758"/>
          </a:xfrm>
          <a:prstGeom prst="rect">
            <a:avLst/>
          </a:prstGeom>
        </p:spPr>
        <p:txBody>
          <a:bodyPr vert="horz" lIns="91440" tIns="45720" rIns="91440" bIns="45720" rtlCol="0" anchor="b"/>
          <a:lstStyle>
            <a:lvl1pPr algn="r">
              <a:defRPr sz="1200"/>
            </a:lvl1pPr>
          </a:lstStyle>
          <a:p>
            <a:fld id="{86F6CE03-C16D-411D-9AAA-49D6057AA8B7}" type="slidenum">
              <a:rPr kumimoji="1" lang="ja-JP" altLang="en-US" smtClean="0"/>
              <a:t>‹#›</a:t>
            </a:fld>
            <a:endParaRPr kumimoji="1" lang="ja-JP" altLang="en-US"/>
          </a:p>
        </p:txBody>
      </p:sp>
    </p:spTree>
    <p:extLst>
      <p:ext uri="{BB962C8B-B14F-4D97-AF65-F5344CB8AC3E}">
        <p14:creationId xmlns:p14="http://schemas.microsoft.com/office/powerpoint/2010/main" val="32455658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2A54C80-263E-416B-A8E0-580EDEADCBDC}" type="datetimeFigureOut">
              <a:rPr lang="en-US" dirty="0"/>
              <a:t>1/14/2021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61BEF0D-F0BB-DE4B-95CE-6DB70DBA9567}" type="datetimeFigureOut">
              <a:rPr lang="en-US" dirty="0"/>
              <a:pPr/>
              <a:t>1/14/2021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1/14/2021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 Id="rId4" Type="http://schemas.openxmlformats.org/officeDocument/2006/relationships/image" Target="../media/image2.gif"/></Relationships>
</file>

<file path=ppt/slides/_rels/slide20.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54384"/>
            <a:ext cx="10812385" cy="647191"/>
          </a:xfrm>
        </p:spPr>
        <p:txBody>
          <a:bodyPr/>
          <a:lstStyle/>
          <a:p>
            <a:pPr algn="ctr"/>
            <a:r>
              <a:rPr kumimoji="1" lang="ja-JP" altLang="en-US" sz="3200" dirty="0" smtClean="0">
                <a:solidFill>
                  <a:schemeClr val="tx1"/>
                </a:solidFill>
              </a:rPr>
              <a:t>子どもたちのことが奥の奥までわかる「見取り」入門</a:t>
            </a:r>
            <a:endParaRPr kumimoji="1" lang="ja-JP" altLang="en-US" sz="3200" dirty="0">
              <a:solidFill>
                <a:schemeClr val="tx1"/>
              </a:solidFill>
            </a:endParaRPr>
          </a:p>
        </p:txBody>
      </p:sp>
      <p:pic>
        <p:nvPicPr>
          <p:cNvPr id="4" name="コンテンツ プレースホルダー 5"/>
          <p:cNvPicPr>
            <a:picLocks noChangeAspect="1"/>
          </p:cNvPicPr>
          <p:nvPr/>
        </p:nvPicPr>
        <p:blipFill>
          <a:blip r:embed="rId2"/>
          <a:stretch>
            <a:fillRect/>
          </a:stretch>
        </p:blipFill>
        <p:spPr>
          <a:xfrm rot="16200000">
            <a:off x="3161784" y="484436"/>
            <a:ext cx="4010838" cy="6098674"/>
          </a:xfrm>
          <a:prstGeom prst="rect">
            <a:avLst/>
          </a:prstGeom>
        </p:spPr>
      </p:pic>
      <p:sp>
        <p:nvSpPr>
          <p:cNvPr id="8" name="円形吹き出し 7"/>
          <p:cNvSpPr/>
          <p:nvPr/>
        </p:nvSpPr>
        <p:spPr>
          <a:xfrm>
            <a:off x="7354389" y="666206"/>
            <a:ext cx="3331028" cy="3713303"/>
          </a:xfrm>
          <a:prstGeom prst="wedgeEllipseCallout">
            <a:avLst>
              <a:gd name="adj1" fmla="val 57130"/>
              <a:gd name="adj2" fmla="val 5067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1"/>
                </a:solidFill>
                <a:effectLst>
                  <a:outerShdw blurRad="38100" dist="38100" dir="2700000" algn="tl">
                    <a:srgbClr val="000000">
                      <a:alpha val="43137"/>
                    </a:srgbClr>
                  </a:outerShdw>
                </a:effectLst>
              </a:rPr>
              <a:t>1</a:t>
            </a:r>
            <a:r>
              <a:rPr kumimoji="1" lang="ja-JP" altLang="en-US" b="1" dirty="0" err="1" smtClean="0">
                <a:solidFill>
                  <a:schemeClr val="tx1"/>
                </a:solidFill>
                <a:effectLst>
                  <a:outerShdw blurRad="38100" dist="38100" dir="2700000" algn="tl">
                    <a:srgbClr val="000000">
                      <a:alpha val="43137"/>
                    </a:srgbClr>
                  </a:outerShdw>
                </a:effectLst>
              </a:rPr>
              <a:t>、</a:t>
            </a:r>
            <a:r>
              <a:rPr kumimoji="1" lang="ja-JP" altLang="en-US" b="1" dirty="0" smtClean="0">
                <a:solidFill>
                  <a:schemeClr val="tx1"/>
                </a:solidFill>
                <a:effectLst>
                  <a:outerShdw blurRad="38100" dist="38100" dir="2700000" algn="tl">
                    <a:srgbClr val="000000">
                      <a:alpha val="43137"/>
                    </a:srgbClr>
                  </a:outerShdw>
                </a:effectLst>
              </a:rPr>
              <a:t>基礎基本</a:t>
            </a:r>
            <a:endParaRPr kumimoji="1" lang="en-US" altLang="ja-JP" b="1" dirty="0" smtClean="0">
              <a:solidFill>
                <a:schemeClr val="tx1"/>
              </a:solidFill>
              <a:effectLst>
                <a:outerShdw blurRad="38100" dist="38100" dir="2700000" algn="tl">
                  <a:srgbClr val="000000">
                    <a:alpha val="43137"/>
                  </a:srgbClr>
                </a:outerShdw>
              </a:effectLst>
            </a:endParaRPr>
          </a:p>
          <a:p>
            <a:pPr algn="ctr"/>
            <a:r>
              <a:rPr kumimoji="1" lang="ja-JP" altLang="en-US" b="1" dirty="0" smtClean="0">
                <a:solidFill>
                  <a:schemeClr val="tx1"/>
                </a:solidFill>
                <a:effectLst>
                  <a:outerShdw blurRad="38100" dist="38100" dir="2700000" algn="tl">
                    <a:srgbClr val="000000">
                      <a:alpha val="43137"/>
                    </a:srgbClr>
                  </a:outerShdw>
                </a:effectLst>
              </a:rPr>
              <a:t> </a:t>
            </a:r>
            <a:r>
              <a:rPr kumimoji="1" lang="en-US" altLang="ja-JP" b="1" dirty="0" smtClean="0">
                <a:solidFill>
                  <a:schemeClr val="tx1"/>
                </a:solidFill>
                <a:effectLst>
                  <a:outerShdw blurRad="38100" dist="38100" dir="2700000" algn="tl">
                    <a:srgbClr val="000000">
                      <a:alpha val="43137"/>
                    </a:srgbClr>
                  </a:outerShdw>
                </a:effectLst>
              </a:rPr>
              <a:t>(p6</a:t>
            </a:r>
            <a:r>
              <a:rPr kumimoji="1" lang="ja-JP" altLang="en-US" b="1" dirty="0" smtClean="0">
                <a:solidFill>
                  <a:schemeClr val="tx1"/>
                </a:solidFill>
                <a:effectLst>
                  <a:outerShdw blurRad="38100" dist="38100" dir="2700000" algn="tl">
                    <a:srgbClr val="000000">
                      <a:alpha val="43137"/>
                    </a:srgbClr>
                  </a:outerShdw>
                </a:effectLst>
              </a:rPr>
              <a:t>～</a:t>
            </a:r>
            <a:r>
              <a:rPr kumimoji="1" lang="en-US" altLang="ja-JP" b="1" dirty="0" smtClean="0">
                <a:solidFill>
                  <a:schemeClr val="tx1"/>
                </a:solidFill>
                <a:effectLst>
                  <a:outerShdw blurRad="38100" dist="38100" dir="2700000" algn="tl">
                    <a:srgbClr val="000000">
                      <a:alpha val="43137"/>
                    </a:srgbClr>
                  </a:outerShdw>
                </a:effectLst>
              </a:rPr>
              <a:t>p11)</a:t>
            </a:r>
          </a:p>
          <a:p>
            <a:pPr algn="ctr"/>
            <a:r>
              <a:rPr kumimoji="1" lang="en-US" altLang="ja-JP" b="1" dirty="0" smtClean="0">
                <a:solidFill>
                  <a:schemeClr val="tx1"/>
                </a:solidFill>
                <a:effectLst>
                  <a:outerShdw blurRad="38100" dist="38100" dir="2700000" algn="tl">
                    <a:srgbClr val="000000">
                      <a:alpha val="43137"/>
                    </a:srgbClr>
                  </a:outerShdw>
                </a:effectLst>
              </a:rPr>
              <a:t>『</a:t>
            </a:r>
            <a:r>
              <a:rPr kumimoji="1" lang="ja-JP" altLang="en-US" b="1" dirty="0" smtClean="0">
                <a:solidFill>
                  <a:schemeClr val="tx1"/>
                </a:solidFill>
                <a:effectLst>
                  <a:outerShdw blurRad="38100" dist="38100" dir="2700000" algn="tl">
                    <a:srgbClr val="000000">
                      <a:alpha val="43137"/>
                    </a:srgbClr>
                  </a:outerShdw>
                </a:effectLst>
              </a:rPr>
              <a:t>学び合い</a:t>
            </a:r>
            <a:r>
              <a:rPr kumimoji="1" lang="en-US" altLang="ja-JP" b="1" dirty="0" smtClean="0">
                <a:solidFill>
                  <a:schemeClr val="tx1"/>
                </a:solidFill>
                <a:effectLst>
                  <a:outerShdw blurRad="38100" dist="38100" dir="2700000" algn="tl">
                    <a:srgbClr val="000000">
                      <a:alpha val="43137"/>
                    </a:srgbClr>
                  </a:outerShdw>
                </a:effectLst>
              </a:rPr>
              <a:t>』</a:t>
            </a:r>
          </a:p>
          <a:p>
            <a:pPr algn="ctr"/>
            <a:r>
              <a:rPr kumimoji="1" lang="en-US" altLang="ja-JP" b="1" dirty="0" smtClean="0">
                <a:solidFill>
                  <a:schemeClr val="tx1"/>
                </a:solidFill>
                <a:effectLst>
                  <a:outerShdw blurRad="38100" dist="38100" dir="2700000" algn="tl">
                    <a:srgbClr val="000000">
                      <a:alpha val="43137"/>
                    </a:srgbClr>
                  </a:outerShdw>
                </a:effectLst>
              </a:rPr>
              <a:t>2</a:t>
            </a:r>
            <a:r>
              <a:rPr kumimoji="1" lang="ja-JP" altLang="en-US" b="1" dirty="0" err="1" smtClean="0">
                <a:solidFill>
                  <a:schemeClr val="tx1"/>
                </a:solidFill>
                <a:effectLst>
                  <a:outerShdw blurRad="38100" dist="38100" dir="2700000" algn="tl">
                    <a:srgbClr val="000000">
                      <a:alpha val="43137"/>
                    </a:srgbClr>
                  </a:outerShdw>
                </a:effectLst>
              </a:rPr>
              <a:t>、</a:t>
            </a:r>
            <a:r>
              <a:rPr kumimoji="1" lang="ja-JP" altLang="en-US" b="1" dirty="0" smtClean="0">
                <a:solidFill>
                  <a:schemeClr val="tx1"/>
                </a:solidFill>
                <a:effectLst>
                  <a:outerShdw blurRad="38100" dist="38100" dir="2700000" algn="tl">
                    <a:srgbClr val="000000">
                      <a:alpha val="43137"/>
                    </a:srgbClr>
                  </a:outerShdw>
                </a:effectLst>
              </a:rPr>
              <a:t>見とれないのは</a:t>
            </a:r>
            <a:endParaRPr kumimoji="1" lang="en-US" altLang="ja-JP" b="1" dirty="0" smtClean="0">
              <a:solidFill>
                <a:schemeClr val="tx1"/>
              </a:solidFill>
              <a:effectLst>
                <a:outerShdw blurRad="38100" dist="38100" dir="2700000" algn="tl">
                  <a:srgbClr val="000000">
                    <a:alpha val="43137"/>
                  </a:srgbClr>
                </a:outerShdw>
              </a:effectLst>
            </a:endParaRPr>
          </a:p>
          <a:p>
            <a:pPr algn="ctr"/>
            <a:r>
              <a:rPr kumimoji="1" lang="ja-JP" altLang="en-US" b="1" dirty="0" smtClean="0">
                <a:solidFill>
                  <a:schemeClr val="tx1"/>
                </a:solidFill>
                <a:effectLst>
                  <a:outerShdw blurRad="38100" dist="38100" dir="2700000" algn="tl">
                    <a:srgbClr val="000000">
                      <a:alpha val="43137"/>
                    </a:srgbClr>
                  </a:outerShdw>
                </a:effectLst>
              </a:rPr>
              <a:t>なぜか？</a:t>
            </a:r>
            <a:endParaRPr kumimoji="1" lang="en-US" altLang="ja-JP" b="1" dirty="0" smtClean="0">
              <a:solidFill>
                <a:schemeClr val="tx1"/>
              </a:solidFill>
              <a:effectLst>
                <a:outerShdw blurRad="38100" dist="38100" dir="2700000" algn="tl">
                  <a:srgbClr val="000000">
                    <a:alpha val="43137"/>
                  </a:srgbClr>
                </a:outerShdw>
              </a:effectLst>
            </a:endParaRPr>
          </a:p>
          <a:p>
            <a:pPr algn="ctr"/>
            <a:r>
              <a:rPr kumimoji="1" lang="en-US" altLang="ja-JP" b="1" dirty="0" smtClean="0">
                <a:solidFill>
                  <a:schemeClr val="tx1"/>
                </a:solidFill>
                <a:effectLst>
                  <a:outerShdw blurRad="38100" dist="38100" dir="2700000" algn="tl">
                    <a:srgbClr val="000000">
                      <a:alpha val="43137"/>
                    </a:srgbClr>
                  </a:outerShdw>
                </a:effectLst>
              </a:rPr>
              <a:t>(p13</a:t>
            </a:r>
            <a:r>
              <a:rPr kumimoji="1" lang="ja-JP" altLang="en-US" b="1" dirty="0" smtClean="0">
                <a:solidFill>
                  <a:schemeClr val="tx1"/>
                </a:solidFill>
                <a:effectLst>
                  <a:outerShdw blurRad="38100" dist="38100" dir="2700000" algn="tl">
                    <a:srgbClr val="000000">
                      <a:alpha val="43137"/>
                    </a:srgbClr>
                  </a:outerShdw>
                </a:effectLst>
              </a:rPr>
              <a:t>～</a:t>
            </a:r>
            <a:r>
              <a:rPr kumimoji="1" lang="en-US" altLang="ja-JP" b="1" dirty="0" smtClean="0">
                <a:solidFill>
                  <a:schemeClr val="tx1"/>
                </a:solidFill>
                <a:effectLst>
                  <a:outerShdw blurRad="38100" dist="38100" dir="2700000" algn="tl">
                    <a:srgbClr val="000000">
                      <a:alpha val="43137"/>
                    </a:srgbClr>
                  </a:outerShdw>
                </a:effectLst>
              </a:rPr>
              <a:t>p52)</a:t>
            </a:r>
          </a:p>
          <a:p>
            <a:pPr algn="ctr"/>
            <a:r>
              <a:rPr kumimoji="1" lang="en-US" altLang="ja-JP" b="1" dirty="0" smtClean="0">
                <a:solidFill>
                  <a:schemeClr val="tx1"/>
                </a:solidFill>
                <a:effectLst>
                  <a:outerShdw blurRad="38100" dist="38100" dir="2700000" algn="tl">
                    <a:srgbClr val="000000">
                      <a:alpha val="43137"/>
                    </a:srgbClr>
                  </a:outerShdw>
                </a:effectLst>
              </a:rPr>
              <a:t>3</a:t>
            </a:r>
            <a:r>
              <a:rPr kumimoji="1" lang="ja-JP" altLang="en-US" b="1" dirty="0" err="1" smtClean="0">
                <a:solidFill>
                  <a:schemeClr val="tx1"/>
                </a:solidFill>
                <a:effectLst>
                  <a:outerShdw blurRad="38100" dist="38100" dir="2700000" algn="tl">
                    <a:srgbClr val="000000">
                      <a:alpha val="43137"/>
                    </a:srgbClr>
                  </a:outerShdw>
                </a:effectLst>
              </a:rPr>
              <a:t>、</a:t>
            </a:r>
            <a:r>
              <a:rPr kumimoji="1" lang="ja-JP" altLang="en-US" b="1" dirty="0" smtClean="0">
                <a:solidFill>
                  <a:schemeClr val="tx1"/>
                </a:solidFill>
                <a:effectLst>
                  <a:outerShdw blurRad="38100" dist="38100" dir="2700000" algn="tl">
                    <a:srgbClr val="000000">
                      <a:alpha val="43137"/>
                    </a:srgbClr>
                  </a:outerShdw>
                </a:effectLst>
              </a:rPr>
              <a:t>集団の</a:t>
            </a:r>
            <a:r>
              <a:rPr kumimoji="1" lang="en-US" altLang="ja-JP" b="1" dirty="0" smtClean="0">
                <a:solidFill>
                  <a:schemeClr val="tx1"/>
                </a:solidFill>
                <a:effectLst>
                  <a:outerShdw blurRad="38100" dist="38100" dir="2700000" algn="tl">
                    <a:srgbClr val="000000">
                      <a:alpha val="43137"/>
                    </a:srgbClr>
                  </a:outerShdw>
                </a:effectLst>
              </a:rPr>
              <a:t>｢</a:t>
            </a:r>
            <a:r>
              <a:rPr kumimoji="1" lang="ja-JP" altLang="en-US" b="1" dirty="0" smtClean="0">
                <a:solidFill>
                  <a:schemeClr val="tx1"/>
                </a:solidFill>
                <a:effectLst>
                  <a:outerShdw blurRad="38100" dist="38100" dir="2700000" algn="tl">
                    <a:srgbClr val="000000">
                      <a:alpha val="43137"/>
                    </a:srgbClr>
                  </a:outerShdw>
                </a:effectLst>
              </a:rPr>
              <a:t>見取り</a:t>
            </a:r>
            <a:r>
              <a:rPr kumimoji="1" lang="en-US" altLang="ja-JP" b="1" dirty="0" smtClean="0">
                <a:solidFill>
                  <a:schemeClr val="tx1"/>
                </a:solidFill>
                <a:effectLst>
                  <a:outerShdw blurRad="38100" dist="38100" dir="2700000" algn="tl">
                    <a:srgbClr val="000000">
                      <a:alpha val="43137"/>
                    </a:srgbClr>
                  </a:outerShdw>
                </a:effectLst>
              </a:rPr>
              <a:t>｣</a:t>
            </a:r>
            <a:r>
              <a:rPr kumimoji="1" lang="ja-JP" altLang="en-US" b="1" dirty="0" smtClean="0">
                <a:solidFill>
                  <a:schemeClr val="tx1"/>
                </a:solidFill>
                <a:effectLst>
                  <a:outerShdw blurRad="38100" dist="38100" dir="2700000" algn="tl">
                    <a:srgbClr val="000000">
                      <a:alpha val="43137"/>
                    </a:srgbClr>
                  </a:outerShdw>
                </a:effectLst>
              </a:rPr>
              <a:t>テクニック</a:t>
            </a:r>
            <a:endParaRPr kumimoji="1" lang="en-US" altLang="ja-JP" b="1" dirty="0" smtClean="0">
              <a:solidFill>
                <a:schemeClr val="tx1"/>
              </a:solidFill>
              <a:effectLst>
                <a:outerShdw blurRad="38100" dist="38100" dir="2700000" algn="tl">
                  <a:srgbClr val="000000">
                    <a:alpha val="43137"/>
                  </a:srgbClr>
                </a:outerShdw>
              </a:effectLst>
            </a:endParaRPr>
          </a:p>
          <a:p>
            <a:pPr algn="ctr"/>
            <a:r>
              <a:rPr kumimoji="1" lang="en-US" altLang="ja-JP" b="1" dirty="0" smtClean="0">
                <a:solidFill>
                  <a:schemeClr val="tx1"/>
                </a:solidFill>
                <a:effectLst>
                  <a:outerShdw blurRad="38100" dist="38100" dir="2700000" algn="tl">
                    <a:srgbClr val="000000">
                      <a:alpha val="43137"/>
                    </a:srgbClr>
                  </a:outerShdw>
                </a:effectLst>
              </a:rPr>
              <a:t>(p53</a:t>
            </a:r>
            <a:r>
              <a:rPr kumimoji="1" lang="ja-JP" altLang="en-US" b="1" dirty="0" smtClean="0">
                <a:solidFill>
                  <a:schemeClr val="tx1"/>
                </a:solidFill>
                <a:effectLst>
                  <a:outerShdw blurRad="38100" dist="38100" dir="2700000" algn="tl">
                    <a:srgbClr val="000000">
                      <a:alpha val="43137"/>
                    </a:srgbClr>
                  </a:outerShdw>
                </a:effectLst>
              </a:rPr>
              <a:t>～</a:t>
            </a:r>
            <a:r>
              <a:rPr kumimoji="1" lang="en-US" altLang="ja-JP" b="1" dirty="0" smtClean="0">
                <a:solidFill>
                  <a:schemeClr val="tx1"/>
                </a:solidFill>
                <a:effectLst>
                  <a:outerShdw blurRad="38100" dist="38100" dir="2700000" algn="tl">
                    <a:srgbClr val="000000">
                      <a:alpha val="43137"/>
                    </a:srgbClr>
                  </a:outerShdw>
                </a:effectLst>
              </a:rPr>
              <a:t>p92)</a:t>
            </a:r>
          </a:p>
          <a:p>
            <a:pPr algn="ctr"/>
            <a:r>
              <a:rPr kumimoji="1" lang="en-US" altLang="ja-JP" b="1" dirty="0" smtClean="0">
                <a:solidFill>
                  <a:schemeClr val="tx1"/>
                </a:solidFill>
                <a:effectLst>
                  <a:outerShdw blurRad="38100" dist="38100" dir="2700000" algn="tl">
                    <a:srgbClr val="000000">
                      <a:alpha val="43137"/>
                    </a:srgbClr>
                  </a:outerShdw>
                </a:effectLst>
              </a:rPr>
              <a:t>4</a:t>
            </a:r>
            <a:r>
              <a:rPr kumimoji="1" lang="ja-JP" altLang="en-US" b="1" dirty="0" err="1" smtClean="0">
                <a:solidFill>
                  <a:schemeClr val="tx1"/>
                </a:solidFill>
                <a:effectLst>
                  <a:outerShdw blurRad="38100" dist="38100" dir="2700000" algn="tl">
                    <a:srgbClr val="000000">
                      <a:alpha val="43137"/>
                    </a:srgbClr>
                  </a:outerShdw>
                </a:effectLst>
              </a:rPr>
              <a:t>、</a:t>
            </a:r>
            <a:r>
              <a:rPr kumimoji="1" lang="en-US" altLang="ja-JP" b="1" dirty="0" smtClean="0">
                <a:solidFill>
                  <a:schemeClr val="tx1"/>
                </a:solidFill>
                <a:effectLst>
                  <a:outerShdw blurRad="38100" dist="38100" dir="2700000" algn="tl">
                    <a:srgbClr val="000000">
                      <a:alpha val="43137"/>
                    </a:srgbClr>
                  </a:outerShdw>
                </a:effectLst>
              </a:rPr>
              <a:t>『</a:t>
            </a:r>
            <a:r>
              <a:rPr kumimoji="1" lang="ja-JP" altLang="en-US" b="1" dirty="0" smtClean="0">
                <a:solidFill>
                  <a:schemeClr val="tx1"/>
                </a:solidFill>
                <a:effectLst>
                  <a:outerShdw blurRad="38100" dist="38100" dir="2700000" algn="tl">
                    <a:srgbClr val="000000">
                      <a:alpha val="43137"/>
                    </a:srgbClr>
                  </a:outerShdw>
                </a:effectLst>
              </a:rPr>
              <a:t>学び合い</a:t>
            </a:r>
            <a:r>
              <a:rPr kumimoji="1" lang="en-US" altLang="ja-JP" b="1" dirty="0" smtClean="0">
                <a:solidFill>
                  <a:schemeClr val="tx1"/>
                </a:solidFill>
                <a:effectLst>
                  <a:outerShdw blurRad="38100" dist="38100" dir="2700000" algn="tl">
                    <a:srgbClr val="000000">
                      <a:alpha val="43137"/>
                    </a:srgbClr>
                  </a:outerShdw>
                </a:effectLst>
              </a:rPr>
              <a:t>』</a:t>
            </a:r>
            <a:r>
              <a:rPr kumimoji="1" lang="ja-JP" altLang="en-US" b="1" dirty="0" smtClean="0">
                <a:solidFill>
                  <a:schemeClr val="tx1"/>
                </a:solidFill>
                <a:effectLst>
                  <a:outerShdw blurRad="38100" dist="38100" dir="2700000" algn="tl">
                    <a:srgbClr val="000000">
                      <a:alpha val="43137"/>
                    </a:srgbClr>
                  </a:outerShdw>
                </a:effectLst>
              </a:rPr>
              <a:t>の見取りテクニック</a:t>
            </a:r>
            <a:endParaRPr kumimoji="1" lang="en-US" altLang="ja-JP" b="1" dirty="0" smtClean="0">
              <a:solidFill>
                <a:schemeClr val="tx1"/>
              </a:solidFill>
              <a:effectLst>
                <a:outerShdw blurRad="38100" dist="38100" dir="2700000" algn="tl">
                  <a:srgbClr val="000000">
                    <a:alpha val="43137"/>
                  </a:srgbClr>
                </a:outerShdw>
              </a:effectLst>
            </a:endParaRPr>
          </a:p>
          <a:p>
            <a:pPr algn="ctr"/>
            <a:r>
              <a:rPr kumimoji="1" lang="en-US" altLang="ja-JP" b="1" dirty="0" smtClean="0">
                <a:solidFill>
                  <a:schemeClr val="tx1"/>
                </a:solidFill>
                <a:effectLst>
                  <a:outerShdw blurRad="38100" dist="38100" dir="2700000" algn="tl">
                    <a:srgbClr val="000000">
                      <a:alpha val="43137"/>
                    </a:srgbClr>
                  </a:outerShdw>
                </a:effectLst>
              </a:rPr>
              <a:t>(p93</a:t>
            </a:r>
            <a:r>
              <a:rPr kumimoji="1" lang="ja-JP" altLang="en-US" b="1" dirty="0" smtClean="0">
                <a:solidFill>
                  <a:schemeClr val="tx1"/>
                </a:solidFill>
                <a:effectLst>
                  <a:outerShdw blurRad="38100" dist="38100" dir="2700000" algn="tl">
                    <a:srgbClr val="000000">
                      <a:alpha val="43137"/>
                    </a:srgbClr>
                  </a:outerShdw>
                </a:effectLst>
              </a:rPr>
              <a:t>～</a:t>
            </a:r>
            <a:r>
              <a:rPr kumimoji="1" lang="en-US" altLang="ja-JP" b="1" dirty="0" smtClean="0">
                <a:solidFill>
                  <a:schemeClr val="tx1"/>
                </a:solidFill>
                <a:effectLst>
                  <a:outerShdw blurRad="38100" dist="38100" dir="2700000" algn="tl">
                    <a:srgbClr val="000000">
                      <a:alpha val="43137"/>
                    </a:srgbClr>
                  </a:outerShdw>
                </a:effectLst>
              </a:rPr>
              <a:t>p137)</a:t>
            </a:r>
            <a:endParaRPr kumimoji="1" lang="ja-JP" altLang="en-US" b="1" dirty="0">
              <a:solidFill>
                <a:schemeClr val="tx1"/>
              </a:solidFill>
              <a:effectLst>
                <a:outerShdw blurRad="38100" dist="38100" dir="2700000" algn="tl">
                  <a:srgbClr val="000000">
                    <a:alpha val="43137"/>
                  </a:srgbClr>
                </a:outerShdw>
              </a:effectLst>
            </a:endParaRPr>
          </a:p>
        </p:txBody>
      </p:sp>
      <p:sp>
        <p:nvSpPr>
          <p:cNvPr id="10" name="円形吹き出し 9"/>
          <p:cNvSpPr/>
          <p:nvPr/>
        </p:nvSpPr>
        <p:spPr>
          <a:xfrm>
            <a:off x="212466" y="666207"/>
            <a:ext cx="3521938" cy="2170228"/>
          </a:xfrm>
          <a:prstGeom prst="wedgeEllipseCallout">
            <a:avLst>
              <a:gd name="adj1" fmla="val -22282"/>
              <a:gd name="adj2" fmla="val 12376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rgbClr val="FF0000"/>
                </a:solidFill>
                <a:effectLst>
                  <a:outerShdw blurRad="38100" dist="38100" dir="2700000" algn="tl">
                    <a:srgbClr val="000000">
                      <a:alpha val="43137"/>
                    </a:srgbClr>
                  </a:outerShdw>
                </a:effectLst>
              </a:rPr>
              <a:t>「一人も見捨てない」</a:t>
            </a:r>
            <a:endParaRPr kumimoji="1" lang="en-US" altLang="ja-JP" b="1" dirty="0" smtClean="0">
              <a:solidFill>
                <a:srgbClr val="FF0000"/>
              </a:solidFill>
              <a:effectLst>
                <a:outerShdw blurRad="38100" dist="38100" dir="2700000" algn="tl">
                  <a:srgbClr val="000000">
                    <a:alpha val="43137"/>
                  </a:srgbClr>
                </a:outerShdw>
              </a:effectLst>
            </a:endParaRPr>
          </a:p>
          <a:p>
            <a:pPr algn="ctr"/>
            <a:r>
              <a:rPr kumimoji="1" lang="ja-JP" altLang="en-US" b="1" dirty="0" smtClean="0">
                <a:solidFill>
                  <a:srgbClr val="FF0000"/>
                </a:solidFill>
                <a:effectLst>
                  <a:outerShdw blurRad="38100" dist="38100" dir="2700000" algn="tl">
                    <a:srgbClr val="000000">
                      <a:alpha val="43137"/>
                    </a:srgbClr>
                  </a:outerShdw>
                </a:effectLst>
              </a:rPr>
              <a:t>「全員が達成する」</a:t>
            </a:r>
            <a:endParaRPr kumimoji="1" lang="en-US" altLang="ja-JP" b="1" dirty="0" smtClean="0">
              <a:solidFill>
                <a:srgbClr val="FF0000"/>
              </a:solidFill>
              <a:effectLst>
                <a:outerShdw blurRad="38100" dist="38100" dir="2700000" algn="tl">
                  <a:srgbClr val="000000">
                    <a:alpha val="43137"/>
                  </a:srgbClr>
                </a:outerShdw>
              </a:effectLst>
            </a:endParaRPr>
          </a:p>
          <a:p>
            <a:pPr algn="ctr"/>
            <a:r>
              <a:rPr kumimoji="1" lang="ja-JP" altLang="en-US" b="1" dirty="0" smtClean="0">
                <a:solidFill>
                  <a:schemeClr val="tx1"/>
                </a:solidFill>
                <a:effectLst>
                  <a:outerShdw blurRad="38100" dist="38100" dir="2700000" algn="tl">
                    <a:srgbClr val="000000">
                      <a:alpha val="43137"/>
                    </a:srgbClr>
                  </a:outerShdw>
                </a:effectLst>
              </a:rPr>
              <a:t>が</a:t>
            </a:r>
            <a:endParaRPr kumimoji="1" lang="en-US" altLang="ja-JP" b="1" dirty="0" smtClean="0">
              <a:solidFill>
                <a:schemeClr val="tx1"/>
              </a:solidFill>
              <a:effectLst>
                <a:outerShdw blurRad="38100" dist="38100" dir="2700000" algn="tl">
                  <a:srgbClr val="000000">
                    <a:alpha val="43137"/>
                  </a:srgbClr>
                </a:outerShdw>
              </a:effectLst>
            </a:endParaRPr>
          </a:p>
          <a:p>
            <a:pPr algn="ctr"/>
            <a:r>
              <a:rPr kumimoji="1" lang="en-US" altLang="ja-JP" b="1" dirty="0" smtClean="0">
                <a:solidFill>
                  <a:srgbClr val="FF0000"/>
                </a:solidFill>
                <a:effectLst>
                  <a:outerShdw blurRad="38100" dist="38100" dir="2700000" algn="tl">
                    <a:srgbClr val="000000">
                      <a:alpha val="43137"/>
                    </a:srgbClr>
                  </a:outerShdw>
                </a:effectLst>
              </a:rPr>
              <a:t>『</a:t>
            </a:r>
            <a:r>
              <a:rPr kumimoji="1" lang="ja-JP" altLang="en-US" b="1" dirty="0" smtClean="0">
                <a:solidFill>
                  <a:srgbClr val="FF0000"/>
                </a:solidFill>
                <a:effectLst>
                  <a:outerShdw blurRad="38100" dist="38100" dir="2700000" algn="tl">
                    <a:srgbClr val="000000">
                      <a:alpha val="43137"/>
                    </a:srgbClr>
                  </a:outerShdw>
                </a:effectLst>
              </a:rPr>
              <a:t>学び合い</a:t>
            </a:r>
            <a:r>
              <a:rPr kumimoji="1" lang="en-US" altLang="ja-JP" b="1" dirty="0" smtClean="0">
                <a:solidFill>
                  <a:srgbClr val="FF0000"/>
                </a:solidFill>
                <a:effectLst>
                  <a:outerShdw blurRad="38100" dist="38100" dir="2700000" algn="tl">
                    <a:srgbClr val="000000">
                      <a:alpha val="43137"/>
                    </a:srgbClr>
                  </a:outerShdw>
                </a:effectLst>
              </a:rPr>
              <a:t>』</a:t>
            </a:r>
            <a:r>
              <a:rPr kumimoji="1" lang="ja-JP" altLang="en-US" b="1" dirty="0" smtClean="0">
                <a:solidFill>
                  <a:schemeClr val="tx1"/>
                </a:solidFill>
                <a:effectLst>
                  <a:outerShdw blurRad="38100" dist="38100" dir="2700000" algn="tl">
                    <a:srgbClr val="000000">
                      <a:alpha val="43137"/>
                    </a:srgbClr>
                  </a:outerShdw>
                </a:effectLst>
              </a:rPr>
              <a:t>の</a:t>
            </a:r>
            <a:endParaRPr kumimoji="1" lang="en-US" altLang="ja-JP" b="1" dirty="0" smtClean="0">
              <a:solidFill>
                <a:schemeClr val="tx1"/>
              </a:solidFill>
              <a:effectLst>
                <a:outerShdw blurRad="38100" dist="38100" dir="2700000" algn="tl">
                  <a:srgbClr val="000000">
                    <a:alpha val="43137"/>
                  </a:srgbClr>
                </a:outerShdw>
              </a:effectLst>
            </a:endParaRPr>
          </a:p>
          <a:p>
            <a:pPr algn="ctr"/>
            <a:r>
              <a:rPr kumimoji="1" lang="ja-JP" altLang="en-US" b="1" dirty="0" smtClean="0">
                <a:solidFill>
                  <a:schemeClr val="tx1"/>
                </a:solidFill>
                <a:effectLst>
                  <a:outerShdw blurRad="38100" dist="38100" dir="2700000" algn="tl">
                    <a:srgbClr val="000000">
                      <a:alpha val="43137"/>
                    </a:srgbClr>
                  </a:outerShdw>
                </a:effectLst>
              </a:rPr>
              <a:t>コア</a:t>
            </a:r>
            <a:r>
              <a:rPr kumimoji="1" lang="en-US" altLang="ja-JP" b="1" dirty="0" smtClean="0">
                <a:solidFill>
                  <a:schemeClr val="tx1"/>
                </a:solidFill>
                <a:effectLst>
                  <a:outerShdw blurRad="38100" dist="38100" dir="2700000" algn="tl">
                    <a:srgbClr val="000000">
                      <a:alpha val="43137"/>
                    </a:srgbClr>
                  </a:outerShdw>
                </a:effectLst>
              </a:rPr>
              <a:t>(</a:t>
            </a:r>
            <a:r>
              <a:rPr kumimoji="1" lang="ja-JP" altLang="en-US" b="1" dirty="0" smtClean="0">
                <a:solidFill>
                  <a:schemeClr val="tx1"/>
                </a:solidFill>
                <a:effectLst>
                  <a:outerShdw blurRad="38100" dist="38100" dir="2700000" algn="tl">
                    <a:srgbClr val="000000">
                      <a:alpha val="43137"/>
                    </a:srgbClr>
                  </a:outerShdw>
                </a:effectLst>
              </a:rPr>
              <a:t>核</a:t>
            </a:r>
            <a:r>
              <a:rPr kumimoji="1" lang="en-US" altLang="ja-JP" b="1" dirty="0" smtClean="0">
                <a:solidFill>
                  <a:schemeClr val="tx1"/>
                </a:solidFill>
                <a:effectLst>
                  <a:outerShdw blurRad="38100" dist="38100" dir="2700000" algn="tl">
                    <a:srgbClr val="000000">
                      <a:alpha val="43137"/>
                    </a:srgbClr>
                  </a:outerShdw>
                </a:effectLst>
              </a:rPr>
              <a:t>)</a:t>
            </a:r>
            <a:r>
              <a:rPr kumimoji="1" lang="ja-JP" altLang="en-US" b="1" dirty="0" smtClean="0">
                <a:solidFill>
                  <a:schemeClr val="tx1"/>
                </a:solidFill>
                <a:effectLst>
                  <a:outerShdw blurRad="38100" dist="38100" dir="2700000" algn="tl">
                    <a:srgbClr val="000000">
                      <a:alpha val="43137"/>
                    </a:srgbClr>
                  </a:outerShdw>
                </a:effectLst>
              </a:rPr>
              <a:t>です。</a:t>
            </a:r>
            <a:endParaRPr kumimoji="1" lang="en-US" altLang="ja-JP" b="1" dirty="0" smtClean="0">
              <a:solidFill>
                <a:schemeClr val="tx1"/>
              </a:solidFill>
              <a:effectLst>
                <a:outerShdw blurRad="38100" dist="38100" dir="2700000" algn="tl">
                  <a:srgbClr val="000000">
                    <a:alpha val="43137"/>
                  </a:srgbClr>
                </a:outerShdw>
              </a:effectLst>
            </a:endParaRPr>
          </a:p>
          <a:p>
            <a:pPr algn="ctr"/>
            <a:endParaRPr kumimoji="1" lang="ja-JP" altLang="en-US" b="1" dirty="0">
              <a:solidFill>
                <a:schemeClr val="tx1"/>
              </a:solidFill>
              <a:effectLst>
                <a:outerShdw blurRad="38100" dist="38100" dir="2700000" algn="tl">
                  <a:srgbClr val="000000">
                    <a:alpha val="43137"/>
                  </a:srgbClr>
                </a:outerShdw>
              </a:effectLst>
            </a:endParaRPr>
          </a:p>
        </p:txBody>
      </p:sp>
      <p:sp>
        <p:nvSpPr>
          <p:cNvPr id="12" name="雲 11"/>
          <p:cNvSpPr/>
          <p:nvPr/>
        </p:nvSpPr>
        <p:spPr>
          <a:xfrm>
            <a:off x="261162" y="4416540"/>
            <a:ext cx="11499444" cy="2441460"/>
          </a:xfrm>
          <a:prstGeom prst="cloud">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忙しい先生方のために</a:t>
            </a:r>
            <a:r>
              <a:rPr kumimoji="1" lang="en-US" altLang="ja-JP" dirty="0">
                <a:solidFill>
                  <a:srgbClr val="FF0000"/>
                </a:solidFill>
                <a:effectLst>
                  <a:outerShdw blurRad="38100" dist="38100" dir="2700000" algn="tl">
                    <a:srgbClr val="000000">
                      <a:alpha val="43137"/>
                    </a:srgbClr>
                  </a:outerShdw>
                </a:effectLst>
              </a:rPr>
              <a:t>『</a:t>
            </a:r>
            <a:r>
              <a:rPr kumimoji="1" lang="ja-JP" altLang="en-US" dirty="0">
                <a:solidFill>
                  <a:srgbClr val="FF0000"/>
                </a:solidFill>
                <a:effectLst>
                  <a:outerShdw blurRad="38100" dist="38100" dir="2700000" algn="tl">
                    <a:srgbClr val="000000">
                      <a:alpha val="43137"/>
                    </a:srgbClr>
                  </a:outerShdw>
                </a:effectLst>
              </a:rPr>
              <a:t>学び合い</a:t>
            </a:r>
            <a:r>
              <a:rPr kumimoji="1" lang="en-US" altLang="ja-JP" dirty="0">
                <a:solidFill>
                  <a:srgbClr val="FF0000"/>
                </a:solidFill>
                <a:effectLst>
                  <a:outerShdw blurRad="38100" dist="38100" dir="2700000" algn="tl">
                    <a:srgbClr val="000000">
                      <a:alpha val="43137"/>
                    </a:srgbClr>
                  </a:outerShdw>
                </a:effectLst>
              </a:rPr>
              <a:t>』</a:t>
            </a:r>
            <a:r>
              <a:rPr kumimoji="1" lang="ja-JP" altLang="en-US" dirty="0" smtClean="0">
                <a:solidFill>
                  <a:srgbClr val="FF0000"/>
                </a:solidFill>
                <a:effectLst>
                  <a:outerShdw blurRad="38100" dist="38100" dir="2700000" algn="tl">
                    <a:srgbClr val="000000">
                      <a:alpha val="43137"/>
                    </a:srgbClr>
                  </a:outerShdw>
                </a:effectLst>
              </a:rPr>
              <a:t>の「見取り」入門書</a:t>
            </a:r>
            <a:r>
              <a:rPr kumimoji="1" lang="ja-JP" altLang="en-US" dirty="0" smtClean="0">
                <a:solidFill>
                  <a:schemeClr val="tx1"/>
                </a:solidFill>
              </a:rPr>
              <a:t>を</a:t>
            </a:r>
            <a:r>
              <a:rPr kumimoji="1" lang="ja-JP" altLang="en-US" dirty="0" smtClean="0"/>
              <a:t>まとめました。</a:t>
            </a:r>
            <a:endParaRPr kumimoji="1" lang="en-US" altLang="ja-JP" dirty="0" smtClean="0"/>
          </a:p>
          <a:p>
            <a:pPr algn="ctr"/>
            <a:r>
              <a:rPr kumimoji="1" lang="ja-JP" altLang="en-US" dirty="0" smtClean="0">
                <a:solidFill>
                  <a:schemeClr val="tx1"/>
                </a:solidFill>
              </a:rPr>
              <a:t>これを読めば簡単だけど強力な一つ上の「三つのノウハウ」ができます。</a:t>
            </a:r>
            <a:r>
              <a:rPr kumimoji="1" lang="ja-JP" altLang="en-US" dirty="0" smtClean="0">
                <a:solidFill>
                  <a:srgbClr val="FF0000"/>
                </a:solidFill>
                <a:effectLst>
                  <a:outerShdw blurRad="38100" dist="38100" dir="2700000" algn="tl">
                    <a:srgbClr val="000000">
                      <a:alpha val="43137"/>
                    </a:srgbClr>
                  </a:outerShdw>
                </a:effectLst>
              </a:rPr>
              <a:t>①</a:t>
            </a:r>
            <a:r>
              <a:rPr kumimoji="1" lang="ja-JP" altLang="en-US" dirty="0">
                <a:solidFill>
                  <a:srgbClr val="FF0000"/>
                </a:solidFill>
                <a:effectLst>
                  <a:outerShdw blurRad="38100" dist="38100" dir="2700000" algn="tl">
                    <a:srgbClr val="000000">
                      <a:alpha val="43137"/>
                    </a:srgbClr>
                  </a:outerShdw>
                </a:effectLst>
              </a:rPr>
              <a:t>教師</a:t>
            </a:r>
            <a:r>
              <a:rPr kumimoji="1" lang="ja-JP" altLang="en-US" dirty="0" smtClean="0">
                <a:solidFill>
                  <a:srgbClr val="FF0000"/>
                </a:solidFill>
                <a:effectLst>
                  <a:outerShdw blurRad="38100" dist="38100" dir="2700000" algn="tl">
                    <a:srgbClr val="000000">
                      <a:alpha val="43137"/>
                    </a:srgbClr>
                  </a:outerShdw>
                </a:effectLst>
              </a:rPr>
              <a:t>は子どもを見とれないというノウハウ</a:t>
            </a:r>
            <a:r>
              <a:rPr kumimoji="1" lang="ja-JP" altLang="en-US" dirty="0" smtClean="0">
                <a:solidFill>
                  <a:schemeClr val="tx1"/>
                </a:solidFill>
              </a:rPr>
              <a:t>。</a:t>
            </a:r>
            <a:r>
              <a:rPr kumimoji="1" lang="ja-JP" altLang="en-US" dirty="0" smtClean="0">
                <a:solidFill>
                  <a:srgbClr val="FF0000"/>
                </a:solidFill>
                <a:effectLst>
                  <a:outerShdw blurRad="38100" dist="38100" dir="2700000" algn="tl">
                    <a:srgbClr val="000000">
                      <a:alpha val="43137"/>
                    </a:srgbClr>
                  </a:outerShdw>
                </a:effectLst>
              </a:rPr>
              <a:t>②集団での「見取り」というノウハウ</a:t>
            </a:r>
            <a:r>
              <a:rPr kumimoji="1" lang="ja-JP" altLang="en-US" dirty="0" smtClean="0">
                <a:solidFill>
                  <a:schemeClr val="tx1"/>
                </a:solidFill>
              </a:rPr>
              <a:t>。</a:t>
            </a:r>
            <a:r>
              <a:rPr kumimoji="1" lang="ja-JP" altLang="en-US" dirty="0" smtClean="0">
                <a:solidFill>
                  <a:srgbClr val="FF0000"/>
                </a:solidFill>
                <a:effectLst>
                  <a:outerShdw blurRad="38100" dist="38100" dir="2700000" algn="tl">
                    <a:srgbClr val="000000">
                      <a:alpha val="43137"/>
                    </a:srgbClr>
                  </a:outerShdw>
                </a:effectLst>
              </a:rPr>
              <a:t>③</a:t>
            </a:r>
            <a:r>
              <a:rPr kumimoji="1" lang="en-US" altLang="ja-JP" dirty="0" smtClean="0">
                <a:solidFill>
                  <a:srgbClr val="FF0000"/>
                </a:solidFill>
                <a:effectLst>
                  <a:outerShdw blurRad="38100" dist="38100" dir="2700000" algn="tl">
                    <a:srgbClr val="000000">
                      <a:alpha val="43137"/>
                    </a:srgbClr>
                  </a:outerShdw>
                </a:effectLst>
              </a:rPr>
              <a:t>『</a:t>
            </a:r>
            <a:r>
              <a:rPr kumimoji="1" lang="ja-JP" altLang="en-US" dirty="0" smtClean="0">
                <a:solidFill>
                  <a:srgbClr val="FF0000"/>
                </a:solidFill>
                <a:effectLst>
                  <a:outerShdw blurRad="38100" dist="38100" dir="2700000" algn="tl">
                    <a:srgbClr val="000000">
                      <a:alpha val="43137"/>
                    </a:srgbClr>
                  </a:outerShdw>
                </a:effectLst>
              </a:rPr>
              <a:t>学び合い</a:t>
            </a:r>
            <a:r>
              <a:rPr kumimoji="1" lang="en-US" altLang="ja-JP" dirty="0" smtClean="0">
                <a:solidFill>
                  <a:srgbClr val="FF0000"/>
                </a:solidFill>
                <a:effectLst>
                  <a:outerShdw blurRad="38100" dist="38100" dir="2700000" algn="tl">
                    <a:srgbClr val="000000">
                      <a:alpha val="43137"/>
                    </a:srgbClr>
                  </a:outerShdw>
                </a:effectLst>
              </a:rPr>
              <a:t>』</a:t>
            </a:r>
            <a:r>
              <a:rPr kumimoji="1" lang="ja-JP" altLang="en-US" dirty="0" smtClean="0">
                <a:solidFill>
                  <a:srgbClr val="FF0000"/>
                </a:solidFill>
                <a:effectLst>
                  <a:outerShdw blurRad="38100" dist="38100" dir="2700000" algn="tl">
                    <a:srgbClr val="000000">
                      <a:alpha val="43137"/>
                    </a:srgbClr>
                  </a:outerShdw>
                </a:effectLst>
              </a:rPr>
              <a:t>の「見取り」というノウハウ</a:t>
            </a:r>
            <a:r>
              <a:rPr kumimoji="1" lang="ja-JP" altLang="en-US" dirty="0" smtClean="0">
                <a:solidFill>
                  <a:schemeClr val="tx1"/>
                </a:solidFill>
              </a:rPr>
              <a:t>です。</a:t>
            </a:r>
            <a:endParaRPr kumimoji="1" lang="en-US" altLang="ja-JP" dirty="0" smtClean="0">
              <a:solidFill>
                <a:schemeClr val="tx1"/>
              </a:solidFill>
            </a:endParaRPr>
          </a:p>
          <a:p>
            <a:pPr algn="ctr"/>
            <a:r>
              <a:rPr kumimoji="1" lang="en-US" altLang="ja-JP" dirty="0" smtClean="0">
                <a:solidFill>
                  <a:srgbClr val="FF0000"/>
                </a:solidFill>
                <a:effectLst>
                  <a:outerShdw blurRad="38100" dist="38100" dir="2700000" algn="tl">
                    <a:srgbClr val="000000">
                      <a:alpha val="43137"/>
                    </a:srgbClr>
                  </a:outerShdw>
                </a:effectLst>
              </a:rPr>
              <a:t>『</a:t>
            </a:r>
            <a:r>
              <a:rPr kumimoji="1" lang="ja-JP" altLang="en-US" dirty="0" smtClean="0">
                <a:solidFill>
                  <a:srgbClr val="FF0000"/>
                </a:solidFill>
                <a:effectLst>
                  <a:outerShdw blurRad="38100" dist="38100" dir="2700000" algn="tl">
                    <a:srgbClr val="000000">
                      <a:alpha val="43137"/>
                    </a:srgbClr>
                  </a:outerShdw>
                </a:effectLst>
              </a:rPr>
              <a:t>学び合い</a:t>
            </a:r>
            <a:r>
              <a:rPr kumimoji="1" lang="en-US" altLang="ja-JP" dirty="0" smtClean="0">
                <a:solidFill>
                  <a:srgbClr val="FF0000"/>
                </a:solidFill>
                <a:effectLst>
                  <a:outerShdw blurRad="38100" dist="38100" dir="2700000" algn="tl">
                    <a:srgbClr val="000000">
                      <a:alpha val="43137"/>
                    </a:srgbClr>
                  </a:outerShdw>
                </a:effectLst>
              </a:rPr>
              <a:t>』</a:t>
            </a:r>
            <a:r>
              <a:rPr kumimoji="1" lang="ja-JP" altLang="en-US" dirty="0" smtClean="0">
                <a:solidFill>
                  <a:schemeClr val="tx1"/>
                </a:solidFill>
              </a:rPr>
              <a:t>を正しく理解</a:t>
            </a:r>
            <a:r>
              <a:rPr kumimoji="1" lang="ja-JP" altLang="en-US" dirty="0">
                <a:solidFill>
                  <a:schemeClr val="tx1"/>
                </a:solidFill>
              </a:rPr>
              <a:t>し、</a:t>
            </a:r>
            <a:r>
              <a:rPr kumimoji="1" lang="ja-JP" altLang="en-US" dirty="0">
                <a:solidFill>
                  <a:srgbClr val="FF0000"/>
                </a:solidFill>
                <a:effectLst>
                  <a:outerShdw blurRad="38100" dist="38100" dir="2700000" algn="tl">
                    <a:srgbClr val="000000">
                      <a:alpha val="43137"/>
                    </a:srgbClr>
                  </a:outerShdw>
                </a:effectLst>
              </a:rPr>
              <a:t>「一人も見捨てない」</a:t>
            </a:r>
            <a:r>
              <a:rPr kumimoji="1" lang="ja-JP" altLang="en-US" dirty="0">
                <a:solidFill>
                  <a:schemeClr val="tx1"/>
                </a:solidFill>
              </a:rPr>
              <a:t>クラスにする</a:t>
            </a:r>
            <a:r>
              <a:rPr kumimoji="1" lang="ja-JP" altLang="en-US" dirty="0" smtClean="0">
                <a:solidFill>
                  <a:schemeClr val="tx1"/>
                </a:solidFill>
              </a:rPr>
              <a:t>ための実践に取組んで下さい。ぜひ、活用してください。</a:t>
            </a:r>
            <a:endParaRPr kumimoji="1" lang="en-US" altLang="ja-JP" dirty="0" smtClean="0">
              <a:solidFill>
                <a:schemeClr val="tx1"/>
              </a:solidFill>
            </a:endParaRPr>
          </a:p>
        </p:txBody>
      </p:sp>
      <p:pic>
        <p:nvPicPr>
          <p:cNvPr id="9" name="コンテンツ プレースホルダー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312" y="4379509"/>
            <a:ext cx="2032654" cy="2151062"/>
          </a:xfrm>
          <a:prstGeom prst="rect">
            <a:avLst/>
          </a:prstGeom>
        </p:spPr>
      </p:pic>
      <p:pic>
        <p:nvPicPr>
          <p:cNvPr id="5" name="コンテンツ プレースホルダー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84801" y="4379509"/>
            <a:ext cx="2032654" cy="2151062"/>
          </a:xfrm>
          <a:prstGeom prst="rect">
            <a:avLst/>
          </a:prstGeom>
        </p:spPr>
      </p:pic>
      <p:pic>
        <p:nvPicPr>
          <p:cNvPr id="11" name="図 10"/>
          <p:cNvPicPr>
            <a:picLocks noChangeAspect="1"/>
          </p:cNvPicPr>
          <p:nvPr/>
        </p:nvPicPr>
        <p:blipFill>
          <a:blip r:embed="rId4"/>
          <a:stretch>
            <a:fillRect/>
          </a:stretch>
        </p:blipFill>
        <p:spPr>
          <a:xfrm>
            <a:off x="10586546" y="77577"/>
            <a:ext cx="1500702" cy="2190735"/>
          </a:xfrm>
          <a:prstGeom prst="rect">
            <a:avLst/>
          </a:prstGeom>
        </p:spPr>
      </p:pic>
      <p:sp>
        <p:nvSpPr>
          <p:cNvPr id="14" name="角丸四角形 13"/>
          <p:cNvSpPr/>
          <p:nvPr/>
        </p:nvSpPr>
        <p:spPr>
          <a:xfrm>
            <a:off x="2791093" y="5247225"/>
            <a:ext cx="2002976" cy="32899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角丸四角形 14"/>
          <p:cNvSpPr/>
          <p:nvPr/>
        </p:nvSpPr>
        <p:spPr>
          <a:xfrm>
            <a:off x="6867691" y="5247225"/>
            <a:ext cx="486698" cy="32899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角丸四角形 15"/>
          <p:cNvSpPr/>
          <p:nvPr/>
        </p:nvSpPr>
        <p:spPr>
          <a:xfrm>
            <a:off x="3997924" y="5541384"/>
            <a:ext cx="1201505" cy="32899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80282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0" nodeType="clickEffect">
                                  <p:stCondLst>
                                    <p:cond delay="0"/>
                                  </p:stCondLst>
                                  <p:childTnLst>
                                    <p:animEffect transition="out" filter="fade">
                                      <p:cBhvr>
                                        <p:cTn id="21" dur="500"/>
                                        <p:tgtEl>
                                          <p:spTgt spid="14"/>
                                        </p:tgtEl>
                                      </p:cBhvr>
                                    </p:animEffect>
                                    <p:set>
                                      <p:cBhvr>
                                        <p:cTn id="22" dur="1" fill="hold">
                                          <p:stCondLst>
                                            <p:cond delay="499"/>
                                          </p:stCondLst>
                                        </p:cTn>
                                        <p:tgtEl>
                                          <p:spTgt spid="14"/>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grpId="0" nodeType="clickEffect">
                                  <p:stCondLst>
                                    <p:cond delay="0"/>
                                  </p:stCondLst>
                                  <p:childTnLst>
                                    <p:animEffect transition="out" filter="fade">
                                      <p:cBhvr>
                                        <p:cTn id="26" dur="500"/>
                                        <p:tgtEl>
                                          <p:spTgt spid="15"/>
                                        </p:tgtEl>
                                      </p:cBhvr>
                                    </p:animEffect>
                                    <p:set>
                                      <p:cBhvr>
                                        <p:cTn id="27" dur="1" fill="hold">
                                          <p:stCondLst>
                                            <p:cond delay="499"/>
                                          </p:stCondLst>
                                        </p:cTn>
                                        <p:tgtEl>
                                          <p:spTgt spid="15"/>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grpId="0" nodeType="clickEffect">
                                  <p:stCondLst>
                                    <p:cond delay="0"/>
                                  </p:stCondLst>
                                  <p:childTnLst>
                                    <p:animEffect transition="out" filter="fade">
                                      <p:cBhvr>
                                        <p:cTn id="31" dur="500"/>
                                        <p:tgtEl>
                                          <p:spTgt spid="16"/>
                                        </p:tgtEl>
                                      </p:cBhvr>
                                    </p:animEffect>
                                    <p:set>
                                      <p:cBhvr>
                                        <p:cTn id="32" dur="1" fill="hold">
                                          <p:stCondLst>
                                            <p:cond delay="499"/>
                                          </p:stCondLst>
                                        </p:cTn>
                                        <p:tgtEl>
                                          <p:spTgt spid="16"/>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5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fade">
                                      <p:cBhvr>
                                        <p:cTn id="4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P spid="12" grpId="0" animBg="1"/>
      <p:bldP spid="14" grpId="0" animBg="1"/>
      <p:bldP spid="15" grpId="0" animBg="1"/>
      <p:bldP spid="1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10618892" y="67637"/>
            <a:ext cx="1456989" cy="2126923"/>
          </a:xfrm>
          <a:prstGeom prst="rect">
            <a:avLst/>
          </a:prstGeom>
        </p:spPr>
      </p:pic>
      <p:pic>
        <p:nvPicPr>
          <p:cNvPr id="3" name="コンテンツ プレースホルダー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81348" y="5342821"/>
            <a:ext cx="1431774" cy="1515179"/>
          </a:xfrm>
          <a:prstGeom prst="rect">
            <a:avLst/>
          </a:prstGeom>
        </p:spPr>
      </p:pic>
      <p:sp>
        <p:nvSpPr>
          <p:cNvPr id="4" name="タイトル 1"/>
          <p:cNvSpPr txBox="1">
            <a:spLocks/>
          </p:cNvSpPr>
          <p:nvPr/>
        </p:nvSpPr>
        <p:spPr>
          <a:xfrm>
            <a:off x="265894" y="169631"/>
            <a:ext cx="10494332" cy="604484"/>
          </a:xfrm>
          <a:prstGeom prst="rect">
            <a:avLst/>
          </a:prstGeom>
        </p:spPr>
        <p:txBody>
          <a:bodyPr vert="horz" lIns="91440" tIns="45720" rIns="91440" bIns="45720" rtlCol="0" anchor="t">
            <a:normAutofit fontScale="67500" lnSpcReduction="200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3700" dirty="0" smtClean="0">
                <a:solidFill>
                  <a:schemeClr val="tx1"/>
                </a:solidFill>
              </a:rPr>
              <a:t>第２章 教師はなぜ見取れないのか  </a:t>
            </a:r>
            <a:r>
              <a:rPr lang="ja-JP" altLang="en-US" sz="2100" dirty="0" smtClean="0">
                <a:solidFill>
                  <a:schemeClr val="tx1"/>
                </a:solidFill>
              </a:rPr>
              <a:t>５ 問題の解き方が違う</a:t>
            </a:r>
            <a:r>
              <a:rPr lang="en-US" altLang="ja-JP" sz="2100" dirty="0" smtClean="0">
                <a:solidFill>
                  <a:schemeClr val="tx1"/>
                </a:solidFill>
              </a:rPr>
              <a:t>『</a:t>
            </a:r>
            <a:r>
              <a:rPr lang="ja-JP" altLang="en-US" sz="2100" dirty="0" smtClean="0">
                <a:solidFill>
                  <a:schemeClr val="tx1"/>
                </a:solidFill>
              </a:rPr>
              <a:t>学び合い</a:t>
            </a:r>
            <a:r>
              <a:rPr lang="en-US" altLang="ja-JP" sz="2100" dirty="0" smtClean="0">
                <a:solidFill>
                  <a:schemeClr val="tx1"/>
                </a:solidFill>
              </a:rPr>
              <a:t>』</a:t>
            </a:r>
            <a:r>
              <a:rPr lang="ja-JP" altLang="en-US" sz="2100" dirty="0" smtClean="0">
                <a:solidFill>
                  <a:schemeClr val="tx1"/>
                </a:solidFill>
              </a:rPr>
              <a:t>テクニック</a:t>
            </a:r>
            <a:r>
              <a:rPr lang="en-US" altLang="ja-JP" sz="2100" dirty="0" smtClean="0">
                <a:solidFill>
                  <a:schemeClr val="tx1"/>
                </a:solidFill>
              </a:rPr>
              <a:t>(p42</a:t>
            </a:r>
            <a:r>
              <a:rPr lang="ja-JP" altLang="en-US" sz="2100" dirty="0" smtClean="0">
                <a:solidFill>
                  <a:schemeClr val="tx1"/>
                </a:solidFill>
              </a:rPr>
              <a:t>～</a:t>
            </a:r>
            <a:r>
              <a:rPr lang="en-US" altLang="ja-JP" sz="2100" dirty="0" smtClean="0">
                <a:solidFill>
                  <a:schemeClr val="tx1"/>
                </a:solidFill>
              </a:rPr>
              <a:t>p45)</a:t>
            </a:r>
            <a:endParaRPr lang="ja-JP" altLang="en-US" sz="2100" dirty="0">
              <a:solidFill>
                <a:schemeClr val="tx1"/>
              </a:solidFill>
            </a:endParaRPr>
          </a:p>
        </p:txBody>
      </p:sp>
      <p:sp>
        <p:nvSpPr>
          <p:cNvPr id="6" name="コンテンツ プレースホルダー 6"/>
          <p:cNvSpPr txBox="1">
            <a:spLocks/>
          </p:cNvSpPr>
          <p:nvPr/>
        </p:nvSpPr>
        <p:spPr>
          <a:xfrm>
            <a:off x="143691" y="837374"/>
            <a:ext cx="10616535" cy="6201109"/>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dirty="0" smtClean="0">
                <a:solidFill>
                  <a:srgbClr val="FF0000"/>
                </a:solidFill>
                <a:effectLst>
                  <a:outerShdw blurRad="38100" dist="38100" dir="2700000" algn="tl">
                    <a:srgbClr val="000000">
                      <a:alpha val="43137"/>
                    </a:srgbClr>
                  </a:outerShdw>
                </a:effectLst>
              </a:rPr>
              <a:t>１　大学入試の物理問題を解く時、問題を見た途端どう解けるかわかって解き始めたのはなぜか？</a:t>
            </a:r>
            <a:endParaRPr lang="en-US" altLang="ja-JP" dirty="0" smtClean="0">
              <a:solidFill>
                <a:srgbClr val="FF0000"/>
              </a:solidFill>
              <a:effectLst>
                <a:outerShdw blurRad="38100" dist="38100" dir="2700000" algn="tl">
                  <a:srgbClr val="000000">
                    <a:alpha val="43137"/>
                  </a:srgbClr>
                </a:outerShdw>
              </a:effectLst>
            </a:endParaRPr>
          </a:p>
          <a:p>
            <a:pPr marL="0" indent="0">
              <a:buFont typeface="Wingdings 3" charset="2"/>
              <a:buNone/>
            </a:pPr>
            <a:r>
              <a:rPr lang="ja-JP" altLang="en-US" dirty="0" smtClean="0">
                <a:solidFill>
                  <a:schemeClr val="tx1"/>
                </a:solidFill>
                <a:effectLst>
                  <a:outerShdw blurRad="38100" dist="38100" dir="2700000" algn="tl">
                    <a:srgbClr val="000000">
                      <a:alpha val="43137"/>
                    </a:srgbClr>
                  </a:outerShdw>
                </a:effectLst>
              </a:rPr>
              <a:t>○子どもに「どうやって問題の解き方が分かったんですか」と聞かれたとき</a:t>
            </a:r>
            <a:endParaRPr lang="en-US" altLang="ja-JP" dirty="0" smtClean="0">
              <a:solidFill>
                <a:schemeClr val="tx1"/>
              </a:solidFill>
              <a:effectLst>
                <a:outerShdw blurRad="38100" dist="38100" dir="2700000" algn="tl">
                  <a:srgbClr val="000000">
                    <a:alpha val="43137"/>
                  </a:srgbClr>
                </a:outerShdw>
              </a:effectLst>
            </a:endParaRPr>
          </a:p>
          <a:p>
            <a:pPr marL="0" indent="0">
              <a:buFont typeface="Wingdings 3" charset="2"/>
              <a:buNone/>
            </a:pPr>
            <a:r>
              <a:rPr lang="ja-JP" altLang="en-US" dirty="0" smtClean="0">
                <a:solidFill>
                  <a:schemeClr val="tx1"/>
                </a:solidFill>
                <a:effectLst>
                  <a:outerShdw blurRad="38100" dist="38100" dir="2700000" algn="tl">
                    <a:srgbClr val="000000">
                      <a:alpha val="43137"/>
                    </a:srgbClr>
                  </a:outerShdw>
                </a:effectLst>
              </a:rPr>
              <a:t>答え：「見た途端にパッと分かる」⇒（ ○ ・ </a:t>
            </a:r>
            <a:r>
              <a:rPr lang="en-US" altLang="ja-JP" dirty="0" smtClean="0">
                <a:solidFill>
                  <a:schemeClr val="tx1"/>
                </a:solidFill>
                <a:effectLst>
                  <a:outerShdw blurRad="38100" dist="38100" dir="2700000" algn="tl">
                    <a:srgbClr val="000000">
                      <a:alpha val="43137"/>
                    </a:srgbClr>
                  </a:outerShdw>
                </a:effectLst>
              </a:rPr>
              <a:t>× </a:t>
            </a:r>
            <a:r>
              <a:rPr lang="ja-JP" altLang="en-US" dirty="0" smtClean="0">
                <a:solidFill>
                  <a:schemeClr val="tx1"/>
                </a:solidFill>
                <a:effectLst>
                  <a:outerShdw blurRad="38100" dist="38100" dir="2700000" algn="tl">
                    <a:srgbClr val="000000">
                      <a:alpha val="43137"/>
                    </a:srgbClr>
                  </a:outerShdw>
                </a:effectLst>
              </a:rPr>
              <a:t>）</a:t>
            </a:r>
            <a:endParaRPr lang="en-US" altLang="ja-JP" dirty="0" smtClean="0">
              <a:solidFill>
                <a:schemeClr val="tx1"/>
              </a:solidFill>
              <a:effectLst>
                <a:outerShdw blurRad="38100" dist="38100" dir="2700000" algn="tl">
                  <a:srgbClr val="000000">
                    <a:alpha val="43137"/>
                  </a:srgbClr>
                </a:outerShdw>
              </a:effectLst>
            </a:endParaRPr>
          </a:p>
          <a:p>
            <a:pPr marL="0" indent="0">
              <a:buFont typeface="Wingdings 3" charset="2"/>
              <a:buNone/>
            </a:pPr>
            <a:r>
              <a:rPr lang="ja-JP" altLang="en-US" dirty="0" smtClean="0">
                <a:solidFill>
                  <a:schemeClr val="tx1"/>
                </a:solidFill>
                <a:effectLst>
                  <a:outerShdw blurRad="38100" dist="38100" dir="2700000" algn="tl">
                    <a:srgbClr val="000000">
                      <a:alpha val="43137"/>
                    </a:srgbClr>
                  </a:outerShdw>
                </a:effectLst>
              </a:rPr>
              <a:t>⇒</a:t>
            </a:r>
            <a:r>
              <a:rPr lang="ja-JP" altLang="en-US" dirty="0">
                <a:solidFill>
                  <a:schemeClr val="tx1"/>
                </a:solidFill>
                <a:effectLst>
                  <a:outerShdw blurRad="38100" dist="38100" dir="2700000" algn="tl">
                    <a:srgbClr val="000000">
                      <a:alpha val="43137"/>
                    </a:srgbClr>
                  </a:outerShdw>
                </a:effectLst>
              </a:rPr>
              <a:t>国語</a:t>
            </a:r>
            <a:r>
              <a:rPr lang="ja-JP" altLang="en-US" dirty="0" smtClean="0">
                <a:solidFill>
                  <a:schemeClr val="tx1"/>
                </a:solidFill>
                <a:effectLst>
                  <a:outerShdw blurRad="38100" dist="38100" dir="2700000" algn="tl">
                    <a:srgbClr val="000000">
                      <a:alpha val="43137"/>
                    </a:srgbClr>
                  </a:outerShdw>
                </a:effectLst>
              </a:rPr>
              <a:t>の文学</a:t>
            </a:r>
            <a:r>
              <a:rPr lang="ja-JP" altLang="en-US" dirty="0">
                <a:solidFill>
                  <a:schemeClr val="tx1"/>
                </a:solidFill>
                <a:effectLst>
                  <a:outerShdw blurRad="38100" dist="38100" dir="2700000" algn="tl">
                    <a:srgbClr val="000000">
                      <a:alpha val="43137"/>
                    </a:srgbClr>
                  </a:outerShdw>
                </a:effectLst>
              </a:rPr>
              <a:t>作品</a:t>
            </a:r>
            <a:r>
              <a:rPr lang="ja-JP" altLang="en-US" dirty="0" smtClean="0">
                <a:solidFill>
                  <a:schemeClr val="tx1"/>
                </a:solidFill>
                <a:effectLst>
                  <a:outerShdw blurRad="38100" dist="38100" dir="2700000" algn="tl">
                    <a:srgbClr val="000000">
                      <a:alpha val="43137"/>
                    </a:srgbClr>
                  </a:outerShdw>
                </a:effectLst>
              </a:rPr>
              <a:t>でも、「読めば分かるじゃない」⇒（ ○ ・ </a:t>
            </a:r>
            <a:r>
              <a:rPr lang="en-US" altLang="ja-JP" dirty="0" smtClean="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 ）</a:t>
            </a:r>
            <a:endParaRPr lang="en-US" altLang="ja-JP" dirty="0" smtClean="0">
              <a:solidFill>
                <a:schemeClr val="tx1"/>
              </a:solidFill>
              <a:effectLst>
                <a:outerShdw blurRad="38100" dist="38100" dir="2700000" algn="tl">
                  <a:srgbClr val="000000">
                    <a:alpha val="43137"/>
                  </a:srgbClr>
                </a:outerShdw>
              </a:effectLst>
            </a:endParaRPr>
          </a:p>
          <a:p>
            <a:pPr marL="0" indent="0">
              <a:buFont typeface="Wingdings 3" charset="2"/>
              <a:buNone/>
            </a:pPr>
            <a:r>
              <a:rPr lang="ja-JP" altLang="en-US" dirty="0" smtClean="0">
                <a:solidFill>
                  <a:srgbClr val="FF0000"/>
                </a:solidFill>
                <a:effectLst>
                  <a:outerShdw blurRad="38100" dist="38100" dir="2700000" algn="tl">
                    <a:srgbClr val="000000">
                      <a:alpha val="43137"/>
                    </a:srgbClr>
                  </a:outerShdw>
                </a:effectLst>
              </a:rPr>
              <a:t>●「認知心理学」で「自動化」と言う。人間は何度も同じことを繰り返すと、判断をする段階が多くなるので、エラーが起こる可能性が多くなるし、判断するのに時間がかかる。</a:t>
            </a:r>
            <a:endParaRPr lang="en-US" altLang="ja-JP" dirty="0" smtClean="0">
              <a:solidFill>
                <a:srgbClr val="FF0000"/>
              </a:solidFill>
              <a:effectLst>
                <a:outerShdw blurRad="38100" dist="38100" dir="2700000" algn="tl">
                  <a:srgbClr val="000000">
                    <a:alpha val="43137"/>
                  </a:srgbClr>
                </a:outerShdw>
              </a:effectLst>
            </a:endParaRPr>
          </a:p>
          <a:p>
            <a:pPr marL="0" indent="0">
              <a:buFont typeface="Wingdings 3" charset="2"/>
              <a:buNone/>
            </a:pPr>
            <a:r>
              <a:rPr lang="ja-JP" altLang="en-US" dirty="0" smtClean="0">
                <a:solidFill>
                  <a:srgbClr val="FF0000"/>
                </a:solidFill>
                <a:effectLst>
                  <a:outerShdw blurRad="38100" dist="38100" dir="2700000" algn="tl">
                    <a:srgbClr val="000000">
                      <a:alpha val="43137"/>
                    </a:srgbClr>
                  </a:outerShdw>
                </a:effectLst>
              </a:rPr>
              <a:t>○人間は何度も同じことを繰り返すと、①思考過程を整理しひとまとまりにする。そして、②早く、正確に問題解決出来るようになる。これが「熟達」というものです。面白いのは、これがさらに進むと、③なぜそう思いついたのかが意識できなくなる。</a:t>
            </a:r>
            <a:endParaRPr lang="en-US" altLang="ja-JP" dirty="0" smtClean="0">
              <a:solidFill>
                <a:srgbClr val="FF0000"/>
              </a:solidFill>
              <a:effectLst>
                <a:outerShdw blurRad="38100" dist="38100" dir="2700000" algn="tl">
                  <a:srgbClr val="000000">
                    <a:alpha val="43137"/>
                  </a:srgbClr>
                </a:outerShdw>
              </a:effectLst>
            </a:endParaRPr>
          </a:p>
          <a:p>
            <a:pPr marL="0" indent="0">
              <a:buFont typeface="Wingdings 3" charset="2"/>
              <a:buNone/>
            </a:pPr>
            <a:r>
              <a:rPr lang="ja-JP" altLang="en-US" dirty="0" smtClean="0">
                <a:solidFill>
                  <a:srgbClr val="FF0000"/>
                </a:solidFill>
                <a:effectLst>
                  <a:outerShdw blurRad="38100" dist="38100" dir="2700000" algn="tl">
                    <a:srgbClr val="000000">
                      <a:alpha val="43137"/>
                    </a:srgbClr>
                  </a:outerShdw>
                </a:effectLst>
              </a:rPr>
              <a:t>★このことが教師にとってどういう意味があるのか？</a:t>
            </a:r>
            <a:endParaRPr lang="en-US" altLang="ja-JP" dirty="0" smtClean="0">
              <a:solidFill>
                <a:srgbClr val="FF0000"/>
              </a:solidFill>
              <a:effectLst>
                <a:outerShdw blurRad="38100" dist="38100" dir="2700000" algn="tl">
                  <a:srgbClr val="000000">
                    <a:alpha val="43137"/>
                  </a:srgbClr>
                </a:outerShdw>
              </a:effectLst>
            </a:endParaRPr>
          </a:p>
          <a:p>
            <a:pPr marL="0" indent="0">
              <a:buFont typeface="Wingdings 3" charset="2"/>
              <a:buNone/>
            </a:pPr>
            <a:r>
              <a:rPr lang="ja-JP" altLang="en-US" dirty="0" smtClean="0">
                <a:solidFill>
                  <a:srgbClr val="002060"/>
                </a:solidFill>
                <a:effectLst>
                  <a:outerShdw blurRad="38100" dist="38100" dir="2700000" algn="tl">
                    <a:srgbClr val="000000">
                      <a:alpha val="43137"/>
                    </a:srgbClr>
                  </a:outerShdw>
                </a:effectLst>
              </a:rPr>
              <a:t>●「勉強の不得意な子の気持ちが分からない」ということ</a:t>
            </a:r>
            <a:endParaRPr lang="en-US" altLang="ja-JP" dirty="0" smtClean="0">
              <a:solidFill>
                <a:srgbClr val="002060"/>
              </a:solidFill>
              <a:effectLst>
                <a:outerShdw blurRad="38100" dist="38100" dir="2700000" algn="tl">
                  <a:srgbClr val="000000">
                    <a:alpha val="43137"/>
                  </a:srgbClr>
                </a:outerShdw>
              </a:effectLst>
            </a:endParaRPr>
          </a:p>
          <a:p>
            <a:pPr marL="0" indent="0">
              <a:buFont typeface="Wingdings 3" charset="2"/>
              <a:buNone/>
            </a:pPr>
            <a:r>
              <a:rPr lang="ja-JP" altLang="en-US" dirty="0" smtClean="0">
                <a:solidFill>
                  <a:srgbClr val="002060"/>
                </a:solidFill>
                <a:effectLst>
                  <a:outerShdw blurRad="38100" dist="38100" dir="2700000" algn="tl">
                    <a:srgbClr val="000000">
                      <a:alpha val="43137"/>
                    </a:srgbClr>
                  </a:outerShdw>
                </a:effectLst>
              </a:rPr>
              <a:t>⇒「教師は、より多くの知識・技術を獲得すればするほど教え方が</a:t>
            </a:r>
            <a:r>
              <a:rPr lang="ja-JP" altLang="en-US" dirty="0">
                <a:solidFill>
                  <a:srgbClr val="002060"/>
                </a:solidFill>
                <a:effectLst>
                  <a:outerShdw blurRad="38100" dist="38100" dir="2700000" algn="tl">
                    <a:srgbClr val="000000">
                      <a:alpha val="43137"/>
                    </a:srgbClr>
                  </a:outerShdw>
                </a:effectLst>
              </a:rPr>
              <a:t>上手</a:t>
            </a:r>
            <a:r>
              <a:rPr lang="ja-JP" altLang="en-US" dirty="0" smtClean="0">
                <a:solidFill>
                  <a:srgbClr val="002060"/>
                </a:solidFill>
                <a:effectLst>
                  <a:outerShdw blurRad="38100" dist="38100" dir="2700000" algn="tl">
                    <a:srgbClr val="000000">
                      <a:alpha val="43137"/>
                    </a:srgbClr>
                  </a:outerShdw>
                </a:effectLst>
              </a:rPr>
              <a:t>くな</a:t>
            </a:r>
            <a:r>
              <a:rPr lang="ja-JP" altLang="en-US" dirty="0">
                <a:solidFill>
                  <a:srgbClr val="002060"/>
                </a:solidFill>
                <a:effectLst>
                  <a:outerShdw blurRad="38100" dist="38100" dir="2700000" algn="tl">
                    <a:srgbClr val="000000">
                      <a:alpha val="43137"/>
                    </a:srgbClr>
                  </a:outerShdw>
                </a:effectLst>
              </a:rPr>
              <a:t>る</a:t>
            </a:r>
            <a:r>
              <a:rPr lang="ja-JP" altLang="en-US" dirty="0" smtClean="0">
                <a:solidFill>
                  <a:srgbClr val="002060"/>
                </a:solidFill>
                <a:effectLst>
                  <a:outerShdw blurRad="38100" dist="38100" dir="2700000" algn="tl">
                    <a:srgbClr val="000000">
                      <a:alpha val="43137"/>
                    </a:srgbClr>
                  </a:outerShdw>
                </a:effectLst>
              </a:rPr>
              <a:t>」という誤った前提。</a:t>
            </a:r>
            <a:endParaRPr lang="en-US" altLang="ja-JP" dirty="0" smtClean="0">
              <a:solidFill>
                <a:srgbClr val="002060"/>
              </a:solidFill>
              <a:effectLst>
                <a:outerShdw blurRad="38100" dist="38100" dir="2700000" algn="tl">
                  <a:srgbClr val="000000">
                    <a:alpha val="43137"/>
                  </a:srgbClr>
                </a:outerShdw>
              </a:effectLst>
            </a:endParaRPr>
          </a:p>
          <a:p>
            <a:pPr marL="0" indent="0">
              <a:buFont typeface="Wingdings 3" charset="2"/>
              <a:buNone/>
            </a:pPr>
            <a:r>
              <a:rPr lang="ja-JP" altLang="en-US" dirty="0" smtClean="0">
                <a:solidFill>
                  <a:srgbClr val="FF0000"/>
                </a:solidFill>
                <a:effectLst>
                  <a:outerShdw blurRad="38100" dist="38100" dir="2700000" algn="tl">
                    <a:srgbClr val="000000">
                      <a:alpha val="43137"/>
                    </a:srgbClr>
                  </a:outerShdw>
                </a:effectLst>
              </a:rPr>
              <a:t>⇒「教師は、より多くの知識・技術を獲得すればするほど、できる子どもへの教え方は上手くなるが、できない子どもへの教え方は下手になる」というのが実際。</a:t>
            </a:r>
            <a:endParaRPr lang="en-US" altLang="ja-JP" dirty="0" smtClean="0">
              <a:solidFill>
                <a:srgbClr val="FF0000"/>
              </a:solidFill>
              <a:effectLst>
                <a:outerShdw blurRad="38100" dist="38100" dir="2700000" algn="tl">
                  <a:srgbClr val="000000">
                    <a:alpha val="43137"/>
                  </a:srgbClr>
                </a:outerShdw>
              </a:effectLst>
            </a:endParaRPr>
          </a:p>
          <a:p>
            <a:pPr marL="0" indent="0">
              <a:buFont typeface="Wingdings 3" charset="2"/>
              <a:buNone/>
            </a:pPr>
            <a:r>
              <a:rPr lang="ja-JP" altLang="en-US" dirty="0" smtClean="0">
                <a:solidFill>
                  <a:srgbClr val="002060"/>
                </a:solidFill>
                <a:effectLst>
                  <a:outerShdw blurRad="38100" dist="38100" dir="2700000" algn="tl">
                    <a:srgbClr val="000000">
                      <a:alpha val="43137"/>
                    </a:srgbClr>
                  </a:outerShdw>
                </a:effectLst>
              </a:rPr>
              <a:t>●教師と分からない子どもの分かり方は、だいぶん違う。いくら学んでも限界がある。</a:t>
            </a:r>
            <a:endParaRPr lang="en-US" altLang="ja-JP" dirty="0" smtClean="0">
              <a:solidFill>
                <a:srgbClr val="002060"/>
              </a:solidFill>
              <a:effectLst>
                <a:outerShdw blurRad="38100" dist="38100" dir="2700000" algn="tl">
                  <a:srgbClr val="000000">
                    <a:alpha val="43137"/>
                  </a:srgbClr>
                </a:outerShdw>
              </a:effectLst>
            </a:endParaRPr>
          </a:p>
          <a:p>
            <a:pPr marL="0" indent="0">
              <a:buFont typeface="Wingdings 3" charset="2"/>
              <a:buNone/>
            </a:pPr>
            <a:r>
              <a:rPr lang="ja-JP" altLang="en-US" dirty="0" smtClean="0">
                <a:solidFill>
                  <a:srgbClr val="002060"/>
                </a:solidFill>
                <a:effectLst>
                  <a:outerShdw blurRad="38100" dist="38100" dir="2700000" algn="tl">
                    <a:srgbClr val="000000">
                      <a:alpha val="43137"/>
                    </a:srgbClr>
                  </a:outerShdw>
                </a:effectLst>
              </a:rPr>
              <a:t>●教師に見当もつかない誤解をしている子どもがいる。</a:t>
            </a:r>
            <a:r>
              <a:rPr lang="ja-JP" altLang="en-US" dirty="0" smtClean="0">
                <a:solidFill>
                  <a:srgbClr val="FF0000"/>
                </a:solidFill>
                <a:effectLst>
                  <a:outerShdw blurRad="38100" dist="38100" dir="2700000" algn="tl">
                    <a:srgbClr val="000000">
                      <a:alpha val="43137"/>
                    </a:srgbClr>
                  </a:outerShdw>
                </a:effectLst>
              </a:rPr>
              <a:t>色んな子どもが周りの子どもを見取るクラス。</a:t>
            </a:r>
            <a:endParaRPr lang="en-US" altLang="ja-JP" dirty="0" smtClean="0">
              <a:solidFill>
                <a:srgbClr val="FF0000"/>
              </a:solidFill>
              <a:effectLst>
                <a:outerShdw blurRad="38100" dist="38100" dir="2700000" algn="tl">
                  <a:srgbClr val="000000">
                    <a:alpha val="43137"/>
                  </a:srgbClr>
                </a:outerShdw>
              </a:effectLst>
            </a:endParaRPr>
          </a:p>
          <a:p>
            <a:pPr marL="0" indent="0">
              <a:buFont typeface="Wingdings 3" charset="2"/>
              <a:buNone/>
            </a:pPr>
            <a:endParaRPr lang="en-US" altLang="ja-JP" dirty="0" smtClean="0">
              <a:solidFill>
                <a:srgbClr val="002060"/>
              </a:solidFill>
            </a:endParaRPr>
          </a:p>
        </p:txBody>
      </p:sp>
      <p:sp>
        <p:nvSpPr>
          <p:cNvPr id="7" name="正方形/長方形 6"/>
          <p:cNvSpPr/>
          <p:nvPr/>
        </p:nvSpPr>
        <p:spPr>
          <a:xfrm>
            <a:off x="5396139" y="232890"/>
            <a:ext cx="233842" cy="23279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雲 7"/>
          <p:cNvSpPr/>
          <p:nvPr/>
        </p:nvSpPr>
        <p:spPr>
          <a:xfrm>
            <a:off x="677334" y="479280"/>
            <a:ext cx="8767910" cy="420940"/>
          </a:xfrm>
          <a:prstGeom prst="cloud">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smtClean="0">
                <a:solidFill>
                  <a:srgbClr val="FF0000"/>
                </a:solidFill>
                <a:effectLst>
                  <a:outerShdw blurRad="38100" dist="38100" dir="2700000" algn="tl">
                    <a:srgbClr val="000000">
                      <a:alpha val="43137"/>
                    </a:srgbClr>
                  </a:outerShdw>
                </a:effectLst>
              </a:rPr>
              <a:t>『</a:t>
            </a:r>
            <a:r>
              <a:rPr kumimoji="1" lang="ja-JP" altLang="en-US" dirty="0">
                <a:solidFill>
                  <a:srgbClr val="FF0000"/>
                </a:solidFill>
                <a:effectLst>
                  <a:outerShdw blurRad="38100" dist="38100" dir="2700000" algn="tl">
                    <a:srgbClr val="000000">
                      <a:alpha val="43137"/>
                    </a:srgbClr>
                  </a:outerShdw>
                </a:effectLst>
              </a:rPr>
              <a:t>教科理解の認知心理学</a:t>
            </a:r>
            <a:r>
              <a:rPr kumimoji="1" lang="en-US" altLang="ja-JP" dirty="0" smtClean="0">
                <a:solidFill>
                  <a:srgbClr val="FF0000"/>
                </a:solidFill>
                <a:effectLst>
                  <a:outerShdw blurRad="38100" dist="38100" dir="2700000" algn="tl">
                    <a:srgbClr val="000000">
                      <a:alpha val="43137"/>
                    </a:srgbClr>
                  </a:outerShdw>
                </a:effectLst>
              </a:rPr>
              <a:t>』</a:t>
            </a:r>
            <a:r>
              <a:rPr lang="ja-JP" altLang="en-US" sz="1400" dirty="0" smtClean="0">
                <a:solidFill>
                  <a:schemeClr val="tx1"/>
                </a:solidFill>
              </a:rPr>
              <a:t>鈴木宏昭</a:t>
            </a:r>
            <a:r>
              <a:rPr lang="en-US" altLang="ja-JP" sz="1400" dirty="0" smtClean="0">
                <a:solidFill>
                  <a:schemeClr val="tx1"/>
                </a:solidFill>
              </a:rPr>
              <a:t>,</a:t>
            </a:r>
            <a:r>
              <a:rPr lang="ja-JP" altLang="en-US" sz="1400" dirty="0" smtClean="0">
                <a:solidFill>
                  <a:schemeClr val="tx1"/>
                </a:solidFill>
              </a:rPr>
              <a:t>鈴木高士</a:t>
            </a:r>
            <a:r>
              <a:rPr lang="en-US" altLang="ja-JP" sz="1400" dirty="0" smtClean="0">
                <a:solidFill>
                  <a:schemeClr val="tx1"/>
                </a:solidFill>
              </a:rPr>
              <a:t>,</a:t>
            </a:r>
            <a:r>
              <a:rPr lang="ja-JP" altLang="en-US" sz="1400" dirty="0" smtClean="0">
                <a:solidFill>
                  <a:schemeClr val="tx1"/>
                </a:solidFill>
              </a:rPr>
              <a:t>村山功</a:t>
            </a:r>
            <a:r>
              <a:rPr lang="en-US" altLang="ja-JP" sz="1400" dirty="0" smtClean="0">
                <a:solidFill>
                  <a:schemeClr val="tx1"/>
                </a:solidFill>
              </a:rPr>
              <a:t>,</a:t>
            </a:r>
            <a:r>
              <a:rPr lang="ja-JP" altLang="en-US" sz="1400" dirty="0" smtClean="0">
                <a:solidFill>
                  <a:schemeClr val="tx1"/>
                </a:solidFill>
              </a:rPr>
              <a:t>杉本卓</a:t>
            </a:r>
            <a:endParaRPr kumimoji="1" lang="ja-JP" altLang="en-US" sz="1400" dirty="0">
              <a:solidFill>
                <a:schemeClr val="tx1"/>
              </a:solidFill>
            </a:endParaRPr>
          </a:p>
        </p:txBody>
      </p:sp>
      <p:sp>
        <p:nvSpPr>
          <p:cNvPr id="9" name="楕円 8"/>
          <p:cNvSpPr/>
          <p:nvPr/>
        </p:nvSpPr>
        <p:spPr>
          <a:xfrm flipH="1">
            <a:off x="4963134" y="1671574"/>
            <a:ext cx="319506" cy="335869"/>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chemeClr val="bg1"/>
              </a:solidFill>
            </a:endParaRPr>
          </a:p>
        </p:txBody>
      </p:sp>
      <p:sp>
        <p:nvSpPr>
          <p:cNvPr id="10" name="楕円 9"/>
          <p:cNvSpPr/>
          <p:nvPr/>
        </p:nvSpPr>
        <p:spPr>
          <a:xfrm flipH="1">
            <a:off x="6514012" y="2034994"/>
            <a:ext cx="365760" cy="319131"/>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chemeClr val="bg1"/>
              </a:solidFill>
            </a:endParaRPr>
          </a:p>
        </p:txBody>
      </p:sp>
      <p:sp>
        <p:nvSpPr>
          <p:cNvPr id="13" name="下矢印 12"/>
          <p:cNvSpPr/>
          <p:nvPr/>
        </p:nvSpPr>
        <p:spPr>
          <a:xfrm>
            <a:off x="4836663" y="3937929"/>
            <a:ext cx="845699" cy="182378"/>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下矢印 13"/>
          <p:cNvSpPr/>
          <p:nvPr/>
        </p:nvSpPr>
        <p:spPr>
          <a:xfrm>
            <a:off x="4784282" y="5860019"/>
            <a:ext cx="845699" cy="148895"/>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56995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10618892" y="67637"/>
            <a:ext cx="1456989" cy="2126923"/>
          </a:xfrm>
          <a:prstGeom prst="rect">
            <a:avLst/>
          </a:prstGeom>
        </p:spPr>
      </p:pic>
      <p:pic>
        <p:nvPicPr>
          <p:cNvPr id="3" name="コンテンツ プレースホルダー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81348" y="5342821"/>
            <a:ext cx="1431774" cy="1515179"/>
          </a:xfrm>
          <a:prstGeom prst="rect">
            <a:avLst/>
          </a:prstGeom>
        </p:spPr>
      </p:pic>
      <p:sp>
        <p:nvSpPr>
          <p:cNvPr id="4" name="タイトル 1"/>
          <p:cNvSpPr txBox="1">
            <a:spLocks/>
          </p:cNvSpPr>
          <p:nvPr/>
        </p:nvSpPr>
        <p:spPr>
          <a:xfrm>
            <a:off x="265894" y="169631"/>
            <a:ext cx="10494332" cy="604484"/>
          </a:xfrm>
          <a:prstGeom prst="rect">
            <a:avLst/>
          </a:prstGeom>
        </p:spPr>
        <p:txBody>
          <a:bodyPr vert="horz" lIns="91440" tIns="45720" rIns="91440" bIns="45720" rtlCol="0" anchor="t">
            <a:normAutofit fontScale="67500" lnSpcReduction="200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3700" dirty="0" smtClean="0">
                <a:solidFill>
                  <a:schemeClr val="tx1"/>
                </a:solidFill>
              </a:rPr>
              <a:t>第２章 教師はなぜ見取れないのか  </a:t>
            </a:r>
            <a:r>
              <a:rPr lang="ja-JP" altLang="en-US" sz="2100" dirty="0" smtClean="0">
                <a:solidFill>
                  <a:schemeClr val="tx1"/>
                </a:solidFill>
              </a:rPr>
              <a:t>６ タイプ別では分かりません</a:t>
            </a:r>
            <a:r>
              <a:rPr lang="en-US" altLang="ja-JP" sz="2100" dirty="0" smtClean="0">
                <a:solidFill>
                  <a:schemeClr val="tx1"/>
                </a:solidFill>
              </a:rPr>
              <a:t>『</a:t>
            </a:r>
            <a:r>
              <a:rPr lang="ja-JP" altLang="en-US" sz="2100" dirty="0" smtClean="0">
                <a:solidFill>
                  <a:schemeClr val="tx1"/>
                </a:solidFill>
              </a:rPr>
              <a:t>学び合い</a:t>
            </a:r>
            <a:r>
              <a:rPr lang="en-US" altLang="ja-JP" sz="2100" dirty="0" smtClean="0">
                <a:solidFill>
                  <a:schemeClr val="tx1"/>
                </a:solidFill>
              </a:rPr>
              <a:t>』</a:t>
            </a:r>
            <a:r>
              <a:rPr lang="ja-JP" altLang="en-US" sz="2100" dirty="0" smtClean="0">
                <a:solidFill>
                  <a:schemeClr val="tx1"/>
                </a:solidFill>
              </a:rPr>
              <a:t>テクニック</a:t>
            </a:r>
            <a:r>
              <a:rPr lang="en-US" altLang="ja-JP" sz="2100" dirty="0" smtClean="0">
                <a:solidFill>
                  <a:schemeClr val="tx1"/>
                </a:solidFill>
              </a:rPr>
              <a:t>(p46</a:t>
            </a:r>
            <a:r>
              <a:rPr lang="ja-JP" altLang="en-US" sz="2100" dirty="0" smtClean="0">
                <a:solidFill>
                  <a:schemeClr val="tx1"/>
                </a:solidFill>
              </a:rPr>
              <a:t>～</a:t>
            </a:r>
            <a:r>
              <a:rPr lang="en-US" altLang="ja-JP" sz="2100" dirty="0" smtClean="0">
                <a:solidFill>
                  <a:schemeClr val="tx1"/>
                </a:solidFill>
              </a:rPr>
              <a:t>p47)</a:t>
            </a:r>
            <a:endParaRPr lang="ja-JP" altLang="en-US" sz="2100" dirty="0">
              <a:solidFill>
                <a:schemeClr val="tx1"/>
              </a:solidFill>
            </a:endParaRPr>
          </a:p>
        </p:txBody>
      </p:sp>
      <p:sp>
        <p:nvSpPr>
          <p:cNvPr id="6" name="コンテンツ プレースホルダー 6"/>
          <p:cNvSpPr txBox="1">
            <a:spLocks/>
          </p:cNvSpPr>
          <p:nvPr/>
        </p:nvSpPr>
        <p:spPr>
          <a:xfrm>
            <a:off x="265893" y="837375"/>
            <a:ext cx="10118939" cy="5863872"/>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dirty="0" smtClean="0">
                <a:solidFill>
                  <a:srgbClr val="002060"/>
                </a:solidFill>
                <a:effectLst>
                  <a:outerShdw blurRad="38100" dist="38100" dir="2700000" algn="tl">
                    <a:srgbClr val="000000">
                      <a:alpha val="43137"/>
                    </a:srgbClr>
                  </a:outerShdw>
                </a:effectLst>
              </a:rPr>
              <a:t>１　クラスに</a:t>
            </a:r>
            <a:r>
              <a:rPr lang="en-US" altLang="ja-JP" dirty="0" smtClean="0">
                <a:solidFill>
                  <a:srgbClr val="002060"/>
                </a:solidFill>
                <a:effectLst>
                  <a:outerShdw blurRad="38100" dist="38100" dir="2700000" algn="tl">
                    <a:srgbClr val="000000">
                      <a:alpha val="43137"/>
                    </a:srgbClr>
                  </a:outerShdw>
                </a:effectLst>
              </a:rPr>
              <a:t>ADHD</a:t>
            </a:r>
            <a:r>
              <a:rPr lang="ja-JP" altLang="en-US" dirty="0" smtClean="0">
                <a:solidFill>
                  <a:srgbClr val="002060"/>
                </a:solidFill>
                <a:effectLst>
                  <a:outerShdw blurRad="38100" dist="38100" dir="2700000" algn="tl">
                    <a:srgbClr val="000000">
                      <a:alpha val="43137"/>
                    </a:srgbClr>
                  </a:outerShdw>
                </a:effectLst>
              </a:rPr>
              <a:t>の子がいる。その子にどう接して良いか分からない。</a:t>
            </a:r>
            <a:endParaRPr lang="en-US" altLang="ja-JP" dirty="0" smtClean="0">
              <a:solidFill>
                <a:srgbClr val="002060"/>
              </a:solidFill>
              <a:effectLst>
                <a:outerShdw blurRad="38100" dist="38100" dir="2700000" algn="tl">
                  <a:srgbClr val="000000">
                    <a:alpha val="43137"/>
                  </a:srgbClr>
                </a:outerShdw>
              </a:effectLst>
            </a:endParaRPr>
          </a:p>
          <a:p>
            <a:pPr marL="0" indent="0">
              <a:buFont typeface="Wingdings 3" charset="2"/>
              <a:buNone/>
            </a:pPr>
            <a:r>
              <a:rPr lang="ja-JP" altLang="en-US" dirty="0" smtClean="0">
                <a:solidFill>
                  <a:srgbClr val="002060"/>
                </a:solidFill>
                <a:effectLst>
                  <a:outerShdw blurRad="38100" dist="38100" dir="2700000" algn="tl">
                    <a:srgbClr val="000000">
                      <a:alpha val="43137"/>
                    </a:srgbClr>
                  </a:outerShdw>
                </a:effectLst>
              </a:rPr>
              <a:t>＊○○先生は、Ａ型だから気配りタイプで外面が良いけど内面が悪い</a:t>
            </a:r>
            <a:r>
              <a:rPr lang="en-US" altLang="ja-JP" dirty="0" smtClean="0">
                <a:solidFill>
                  <a:srgbClr val="002060"/>
                </a:solidFill>
                <a:effectLst>
                  <a:outerShdw blurRad="38100" dist="38100" dir="2700000" algn="tl">
                    <a:srgbClr val="000000">
                      <a:alpha val="43137"/>
                    </a:srgbClr>
                  </a:outerShdw>
                </a:effectLst>
              </a:rPr>
              <a:t>…</a:t>
            </a:r>
            <a:r>
              <a:rPr lang="ja-JP" altLang="en-US" dirty="0" smtClean="0">
                <a:solidFill>
                  <a:srgbClr val="002060"/>
                </a:solidFill>
                <a:effectLst>
                  <a:outerShdw blurRad="38100" dist="38100" dir="2700000" algn="tl">
                    <a:srgbClr val="000000">
                      <a:alpha val="43137"/>
                    </a:srgbClr>
                  </a:outerShdw>
                </a:effectLst>
              </a:rPr>
              <a:t>（嬉しい・嬉しくない）</a:t>
            </a:r>
            <a:endParaRPr lang="en-US" altLang="ja-JP" dirty="0" smtClean="0">
              <a:solidFill>
                <a:srgbClr val="002060"/>
              </a:solidFill>
              <a:effectLst>
                <a:outerShdw blurRad="38100" dist="38100" dir="2700000" algn="tl">
                  <a:srgbClr val="000000">
                    <a:alpha val="43137"/>
                  </a:srgbClr>
                </a:outerShdw>
              </a:effectLst>
            </a:endParaRPr>
          </a:p>
          <a:p>
            <a:pPr marL="0" indent="0">
              <a:buFont typeface="Wingdings 3" charset="2"/>
              <a:buNone/>
            </a:pPr>
            <a:r>
              <a:rPr lang="ja-JP" altLang="en-US" dirty="0" smtClean="0">
                <a:solidFill>
                  <a:srgbClr val="002060"/>
                </a:solidFill>
                <a:effectLst>
                  <a:outerShdw blurRad="38100" dist="38100" dir="2700000" algn="tl">
                    <a:srgbClr val="000000">
                      <a:alpha val="43137"/>
                    </a:srgbClr>
                  </a:outerShdw>
                </a:effectLst>
              </a:rPr>
              <a:t>＊○○先生は、Ａ型だからＡ型の人と学年を組みなさい</a:t>
            </a:r>
            <a:r>
              <a:rPr lang="en-US" altLang="ja-JP" dirty="0" smtClean="0">
                <a:solidFill>
                  <a:srgbClr val="002060"/>
                </a:solidFill>
                <a:effectLst>
                  <a:outerShdw blurRad="38100" dist="38100" dir="2700000" algn="tl">
                    <a:srgbClr val="000000">
                      <a:alpha val="43137"/>
                    </a:srgbClr>
                  </a:outerShdw>
                </a:effectLst>
              </a:rPr>
              <a:t>…</a:t>
            </a:r>
            <a:r>
              <a:rPr lang="ja-JP" altLang="en-US" dirty="0" smtClean="0">
                <a:solidFill>
                  <a:srgbClr val="002060"/>
                </a:solidFill>
                <a:effectLst>
                  <a:outerShdw blurRad="38100" dist="38100" dir="2700000" algn="tl">
                    <a:srgbClr val="000000">
                      <a:alpha val="43137"/>
                    </a:srgbClr>
                  </a:outerShdw>
                </a:effectLst>
              </a:rPr>
              <a:t>（嬉しい・嬉しくない）</a:t>
            </a:r>
            <a:endParaRPr lang="en-US" altLang="ja-JP" dirty="0" smtClean="0">
              <a:solidFill>
                <a:srgbClr val="002060"/>
              </a:solidFill>
              <a:effectLst>
                <a:outerShdw blurRad="38100" dist="38100" dir="2700000" algn="tl">
                  <a:srgbClr val="000000">
                    <a:alpha val="43137"/>
                  </a:srgbClr>
                </a:outerShdw>
              </a:effectLst>
            </a:endParaRPr>
          </a:p>
          <a:p>
            <a:pPr marL="0" indent="0">
              <a:buNone/>
            </a:pPr>
            <a:endParaRPr lang="en-US" altLang="ja-JP" dirty="0" smtClean="0">
              <a:solidFill>
                <a:schemeClr val="tx1"/>
              </a:solidFill>
              <a:effectLst>
                <a:outerShdw blurRad="38100" dist="38100" dir="2700000" algn="tl">
                  <a:srgbClr val="000000">
                    <a:alpha val="43137"/>
                  </a:srgbClr>
                </a:outerShdw>
              </a:effectLst>
            </a:endParaRPr>
          </a:p>
          <a:p>
            <a:pPr marL="0" indent="0">
              <a:buNone/>
            </a:pPr>
            <a:r>
              <a:rPr lang="ja-JP" altLang="en-US" dirty="0" smtClean="0">
                <a:solidFill>
                  <a:schemeClr val="tx1"/>
                </a:solidFill>
                <a:effectLst>
                  <a:outerShdw blurRad="38100" dist="38100" dir="2700000" algn="tl">
                    <a:srgbClr val="000000">
                      <a:alpha val="43137"/>
                    </a:srgbClr>
                  </a:outerShdw>
                </a:effectLst>
              </a:rPr>
              <a:t>答え</a:t>
            </a:r>
            <a:r>
              <a:rPr lang="ja-JP" altLang="en-US" dirty="0">
                <a:solidFill>
                  <a:schemeClr val="tx1"/>
                </a:solidFill>
                <a:effectLst>
                  <a:outerShdw blurRad="38100" dist="38100" dir="2700000" algn="tl">
                    <a:srgbClr val="000000">
                      <a:alpha val="43137"/>
                    </a:srgbClr>
                  </a:outerShdw>
                </a:effectLst>
              </a:rPr>
              <a:t>： </a:t>
            </a:r>
            <a:r>
              <a:rPr lang="ja-JP" altLang="en-US" dirty="0" smtClean="0">
                <a:solidFill>
                  <a:srgbClr val="002060"/>
                </a:solidFill>
                <a:effectLst>
                  <a:outerShdw blurRad="38100" dist="38100" dir="2700000" algn="tl">
                    <a:srgbClr val="000000">
                      <a:alpha val="43137"/>
                    </a:srgbClr>
                  </a:outerShdw>
                </a:effectLst>
              </a:rPr>
              <a:t>発達障害のタイプ別の本には、学術データに基づく共通の特徴が書かれているが、</a:t>
            </a:r>
            <a:r>
              <a:rPr lang="ja-JP" altLang="en-US" u="sng" dirty="0" smtClean="0">
                <a:solidFill>
                  <a:srgbClr val="002060"/>
                </a:solidFill>
                <a:effectLst>
                  <a:outerShdw blurRad="38100" dist="38100" dir="2700000" algn="tl">
                    <a:srgbClr val="000000">
                      <a:alpha val="43137"/>
                    </a:srgbClr>
                  </a:outerShdw>
                </a:effectLst>
              </a:rPr>
              <a:t>自分を単順に決めつけられた時の気持ちと同じ</a:t>
            </a:r>
            <a:r>
              <a:rPr lang="ja-JP" altLang="en-US" dirty="0" smtClean="0">
                <a:solidFill>
                  <a:srgbClr val="002060"/>
                </a:solidFill>
                <a:effectLst>
                  <a:outerShdw blurRad="38100" dist="38100" dir="2700000" algn="tl">
                    <a:srgbClr val="000000">
                      <a:alpha val="43137"/>
                    </a:srgbClr>
                  </a:outerShdw>
                </a:effectLst>
              </a:rPr>
              <a:t>。</a:t>
            </a:r>
            <a:endParaRPr lang="en-US" altLang="ja-JP" dirty="0" smtClean="0">
              <a:solidFill>
                <a:srgbClr val="002060"/>
              </a:solidFill>
              <a:effectLst>
                <a:outerShdw blurRad="38100" dist="38100" dir="2700000" algn="tl">
                  <a:srgbClr val="000000">
                    <a:alpha val="43137"/>
                  </a:srgbClr>
                </a:outerShdw>
              </a:effectLst>
            </a:endParaRPr>
          </a:p>
          <a:p>
            <a:pPr marL="0" indent="0">
              <a:buNone/>
            </a:pPr>
            <a:r>
              <a:rPr lang="ja-JP" altLang="en-US" dirty="0" smtClean="0">
                <a:solidFill>
                  <a:srgbClr val="FF0000"/>
                </a:solidFill>
                <a:effectLst>
                  <a:outerShdw blurRad="38100" dist="38100" dir="2700000" algn="tl">
                    <a:srgbClr val="000000">
                      <a:alpha val="43137"/>
                    </a:srgbClr>
                  </a:outerShdw>
                </a:effectLst>
              </a:rPr>
              <a:t>人は、関係の動物である。人の振る舞いは、どのような人の中にいるかによって決まる。</a:t>
            </a:r>
            <a:endParaRPr lang="en-US" altLang="ja-JP" dirty="0" smtClean="0">
              <a:solidFill>
                <a:srgbClr val="FF0000"/>
              </a:solidFill>
              <a:effectLst>
                <a:outerShdw blurRad="38100" dist="38100" dir="2700000" algn="tl">
                  <a:srgbClr val="000000">
                    <a:alpha val="43137"/>
                  </a:srgbClr>
                </a:outerShdw>
              </a:effectLst>
            </a:endParaRPr>
          </a:p>
          <a:p>
            <a:pPr marL="0" indent="0">
              <a:buNone/>
            </a:pPr>
            <a:endParaRPr lang="en-US" altLang="ja-JP" dirty="0">
              <a:solidFill>
                <a:srgbClr val="FF0000"/>
              </a:solidFill>
              <a:effectLst>
                <a:outerShdw blurRad="38100" dist="38100" dir="2700000" algn="tl">
                  <a:srgbClr val="000000">
                    <a:alpha val="43137"/>
                  </a:srgbClr>
                </a:outerShdw>
              </a:effectLst>
            </a:endParaRPr>
          </a:p>
          <a:p>
            <a:pPr marL="0" indent="0">
              <a:buNone/>
            </a:pPr>
            <a:endParaRPr lang="en-US" altLang="ja-JP" dirty="0" smtClean="0">
              <a:solidFill>
                <a:srgbClr val="FF0000"/>
              </a:solidFill>
              <a:effectLst>
                <a:outerShdw blurRad="38100" dist="38100" dir="2700000" algn="tl">
                  <a:srgbClr val="000000">
                    <a:alpha val="43137"/>
                  </a:srgbClr>
                </a:outerShdw>
              </a:effectLst>
            </a:endParaRPr>
          </a:p>
          <a:p>
            <a:pPr marL="0" indent="0">
              <a:buNone/>
            </a:pPr>
            <a:r>
              <a:rPr lang="ja-JP" altLang="en-US" dirty="0" smtClean="0">
                <a:solidFill>
                  <a:srgbClr val="FF0000"/>
                </a:solidFill>
                <a:effectLst>
                  <a:outerShdw blurRad="38100" dist="38100" dir="2700000" algn="tl">
                    <a:srgbClr val="000000">
                      <a:alpha val="43137"/>
                    </a:srgbClr>
                  </a:outerShdw>
                </a:effectLst>
              </a:rPr>
              <a:t>クラスという集団での振る舞いは、</a:t>
            </a:r>
            <a:r>
              <a:rPr lang="ja-JP" altLang="en-US" u="sng" dirty="0" smtClean="0">
                <a:solidFill>
                  <a:srgbClr val="FF0000"/>
                </a:solidFill>
                <a:effectLst>
                  <a:outerShdw blurRad="38100" dist="38100" dir="2700000" algn="tl">
                    <a:srgbClr val="000000">
                      <a:alpha val="43137"/>
                    </a:srgbClr>
                  </a:outerShdw>
                </a:effectLst>
              </a:rPr>
              <a:t>その子がどのようなタイプかは余り重要ではない</a:t>
            </a:r>
            <a:r>
              <a:rPr lang="ja-JP" altLang="en-US" dirty="0" smtClean="0">
                <a:solidFill>
                  <a:srgbClr val="FF0000"/>
                </a:solidFill>
                <a:effectLst>
                  <a:outerShdw blurRad="38100" dist="38100" dir="2700000" algn="tl">
                    <a:srgbClr val="000000">
                      <a:alpha val="43137"/>
                    </a:srgbClr>
                  </a:outerShdw>
                </a:effectLst>
              </a:rPr>
              <a:t>。</a:t>
            </a:r>
            <a:endParaRPr lang="en-US" altLang="ja-JP" dirty="0" smtClean="0">
              <a:solidFill>
                <a:srgbClr val="FF0000"/>
              </a:solidFill>
              <a:effectLst>
                <a:outerShdw blurRad="38100" dist="38100" dir="2700000" algn="tl">
                  <a:srgbClr val="000000">
                    <a:alpha val="43137"/>
                  </a:srgbClr>
                </a:outerShdw>
              </a:effectLst>
            </a:endParaRPr>
          </a:p>
          <a:p>
            <a:pPr marL="0" indent="0">
              <a:buNone/>
            </a:pPr>
            <a:r>
              <a:rPr lang="ja-JP" altLang="en-US" dirty="0" smtClean="0">
                <a:solidFill>
                  <a:srgbClr val="FF0000"/>
                </a:solidFill>
                <a:effectLst>
                  <a:outerShdw blurRad="38100" dist="38100" dir="2700000" algn="tl">
                    <a:srgbClr val="000000">
                      <a:alpha val="43137"/>
                    </a:srgbClr>
                  </a:outerShdw>
                </a:effectLst>
              </a:rPr>
              <a:t>★</a:t>
            </a:r>
            <a:r>
              <a:rPr lang="ja-JP" altLang="en-US" u="sng" dirty="0" smtClean="0">
                <a:solidFill>
                  <a:srgbClr val="FF0000"/>
                </a:solidFill>
                <a:effectLst>
                  <a:outerShdw blurRad="38100" dist="38100" dir="2700000" algn="tl">
                    <a:srgbClr val="000000">
                      <a:alpha val="43137"/>
                    </a:srgbClr>
                  </a:outerShdw>
                </a:effectLst>
              </a:rPr>
              <a:t>そのクラスで何を</a:t>
            </a:r>
            <a:r>
              <a:rPr lang="ja-JP" altLang="en-US" u="sng" dirty="0" err="1" smtClean="0">
                <a:solidFill>
                  <a:srgbClr val="FF0000"/>
                </a:solidFill>
                <a:effectLst>
                  <a:outerShdw blurRad="38100" dist="38100" dir="2700000" algn="tl">
                    <a:srgbClr val="000000">
                      <a:alpha val="43137"/>
                    </a:srgbClr>
                  </a:outerShdw>
                </a:effectLst>
              </a:rPr>
              <a:t>良し</a:t>
            </a:r>
            <a:r>
              <a:rPr lang="ja-JP" altLang="en-US" u="sng" dirty="0" smtClean="0">
                <a:solidFill>
                  <a:srgbClr val="FF0000"/>
                </a:solidFill>
                <a:effectLst>
                  <a:outerShdw blurRad="38100" dist="38100" dir="2700000" algn="tl">
                    <a:srgbClr val="000000">
                      <a:alpha val="43137"/>
                    </a:srgbClr>
                  </a:outerShdw>
                </a:effectLst>
              </a:rPr>
              <a:t>として、何を駄目としているかという集団のルールというか価値観</a:t>
            </a:r>
            <a:r>
              <a:rPr lang="ja-JP" altLang="en-US" dirty="0" smtClean="0">
                <a:solidFill>
                  <a:srgbClr val="FF0000"/>
                </a:solidFill>
                <a:effectLst>
                  <a:outerShdw blurRad="38100" dist="38100" dir="2700000" algn="tl">
                    <a:srgbClr val="000000">
                      <a:alpha val="43137"/>
                    </a:srgbClr>
                  </a:outerShdw>
                </a:effectLst>
              </a:rPr>
              <a:t>が、一人一人の子どもの行動を決めている。</a:t>
            </a:r>
            <a:endParaRPr lang="en-US" altLang="ja-JP" dirty="0" smtClean="0">
              <a:solidFill>
                <a:srgbClr val="FF0000"/>
              </a:solidFill>
              <a:effectLst>
                <a:outerShdw blurRad="38100" dist="38100" dir="2700000" algn="tl">
                  <a:srgbClr val="000000">
                    <a:alpha val="43137"/>
                  </a:srgbClr>
                </a:outerShdw>
              </a:effectLst>
            </a:endParaRPr>
          </a:p>
          <a:p>
            <a:pPr marL="0" indent="0">
              <a:buNone/>
            </a:pPr>
            <a:endParaRPr lang="en-US" altLang="ja-JP" dirty="0">
              <a:solidFill>
                <a:srgbClr val="FF0000"/>
              </a:solidFill>
              <a:effectLst>
                <a:outerShdw blurRad="38100" dist="38100" dir="2700000" algn="tl">
                  <a:srgbClr val="000000">
                    <a:alpha val="43137"/>
                  </a:srgbClr>
                </a:outerShdw>
              </a:effectLst>
            </a:endParaRPr>
          </a:p>
          <a:p>
            <a:pPr marL="0" indent="0">
              <a:buNone/>
            </a:pPr>
            <a:r>
              <a:rPr lang="ja-JP" altLang="en-US" dirty="0" smtClean="0">
                <a:solidFill>
                  <a:srgbClr val="FF0000"/>
                </a:solidFill>
                <a:effectLst>
                  <a:outerShdw blurRad="38100" dist="38100" dir="2700000" algn="tl">
                    <a:srgbClr val="000000">
                      <a:alpha val="43137"/>
                    </a:srgbClr>
                  </a:outerShdw>
                </a:effectLst>
              </a:rPr>
              <a:t>●子どもは多様である。多くの子どもが共通している部分は、一人一人の子どもの全特徴のごくごく一部である。優れた特別支援の先生は、山ほど本を読むが、白紙の状態で理解しようとする。　</a:t>
            </a:r>
            <a:endParaRPr lang="en-US" altLang="ja-JP" dirty="0" smtClean="0">
              <a:solidFill>
                <a:srgbClr val="FF0000"/>
              </a:solidFill>
              <a:effectLst>
                <a:outerShdw blurRad="38100" dist="38100" dir="2700000" algn="tl">
                  <a:srgbClr val="000000">
                    <a:alpha val="43137"/>
                  </a:srgbClr>
                </a:outerShdw>
              </a:effectLst>
            </a:endParaRPr>
          </a:p>
          <a:p>
            <a:pPr marL="0" indent="0">
              <a:buFont typeface="Wingdings 3" charset="2"/>
              <a:buNone/>
            </a:pPr>
            <a:endParaRPr lang="en-US" altLang="ja-JP" dirty="0" smtClean="0">
              <a:solidFill>
                <a:srgbClr val="002060"/>
              </a:solidFill>
            </a:endParaRPr>
          </a:p>
        </p:txBody>
      </p:sp>
      <p:sp>
        <p:nvSpPr>
          <p:cNvPr id="7" name="正方形/長方形 6"/>
          <p:cNvSpPr/>
          <p:nvPr/>
        </p:nvSpPr>
        <p:spPr>
          <a:xfrm>
            <a:off x="5396139" y="232890"/>
            <a:ext cx="233842" cy="23279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雲 7"/>
          <p:cNvSpPr/>
          <p:nvPr/>
        </p:nvSpPr>
        <p:spPr>
          <a:xfrm>
            <a:off x="677334" y="479280"/>
            <a:ext cx="8767910" cy="420940"/>
          </a:xfrm>
          <a:prstGeom prst="cloud">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smtClean="0">
                <a:solidFill>
                  <a:srgbClr val="FF0000"/>
                </a:solidFill>
                <a:effectLst>
                  <a:outerShdw blurRad="38100" dist="38100" dir="2700000" algn="tl">
                    <a:srgbClr val="000000">
                      <a:alpha val="43137"/>
                    </a:srgbClr>
                  </a:outerShdw>
                </a:effectLst>
              </a:rPr>
              <a:t>『</a:t>
            </a:r>
            <a:r>
              <a:rPr kumimoji="1" lang="ja-JP" altLang="en-US" dirty="0">
                <a:solidFill>
                  <a:srgbClr val="FF0000"/>
                </a:solidFill>
                <a:effectLst>
                  <a:outerShdw blurRad="38100" dist="38100" dir="2700000" algn="tl">
                    <a:srgbClr val="000000">
                      <a:alpha val="43137"/>
                    </a:srgbClr>
                  </a:outerShdw>
                </a:effectLst>
              </a:rPr>
              <a:t>教科理解の認知心理学</a:t>
            </a:r>
            <a:r>
              <a:rPr kumimoji="1" lang="en-US" altLang="ja-JP" dirty="0" smtClean="0">
                <a:solidFill>
                  <a:srgbClr val="FF0000"/>
                </a:solidFill>
                <a:effectLst>
                  <a:outerShdw blurRad="38100" dist="38100" dir="2700000" algn="tl">
                    <a:srgbClr val="000000">
                      <a:alpha val="43137"/>
                    </a:srgbClr>
                  </a:outerShdw>
                </a:effectLst>
              </a:rPr>
              <a:t>』</a:t>
            </a:r>
            <a:r>
              <a:rPr lang="ja-JP" altLang="en-US" sz="1400" dirty="0" smtClean="0">
                <a:solidFill>
                  <a:schemeClr val="tx1"/>
                </a:solidFill>
              </a:rPr>
              <a:t>鈴木宏昭</a:t>
            </a:r>
            <a:r>
              <a:rPr lang="en-US" altLang="ja-JP" sz="1400" dirty="0" smtClean="0">
                <a:solidFill>
                  <a:schemeClr val="tx1"/>
                </a:solidFill>
              </a:rPr>
              <a:t>,</a:t>
            </a:r>
            <a:r>
              <a:rPr lang="ja-JP" altLang="en-US" sz="1400" dirty="0" smtClean="0">
                <a:solidFill>
                  <a:schemeClr val="tx1"/>
                </a:solidFill>
              </a:rPr>
              <a:t>鈴木高士</a:t>
            </a:r>
            <a:r>
              <a:rPr lang="en-US" altLang="ja-JP" sz="1400" dirty="0" smtClean="0">
                <a:solidFill>
                  <a:schemeClr val="tx1"/>
                </a:solidFill>
              </a:rPr>
              <a:t>,</a:t>
            </a:r>
            <a:r>
              <a:rPr lang="ja-JP" altLang="en-US" sz="1400" dirty="0" smtClean="0">
                <a:solidFill>
                  <a:schemeClr val="tx1"/>
                </a:solidFill>
              </a:rPr>
              <a:t>村山功</a:t>
            </a:r>
            <a:r>
              <a:rPr lang="en-US" altLang="ja-JP" sz="1400" dirty="0" smtClean="0">
                <a:solidFill>
                  <a:schemeClr val="tx1"/>
                </a:solidFill>
              </a:rPr>
              <a:t>,</a:t>
            </a:r>
            <a:r>
              <a:rPr lang="ja-JP" altLang="en-US" sz="1400" dirty="0" smtClean="0">
                <a:solidFill>
                  <a:schemeClr val="tx1"/>
                </a:solidFill>
              </a:rPr>
              <a:t>杉本卓</a:t>
            </a:r>
            <a:endParaRPr kumimoji="1" lang="ja-JP" altLang="en-US" sz="1400" dirty="0">
              <a:solidFill>
                <a:schemeClr val="tx1"/>
              </a:solidFill>
            </a:endParaRPr>
          </a:p>
        </p:txBody>
      </p:sp>
      <p:sp>
        <p:nvSpPr>
          <p:cNvPr id="9" name="楕円 8"/>
          <p:cNvSpPr/>
          <p:nvPr/>
        </p:nvSpPr>
        <p:spPr>
          <a:xfrm flipH="1">
            <a:off x="8543108" y="1209868"/>
            <a:ext cx="1306285" cy="344611"/>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chemeClr val="bg1"/>
              </a:solidFill>
            </a:endParaRPr>
          </a:p>
        </p:txBody>
      </p:sp>
      <p:sp>
        <p:nvSpPr>
          <p:cNvPr id="10" name="楕円 9"/>
          <p:cNvSpPr/>
          <p:nvPr/>
        </p:nvSpPr>
        <p:spPr>
          <a:xfrm flipH="1">
            <a:off x="7127966" y="1617739"/>
            <a:ext cx="1306285" cy="344611"/>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chemeClr val="bg1"/>
              </a:solidFill>
            </a:endParaRPr>
          </a:p>
        </p:txBody>
      </p:sp>
      <p:sp>
        <p:nvSpPr>
          <p:cNvPr id="11" name="下矢印 10"/>
          <p:cNvSpPr/>
          <p:nvPr/>
        </p:nvSpPr>
        <p:spPr>
          <a:xfrm>
            <a:off x="4215590" y="2026203"/>
            <a:ext cx="845699" cy="336713"/>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角丸四角形 11"/>
          <p:cNvSpPr/>
          <p:nvPr/>
        </p:nvSpPr>
        <p:spPr>
          <a:xfrm>
            <a:off x="1036740" y="3059519"/>
            <a:ext cx="478552" cy="33586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角丸四角形 12"/>
          <p:cNvSpPr/>
          <p:nvPr/>
        </p:nvSpPr>
        <p:spPr>
          <a:xfrm>
            <a:off x="265893" y="3476008"/>
            <a:ext cx="10118939" cy="769421"/>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tx1"/>
                </a:solidFill>
              </a:rPr>
              <a:t>学力底辺高校の生徒：５分間も集中できない子が、暴走族の集会で１時間以上、ピタリとも動かずに人の話を聞いている。暴走族の子たち全員がそうだった。</a:t>
            </a:r>
            <a:endParaRPr kumimoji="1" lang="ja-JP" altLang="en-US" dirty="0">
              <a:solidFill>
                <a:schemeClr val="tx1"/>
              </a:solidFill>
            </a:endParaRPr>
          </a:p>
        </p:txBody>
      </p:sp>
      <p:sp>
        <p:nvSpPr>
          <p:cNvPr id="14" name="下矢印 13"/>
          <p:cNvSpPr/>
          <p:nvPr/>
        </p:nvSpPr>
        <p:spPr>
          <a:xfrm>
            <a:off x="4215589" y="5304981"/>
            <a:ext cx="845699" cy="336713"/>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276656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grpId="0" nodeType="clickEffect">
                                  <p:stCondLst>
                                    <p:cond delay="0"/>
                                  </p:stCondLst>
                                  <p:childTnLst>
                                    <p:animEffect transition="out" filter="fade">
                                      <p:cBhvr>
                                        <p:cTn id="26" dur="500"/>
                                        <p:tgtEl>
                                          <p:spTgt spid="12"/>
                                        </p:tgtEl>
                                      </p:cBhvr>
                                    </p:animEffect>
                                    <p:set>
                                      <p:cBhvr>
                                        <p:cTn id="27" dur="1" fill="hold">
                                          <p:stCondLst>
                                            <p:cond delay="4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10618892" y="67637"/>
            <a:ext cx="1456989" cy="2126923"/>
          </a:xfrm>
          <a:prstGeom prst="rect">
            <a:avLst/>
          </a:prstGeom>
        </p:spPr>
      </p:pic>
      <p:pic>
        <p:nvPicPr>
          <p:cNvPr id="3" name="コンテンツ プレースホルダー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81348" y="5342821"/>
            <a:ext cx="1431774" cy="1515179"/>
          </a:xfrm>
          <a:prstGeom prst="rect">
            <a:avLst/>
          </a:prstGeom>
        </p:spPr>
      </p:pic>
      <p:sp>
        <p:nvSpPr>
          <p:cNvPr id="4" name="タイトル 1"/>
          <p:cNvSpPr txBox="1">
            <a:spLocks/>
          </p:cNvSpPr>
          <p:nvPr/>
        </p:nvSpPr>
        <p:spPr>
          <a:xfrm>
            <a:off x="265894" y="169631"/>
            <a:ext cx="10494332" cy="604484"/>
          </a:xfrm>
          <a:prstGeom prst="rect">
            <a:avLst/>
          </a:prstGeom>
        </p:spPr>
        <p:txBody>
          <a:bodyPr vert="horz" lIns="91440" tIns="45720" rIns="91440" bIns="45720" rtlCol="0" anchor="t">
            <a:normAutofit fontScale="67500" lnSpcReduction="200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3700" dirty="0" smtClean="0">
                <a:solidFill>
                  <a:schemeClr val="tx1"/>
                </a:solidFill>
              </a:rPr>
              <a:t>第２章 教師はなぜ見取れないのか  </a:t>
            </a:r>
            <a:r>
              <a:rPr lang="ja-JP" altLang="en-US" sz="2100" dirty="0" smtClean="0">
                <a:solidFill>
                  <a:schemeClr val="tx1"/>
                </a:solidFill>
              </a:rPr>
              <a:t>７ 見取りを押しつけると</a:t>
            </a:r>
            <a:r>
              <a:rPr lang="en-US" altLang="ja-JP" sz="2100" dirty="0" smtClean="0">
                <a:solidFill>
                  <a:schemeClr val="tx1"/>
                </a:solidFill>
              </a:rPr>
              <a:t>『</a:t>
            </a:r>
            <a:r>
              <a:rPr lang="ja-JP" altLang="en-US" sz="2100" dirty="0" smtClean="0">
                <a:solidFill>
                  <a:schemeClr val="tx1"/>
                </a:solidFill>
              </a:rPr>
              <a:t>学び合い</a:t>
            </a:r>
            <a:r>
              <a:rPr lang="en-US" altLang="ja-JP" sz="2100" dirty="0" smtClean="0">
                <a:solidFill>
                  <a:schemeClr val="tx1"/>
                </a:solidFill>
              </a:rPr>
              <a:t>』</a:t>
            </a:r>
            <a:r>
              <a:rPr lang="ja-JP" altLang="en-US" sz="2100" dirty="0" smtClean="0">
                <a:solidFill>
                  <a:schemeClr val="tx1"/>
                </a:solidFill>
              </a:rPr>
              <a:t>テクニック</a:t>
            </a:r>
            <a:r>
              <a:rPr lang="en-US" altLang="ja-JP" sz="2100" dirty="0" smtClean="0">
                <a:solidFill>
                  <a:schemeClr val="tx1"/>
                </a:solidFill>
              </a:rPr>
              <a:t>(p48</a:t>
            </a:r>
            <a:r>
              <a:rPr lang="ja-JP" altLang="en-US" sz="2100" dirty="0" smtClean="0">
                <a:solidFill>
                  <a:schemeClr val="tx1"/>
                </a:solidFill>
              </a:rPr>
              <a:t>～</a:t>
            </a:r>
            <a:r>
              <a:rPr lang="en-US" altLang="ja-JP" sz="2100" dirty="0" smtClean="0">
                <a:solidFill>
                  <a:schemeClr val="tx1"/>
                </a:solidFill>
              </a:rPr>
              <a:t>p51)</a:t>
            </a:r>
            <a:endParaRPr lang="ja-JP" altLang="en-US" sz="2100" dirty="0">
              <a:solidFill>
                <a:schemeClr val="tx1"/>
              </a:solidFill>
            </a:endParaRPr>
          </a:p>
        </p:txBody>
      </p:sp>
      <p:sp>
        <p:nvSpPr>
          <p:cNvPr id="6" name="コンテンツ プレースホルダー 6"/>
          <p:cNvSpPr txBox="1">
            <a:spLocks/>
          </p:cNvSpPr>
          <p:nvPr/>
        </p:nvSpPr>
        <p:spPr>
          <a:xfrm>
            <a:off x="265893" y="837375"/>
            <a:ext cx="10232774" cy="5863872"/>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dirty="0" smtClean="0">
                <a:solidFill>
                  <a:srgbClr val="002060"/>
                </a:solidFill>
                <a:effectLst>
                  <a:outerShdw blurRad="38100" dist="38100" dir="2700000" algn="tl">
                    <a:srgbClr val="000000">
                      <a:alpha val="43137"/>
                    </a:srgbClr>
                  </a:outerShdw>
                </a:effectLst>
              </a:rPr>
              <a:t>１　机間指導をあまりしない理由は</a:t>
            </a:r>
            <a:r>
              <a:rPr lang="en-US" altLang="ja-JP" dirty="0" smtClean="0">
                <a:solidFill>
                  <a:srgbClr val="002060"/>
                </a:solidFill>
                <a:effectLst>
                  <a:outerShdw blurRad="38100" dist="38100" dir="2700000" algn="tl">
                    <a:srgbClr val="000000">
                      <a:alpha val="43137"/>
                    </a:srgbClr>
                  </a:outerShdw>
                </a:effectLst>
              </a:rPr>
              <a:t>…</a:t>
            </a:r>
          </a:p>
          <a:p>
            <a:pPr marL="0" indent="0">
              <a:buFont typeface="Wingdings 3" charset="2"/>
              <a:buNone/>
            </a:pPr>
            <a:r>
              <a:rPr lang="ja-JP" altLang="en-US" dirty="0" smtClean="0">
                <a:solidFill>
                  <a:srgbClr val="002060"/>
                </a:solidFill>
                <a:effectLst>
                  <a:outerShdw blurRad="38100" dist="38100" dir="2700000" algn="tl">
                    <a:srgbClr val="000000">
                      <a:alpha val="43137"/>
                    </a:srgbClr>
                  </a:outerShdw>
                </a:effectLst>
              </a:rPr>
              <a:t>Ａ：机間指導をしても余り意味が無い。机間指導しても、</a:t>
            </a:r>
            <a:r>
              <a:rPr lang="ja-JP" altLang="en-US" u="sng" dirty="0" smtClean="0">
                <a:solidFill>
                  <a:srgbClr val="002060"/>
                </a:solidFill>
                <a:effectLst>
                  <a:outerShdw blurRad="38100" dist="38100" dir="2700000" algn="tl">
                    <a:srgbClr val="000000">
                      <a:alpha val="43137"/>
                    </a:srgbClr>
                  </a:outerShdw>
                </a:effectLst>
              </a:rPr>
              <a:t>見取れるものは限られている</a:t>
            </a:r>
            <a:r>
              <a:rPr lang="ja-JP" altLang="en-US" dirty="0" smtClean="0">
                <a:solidFill>
                  <a:srgbClr val="002060"/>
                </a:solidFill>
                <a:effectLst>
                  <a:outerShdw blurRad="38100" dist="38100" dir="2700000" algn="tl">
                    <a:srgbClr val="000000">
                      <a:alpha val="43137"/>
                    </a:srgbClr>
                  </a:outerShdw>
                </a:effectLst>
              </a:rPr>
              <a:t>から。</a:t>
            </a:r>
            <a:endParaRPr lang="en-US" altLang="ja-JP" dirty="0" smtClean="0">
              <a:solidFill>
                <a:srgbClr val="002060"/>
              </a:solidFill>
              <a:effectLst>
                <a:outerShdw blurRad="38100" dist="38100" dir="2700000" algn="tl">
                  <a:srgbClr val="000000">
                    <a:alpha val="43137"/>
                  </a:srgbClr>
                </a:outerShdw>
              </a:effectLst>
            </a:endParaRPr>
          </a:p>
          <a:p>
            <a:pPr marL="0" indent="0">
              <a:buNone/>
            </a:pPr>
            <a:r>
              <a:rPr lang="en-US" altLang="ja-JP" dirty="0" smtClean="0">
                <a:solidFill>
                  <a:srgbClr val="002060"/>
                </a:solidFill>
                <a:effectLst>
                  <a:outerShdw blurRad="38100" dist="38100" dir="2700000" algn="tl">
                    <a:srgbClr val="000000">
                      <a:alpha val="43137"/>
                    </a:srgbClr>
                  </a:outerShdw>
                </a:effectLst>
              </a:rPr>
              <a:t>【</a:t>
            </a:r>
            <a:r>
              <a:rPr lang="ja-JP" altLang="en-US" dirty="0" smtClean="0">
                <a:solidFill>
                  <a:srgbClr val="002060"/>
                </a:solidFill>
                <a:effectLst>
                  <a:outerShdw blurRad="38100" dist="38100" dir="2700000" algn="tl">
                    <a:srgbClr val="000000">
                      <a:alpha val="43137"/>
                    </a:srgbClr>
                  </a:outerShdw>
                </a:effectLst>
              </a:rPr>
              <a:t>理科の実験中の会話</a:t>
            </a:r>
            <a:r>
              <a:rPr lang="en-US" altLang="ja-JP" dirty="0" smtClean="0">
                <a:solidFill>
                  <a:srgbClr val="002060"/>
                </a:solidFill>
                <a:effectLst>
                  <a:outerShdw blurRad="38100" dist="38100" dir="2700000" algn="tl">
                    <a:srgbClr val="000000">
                      <a:alpha val="43137"/>
                    </a:srgbClr>
                  </a:outerShdw>
                </a:effectLst>
              </a:rPr>
              <a:t>】…</a:t>
            </a:r>
            <a:r>
              <a:rPr lang="ja-JP" altLang="en-US" dirty="0" smtClean="0">
                <a:solidFill>
                  <a:srgbClr val="002060"/>
                </a:solidFill>
                <a:effectLst>
                  <a:outerShdw blurRad="38100" dist="38100" dir="2700000" algn="tl">
                    <a:srgbClr val="000000">
                      <a:alpha val="43137"/>
                    </a:srgbClr>
                  </a:outerShdw>
                </a:effectLst>
              </a:rPr>
              <a:t>おもりの重さを変えたときの振り子の周期を計る実験</a:t>
            </a:r>
            <a:r>
              <a:rPr lang="en-US" altLang="ja-JP" dirty="0">
                <a:solidFill>
                  <a:srgbClr val="002060"/>
                </a:solidFill>
                <a:effectLst>
                  <a:outerShdw blurRad="38100" dist="38100" dir="2700000" algn="tl">
                    <a:srgbClr val="000000">
                      <a:alpha val="43137"/>
                    </a:srgbClr>
                  </a:outerShdw>
                </a:effectLst>
              </a:rPr>
              <a:t>(</a:t>
            </a:r>
            <a:r>
              <a:rPr lang="ja-JP" altLang="en-US" dirty="0">
                <a:solidFill>
                  <a:srgbClr val="002060"/>
                </a:solidFill>
                <a:effectLst>
                  <a:outerShdw blurRad="38100" dist="38100" dir="2700000" algn="tl">
                    <a:srgbClr val="000000">
                      <a:alpha val="43137"/>
                    </a:srgbClr>
                  </a:outerShdw>
                </a:effectLst>
              </a:rPr>
              <a:t>記録</a:t>
            </a:r>
            <a:r>
              <a:rPr lang="ja-JP" altLang="en-US" dirty="0" smtClean="0">
                <a:solidFill>
                  <a:srgbClr val="002060"/>
                </a:solidFill>
                <a:effectLst>
                  <a:outerShdw blurRad="38100" dist="38100" dir="2700000" algn="tl">
                    <a:srgbClr val="000000">
                      <a:alpha val="43137"/>
                    </a:srgbClr>
                  </a:outerShdw>
                </a:effectLst>
              </a:rPr>
              <a:t>分析</a:t>
            </a:r>
            <a:r>
              <a:rPr lang="en-US" altLang="ja-JP" dirty="0" smtClean="0">
                <a:solidFill>
                  <a:srgbClr val="002060"/>
                </a:solidFill>
                <a:effectLst>
                  <a:outerShdw blurRad="38100" dist="38100" dir="2700000" algn="tl">
                    <a:srgbClr val="000000">
                      <a:alpha val="43137"/>
                    </a:srgbClr>
                  </a:outerShdw>
                </a:effectLst>
              </a:rPr>
              <a:t>)</a:t>
            </a:r>
          </a:p>
          <a:p>
            <a:pPr marL="0" indent="0">
              <a:buNone/>
            </a:pPr>
            <a:endParaRPr lang="en-US" altLang="ja-JP" dirty="0">
              <a:solidFill>
                <a:srgbClr val="002060"/>
              </a:solidFill>
              <a:effectLst>
                <a:outerShdw blurRad="38100" dist="38100" dir="2700000" algn="tl">
                  <a:srgbClr val="000000">
                    <a:alpha val="43137"/>
                  </a:srgbClr>
                </a:outerShdw>
              </a:effectLst>
            </a:endParaRPr>
          </a:p>
          <a:p>
            <a:pPr marL="0" indent="0">
              <a:buNone/>
            </a:pPr>
            <a:endParaRPr lang="en-US" altLang="ja-JP" dirty="0" smtClean="0">
              <a:solidFill>
                <a:srgbClr val="002060"/>
              </a:solidFill>
              <a:effectLst>
                <a:outerShdw blurRad="38100" dist="38100" dir="2700000" algn="tl">
                  <a:srgbClr val="000000">
                    <a:alpha val="43137"/>
                  </a:srgbClr>
                </a:outerShdw>
              </a:effectLst>
            </a:endParaRPr>
          </a:p>
          <a:p>
            <a:pPr marL="0" indent="0">
              <a:buNone/>
            </a:pPr>
            <a:endParaRPr lang="en-US" altLang="ja-JP" dirty="0" smtClean="0">
              <a:solidFill>
                <a:srgbClr val="002060"/>
              </a:solidFill>
              <a:effectLst>
                <a:outerShdw blurRad="38100" dist="38100" dir="2700000" algn="tl">
                  <a:srgbClr val="000000">
                    <a:alpha val="43137"/>
                  </a:srgbClr>
                </a:outerShdw>
              </a:effectLst>
            </a:endParaRPr>
          </a:p>
          <a:p>
            <a:pPr marL="0" indent="0">
              <a:buNone/>
            </a:pPr>
            <a:endParaRPr lang="en-US" altLang="ja-JP" dirty="0">
              <a:solidFill>
                <a:srgbClr val="002060"/>
              </a:solidFill>
              <a:effectLst>
                <a:outerShdw blurRad="38100" dist="38100" dir="2700000" algn="tl">
                  <a:srgbClr val="000000">
                    <a:alpha val="43137"/>
                  </a:srgbClr>
                </a:outerShdw>
              </a:effectLst>
            </a:endParaRPr>
          </a:p>
          <a:p>
            <a:pPr marL="0" indent="0">
              <a:buNone/>
            </a:pPr>
            <a:endParaRPr lang="en-US" altLang="ja-JP" dirty="0" smtClean="0">
              <a:solidFill>
                <a:srgbClr val="002060"/>
              </a:solidFill>
              <a:effectLst>
                <a:outerShdw blurRad="38100" dist="38100" dir="2700000" algn="tl">
                  <a:srgbClr val="000000">
                    <a:alpha val="43137"/>
                  </a:srgbClr>
                </a:outerShdw>
              </a:effectLst>
            </a:endParaRPr>
          </a:p>
          <a:p>
            <a:pPr marL="0" indent="0">
              <a:buFont typeface="Wingdings 3" charset="2"/>
              <a:buNone/>
            </a:pPr>
            <a:endParaRPr lang="en-US" altLang="ja-JP" dirty="0" smtClean="0">
              <a:solidFill>
                <a:srgbClr val="002060"/>
              </a:solidFill>
              <a:effectLst>
                <a:outerShdw blurRad="38100" dist="38100" dir="2700000" algn="tl">
                  <a:srgbClr val="000000">
                    <a:alpha val="43137"/>
                  </a:srgbClr>
                </a:outerShdw>
              </a:effectLst>
            </a:endParaRPr>
          </a:p>
          <a:p>
            <a:pPr marL="0" indent="0">
              <a:buFont typeface="Wingdings 3" charset="2"/>
              <a:buNone/>
            </a:pPr>
            <a:endParaRPr lang="en-US" altLang="ja-JP" dirty="0" smtClean="0">
              <a:solidFill>
                <a:srgbClr val="002060"/>
              </a:solidFill>
              <a:effectLst>
                <a:outerShdw blurRad="38100" dist="38100" dir="2700000" algn="tl">
                  <a:srgbClr val="000000">
                    <a:alpha val="43137"/>
                  </a:srgbClr>
                </a:outerShdw>
              </a:effectLst>
            </a:endParaRPr>
          </a:p>
          <a:p>
            <a:pPr marL="0" indent="0">
              <a:buFont typeface="Wingdings 3" charset="2"/>
              <a:buNone/>
            </a:pPr>
            <a:endParaRPr lang="en-US" altLang="ja-JP" dirty="0" smtClean="0">
              <a:solidFill>
                <a:srgbClr val="002060"/>
              </a:solidFill>
              <a:effectLst>
                <a:outerShdw blurRad="38100" dist="38100" dir="2700000" algn="tl">
                  <a:srgbClr val="000000">
                    <a:alpha val="43137"/>
                  </a:srgbClr>
                </a:outerShdw>
              </a:effectLst>
            </a:endParaRPr>
          </a:p>
          <a:p>
            <a:pPr marL="0" indent="0">
              <a:buFont typeface="Wingdings 3" charset="2"/>
              <a:buNone/>
            </a:pPr>
            <a:r>
              <a:rPr lang="ja-JP" altLang="en-US" dirty="0" smtClean="0">
                <a:solidFill>
                  <a:srgbClr val="002060"/>
                </a:solidFill>
                <a:effectLst>
                  <a:outerShdw blurRad="38100" dist="38100" dir="2700000" algn="tl">
                    <a:srgbClr val="000000">
                      <a:alpha val="43137"/>
                    </a:srgbClr>
                  </a:outerShdw>
                </a:effectLst>
              </a:rPr>
              <a:t>　　　　</a:t>
            </a:r>
            <a:endParaRPr lang="en-US" altLang="ja-JP" dirty="0" smtClean="0">
              <a:solidFill>
                <a:srgbClr val="002060"/>
              </a:solidFill>
            </a:endParaRPr>
          </a:p>
        </p:txBody>
      </p:sp>
      <p:sp>
        <p:nvSpPr>
          <p:cNvPr id="7" name="正方形/長方形 6"/>
          <p:cNvSpPr/>
          <p:nvPr/>
        </p:nvSpPr>
        <p:spPr>
          <a:xfrm>
            <a:off x="5396139" y="232890"/>
            <a:ext cx="233842" cy="23279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雲 7"/>
          <p:cNvSpPr/>
          <p:nvPr/>
        </p:nvSpPr>
        <p:spPr>
          <a:xfrm>
            <a:off x="677334" y="479280"/>
            <a:ext cx="8767910" cy="420940"/>
          </a:xfrm>
          <a:prstGeom prst="cloud">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smtClean="0">
                <a:solidFill>
                  <a:srgbClr val="FF0000"/>
                </a:solidFill>
                <a:effectLst>
                  <a:outerShdw blurRad="38100" dist="38100" dir="2700000" algn="tl">
                    <a:srgbClr val="000000">
                      <a:alpha val="43137"/>
                    </a:srgbClr>
                  </a:outerShdw>
                </a:effectLst>
              </a:rPr>
              <a:t>『</a:t>
            </a:r>
            <a:r>
              <a:rPr kumimoji="1" lang="ja-JP" altLang="en-US" dirty="0">
                <a:solidFill>
                  <a:srgbClr val="FF0000"/>
                </a:solidFill>
                <a:effectLst>
                  <a:outerShdw blurRad="38100" dist="38100" dir="2700000" algn="tl">
                    <a:srgbClr val="000000">
                      <a:alpha val="43137"/>
                    </a:srgbClr>
                  </a:outerShdw>
                </a:effectLst>
              </a:rPr>
              <a:t>教科理解の認知心理学</a:t>
            </a:r>
            <a:r>
              <a:rPr kumimoji="1" lang="en-US" altLang="ja-JP" dirty="0" smtClean="0">
                <a:solidFill>
                  <a:srgbClr val="FF0000"/>
                </a:solidFill>
                <a:effectLst>
                  <a:outerShdw blurRad="38100" dist="38100" dir="2700000" algn="tl">
                    <a:srgbClr val="000000">
                      <a:alpha val="43137"/>
                    </a:srgbClr>
                  </a:outerShdw>
                </a:effectLst>
              </a:rPr>
              <a:t>』</a:t>
            </a:r>
            <a:r>
              <a:rPr lang="ja-JP" altLang="en-US" sz="1400" dirty="0" smtClean="0">
                <a:solidFill>
                  <a:schemeClr val="tx1"/>
                </a:solidFill>
              </a:rPr>
              <a:t>鈴木宏昭</a:t>
            </a:r>
            <a:r>
              <a:rPr lang="en-US" altLang="ja-JP" sz="1400" dirty="0" smtClean="0">
                <a:solidFill>
                  <a:schemeClr val="tx1"/>
                </a:solidFill>
              </a:rPr>
              <a:t>,</a:t>
            </a:r>
            <a:r>
              <a:rPr lang="ja-JP" altLang="en-US" sz="1400" dirty="0" smtClean="0">
                <a:solidFill>
                  <a:schemeClr val="tx1"/>
                </a:solidFill>
              </a:rPr>
              <a:t>鈴木高士</a:t>
            </a:r>
            <a:r>
              <a:rPr lang="en-US" altLang="ja-JP" sz="1400" dirty="0" smtClean="0">
                <a:solidFill>
                  <a:schemeClr val="tx1"/>
                </a:solidFill>
              </a:rPr>
              <a:t>,</a:t>
            </a:r>
            <a:r>
              <a:rPr lang="ja-JP" altLang="en-US" sz="1400" dirty="0" smtClean="0">
                <a:solidFill>
                  <a:schemeClr val="tx1"/>
                </a:solidFill>
              </a:rPr>
              <a:t>村山功</a:t>
            </a:r>
            <a:r>
              <a:rPr lang="en-US" altLang="ja-JP" sz="1400" dirty="0" smtClean="0">
                <a:solidFill>
                  <a:schemeClr val="tx1"/>
                </a:solidFill>
              </a:rPr>
              <a:t>,</a:t>
            </a:r>
            <a:r>
              <a:rPr lang="ja-JP" altLang="en-US" sz="1400" dirty="0" smtClean="0">
                <a:solidFill>
                  <a:schemeClr val="tx1"/>
                </a:solidFill>
              </a:rPr>
              <a:t>杉本卓</a:t>
            </a:r>
            <a:endParaRPr kumimoji="1" lang="ja-JP" altLang="en-US" sz="1400" dirty="0">
              <a:solidFill>
                <a:schemeClr val="tx1"/>
              </a:solidFill>
            </a:endParaRPr>
          </a:p>
        </p:txBody>
      </p:sp>
      <p:sp>
        <p:nvSpPr>
          <p:cNvPr id="19" name="角丸四角形 18"/>
          <p:cNvSpPr/>
          <p:nvPr/>
        </p:nvSpPr>
        <p:spPr>
          <a:xfrm>
            <a:off x="322810" y="2019742"/>
            <a:ext cx="10118939" cy="60576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tx1"/>
                </a:solidFill>
              </a:rPr>
              <a:t>Ａ班：おもりが一つの時間より二つの時間では</a:t>
            </a:r>
            <a:r>
              <a:rPr kumimoji="1" lang="en-US" altLang="ja-JP" dirty="0" smtClean="0">
                <a:solidFill>
                  <a:schemeClr val="tx1"/>
                </a:solidFill>
              </a:rPr>
              <a:t>0.1</a:t>
            </a:r>
            <a:r>
              <a:rPr kumimoji="1" lang="ja-JP" altLang="en-US" dirty="0" smtClean="0">
                <a:solidFill>
                  <a:schemeClr val="tx1"/>
                </a:solidFill>
              </a:rPr>
              <a:t>秒長かった。だから、おもりが重くなると振り子が</a:t>
            </a:r>
            <a:r>
              <a:rPr kumimoji="1" lang="ja-JP" altLang="en-US" dirty="0" err="1" smtClean="0">
                <a:solidFill>
                  <a:schemeClr val="tx1"/>
                </a:solidFill>
              </a:rPr>
              <a:t>ゆっ</a:t>
            </a:r>
            <a:r>
              <a:rPr kumimoji="1" lang="ja-JP" altLang="en-US" dirty="0" smtClean="0">
                <a:solidFill>
                  <a:schemeClr val="tx1"/>
                </a:solidFill>
              </a:rPr>
              <a:t>くりになりました。</a:t>
            </a:r>
            <a:endParaRPr kumimoji="1" lang="ja-JP" altLang="en-US" dirty="0">
              <a:solidFill>
                <a:schemeClr val="tx1"/>
              </a:solidFill>
            </a:endParaRPr>
          </a:p>
        </p:txBody>
      </p:sp>
      <p:sp>
        <p:nvSpPr>
          <p:cNvPr id="20" name="角丸四角形 19"/>
          <p:cNvSpPr/>
          <p:nvPr/>
        </p:nvSpPr>
        <p:spPr>
          <a:xfrm>
            <a:off x="322807" y="2621291"/>
            <a:ext cx="10118939" cy="461874"/>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tx1"/>
                </a:solidFill>
              </a:rPr>
              <a:t>先生：それは誤差というものだよ。君たちが計っている方法で</a:t>
            </a:r>
            <a:r>
              <a:rPr kumimoji="1" lang="en-US" altLang="ja-JP" dirty="0" smtClean="0">
                <a:solidFill>
                  <a:schemeClr val="tx1"/>
                </a:solidFill>
              </a:rPr>
              <a:t>0.1</a:t>
            </a:r>
            <a:r>
              <a:rPr kumimoji="1" lang="ja-JP" altLang="en-US" dirty="0" smtClean="0">
                <a:solidFill>
                  <a:schemeClr val="tx1"/>
                </a:solidFill>
              </a:rPr>
              <a:t>秒を正確に測れないよね。</a:t>
            </a:r>
            <a:endParaRPr kumimoji="1" lang="ja-JP" altLang="en-US" dirty="0">
              <a:solidFill>
                <a:schemeClr val="tx1"/>
              </a:solidFill>
            </a:endParaRPr>
          </a:p>
        </p:txBody>
      </p:sp>
      <p:sp>
        <p:nvSpPr>
          <p:cNvPr id="21" name="角丸四角形 20"/>
          <p:cNvSpPr/>
          <p:nvPr/>
        </p:nvSpPr>
        <p:spPr>
          <a:xfrm>
            <a:off x="322806" y="3173733"/>
            <a:ext cx="10118939" cy="40471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tx1"/>
                </a:solidFill>
              </a:rPr>
              <a:t>Ｂ班：「おもりが一つだと＋周期で</a:t>
            </a:r>
            <a:r>
              <a:rPr kumimoji="1" lang="en-US" altLang="ja-JP" dirty="0" smtClean="0">
                <a:solidFill>
                  <a:schemeClr val="tx1"/>
                </a:solidFill>
              </a:rPr>
              <a:t>15.2</a:t>
            </a:r>
            <a:r>
              <a:rPr kumimoji="1" lang="ja-JP" altLang="en-US" dirty="0" smtClean="0">
                <a:solidFill>
                  <a:schemeClr val="tx1"/>
                </a:solidFill>
              </a:rPr>
              <a:t>秒、おもりが二つだと</a:t>
            </a:r>
            <a:r>
              <a:rPr kumimoji="1" lang="en-US" altLang="ja-JP" dirty="0" smtClean="0">
                <a:solidFill>
                  <a:schemeClr val="tx1"/>
                </a:solidFill>
              </a:rPr>
              <a:t>15.1</a:t>
            </a:r>
            <a:r>
              <a:rPr kumimoji="1" lang="ja-JP" altLang="en-US" dirty="0" smtClean="0">
                <a:solidFill>
                  <a:schemeClr val="tx1"/>
                </a:solidFill>
              </a:rPr>
              <a:t>秒」と書いてあった。</a:t>
            </a:r>
            <a:endParaRPr kumimoji="1" lang="ja-JP" altLang="en-US" dirty="0">
              <a:solidFill>
                <a:schemeClr val="tx1"/>
              </a:solidFill>
            </a:endParaRPr>
          </a:p>
        </p:txBody>
      </p:sp>
      <p:sp>
        <p:nvSpPr>
          <p:cNvPr id="22" name="角丸四角形 21"/>
          <p:cNvSpPr/>
          <p:nvPr/>
        </p:nvSpPr>
        <p:spPr>
          <a:xfrm>
            <a:off x="322805" y="3578452"/>
            <a:ext cx="10118939" cy="461874"/>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tx1"/>
                </a:solidFill>
              </a:rPr>
              <a:t>先生：それは誤差というものだよ。君たちが計っている方法で</a:t>
            </a:r>
            <a:r>
              <a:rPr kumimoji="1" lang="en-US" altLang="ja-JP" dirty="0" smtClean="0">
                <a:solidFill>
                  <a:schemeClr val="tx1"/>
                </a:solidFill>
              </a:rPr>
              <a:t>0.1</a:t>
            </a:r>
            <a:r>
              <a:rPr kumimoji="1" lang="ja-JP" altLang="en-US" dirty="0" smtClean="0">
                <a:solidFill>
                  <a:schemeClr val="tx1"/>
                </a:solidFill>
              </a:rPr>
              <a:t>秒を正確に測れないよね。</a:t>
            </a:r>
            <a:endParaRPr kumimoji="1" lang="ja-JP" altLang="en-US" dirty="0">
              <a:solidFill>
                <a:schemeClr val="tx1"/>
              </a:solidFill>
            </a:endParaRPr>
          </a:p>
        </p:txBody>
      </p:sp>
      <p:sp>
        <p:nvSpPr>
          <p:cNvPr id="23" name="角丸四角形 22"/>
          <p:cNvSpPr/>
          <p:nvPr/>
        </p:nvSpPr>
        <p:spPr>
          <a:xfrm>
            <a:off x="322801" y="4069663"/>
            <a:ext cx="10666932" cy="1399223"/>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tx1"/>
                </a:solidFill>
              </a:rPr>
              <a:t>Ｂ班①：「おもりが一つだと</a:t>
            </a:r>
            <a:r>
              <a:rPr kumimoji="1" lang="en-US" altLang="ja-JP" dirty="0" smtClean="0">
                <a:solidFill>
                  <a:schemeClr val="tx1"/>
                </a:solidFill>
              </a:rPr>
              <a:t>15.2</a:t>
            </a:r>
            <a:r>
              <a:rPr kumimoji="1" lang="ja-JP" altLang="en-US" dirty="0" smtClean="0">
                <a:solidFill>
                  <a:schemeClr val="tx1"/>
                </a:solidFill>
              </a:rPr>
              <a:t>秒、おもりが二つだと</a:t>
            </a:r>
            <a:r>
              <a:rPr kumimoji="1" lang="en-US" altLang="ja-JP" dirty="0" smtClean="0">
                <a:solidFill>
                  <a:schemeClr val="tx1"/>
                </a:solidFill>
              </a:rPr>
              <a:t>15.1</a:t>
            </a:r>
            <a:r>
              <a:rPr kumimoji="1" lang="ja-JP" altLang="en-US" dirty="0" smtClean="0">
                <a:solidFill>
                  <a:schemeClr val="tx1"/>
                </a:solidFill>
              </a:rPr>
              <a:t>秒だ。」</a:t>
            </a:r>
            <a:endParaRPr kumimoji="1" lang="en-US" altLang="ja-JP" dirty="0" smtClean="0">
              <a:solidFill>
                <a:schemeClr val="tx1"/>
              </a:solidFill>
            </a:endParaRPr>
          </a:p>
          <a:p>
            <a:r>
              <a:rPr kumimoji="1" lang="en-US" altLang="ja-JP" dirty="0" smtClean="0">
                <a:solidFill>
                  <a:schemeClr val="tx1"/>
                </a:solidFill>
              </a:rPr>
              <a:t> 〃  </a:t>
            </a:r>
            <a:r>
              <a:rPr kumimoji="1" lang="ja-JP" altLang="en-US" dirty="0" smtClean="0">
                <a:solidFill>
                  <a:schemeClr val="tx1"/>
                </a:solidFill>
              </a:rPr>
              <a:t>②：「おもりで振り子が早くなったり遅くなったりする気がするけど、変わらないんだよね。」</a:t>
            </a:r>
            <a:endParaRPr kumimoji="1" lang="en-US" altLang="ja-JP" dirty="0" smtClean="0">
              <a:solidFill>
                <a:schemeClr val="tx1"/>
              </a:solidFill>
            </a:endParaRPr>
          </a:p>
          <a:p>
            <a:r>
              <a:rPr kumimoji="1" lang="en-US" altLang="ja-JP" dirty="0" smtClean="0">
                <a:solidFill>
                  <a:schemeClr val="tx1"/>
                </a:solidFill>
              </a:rPr>
              <a:t> 〃  </a:t>
            </a:r>
            <a:r>
              <a:rPr kumimoji="1" lang="ja-JP" altLang="en-US" dirty="0" smtClean="0">
                <a:solidFill>
                  <a:schemeClr val="tx1"/>
                </a:solidFill>
              </a:rPr>
              <a:t>③：「でも、</a:t>
            </a:r>
            <a:r>
              <a:rPr kumimoji="1" lang="en-US" altLang="ja-JP" dirty="0" smtClean="0">
                <a:solidFill>
                  <a:schemeClr val="tx1"/>
                </a:solidFill>
              </a:rPr>
              <a:t>0.1</a:t>
            </a:r>
            <a:r>
              <a:rPr kumimoji="1" lang="ja-JP" altLang="en-US" dirty="0" smtClean="0">
                <a:solidFill>
                  <a:schemeClr val="tx1"/>
                </a:solidFill>
              </a:rPr>
              <a:t>秒違うじゃない。」</a:t>
            </a:r>
            <a:endParaRPr kumimoji="1" lang="en-US" altLang="ja-JP" dirty="0" smtClean="0">
              <a:solidFill>
                <a:schemeClr val="tx1"/>
              </a:solidFill>
            </a:endParaRPr>
          </a:p>
          <a:p>
            <a:r>
              <a:rPr kumimoji="1" lang="en-US" altLang="ja-JP" dirty="0">
                <a:solidFill>
                  <a:schemeClr val="tx1"/>
                </a:solidFill>
              </a:rPr>
              <a:t> </a:t>
            </a:r>
            <a:r>
              <a:rPr kumimoji="1" lang="en-US" altLang="ja-JP" dirty="0" smtClean="0">
                <a:solidFill>
                  <a:schemeClr val="tx1"/>
                </a:solidFill>
              </a:rPr>
              <a:t>〃</a:t>
            </a:r>
            <a:r>
              <a:rPr kumimoji="1" lang="ja-JP" altLang="en-US" dirty="0">
                <a:solidFill>
                  <a:schemeClr val="tx1"/>
                </a:solidFill>
              </a:rPr>
              <a:t> </a:t>
            </a:r>
            <a:r>
              <a:rPr kumimoji="1" lang="ja-JP" altLang="en-US" dirty="0" smtClean="0">
                <a:solidFill>
                  <a:schemeClr val="tx1"/>
                </a:solidFill>
              </a:rPr>
              <a:t> ④：「そりゃぁ、誤差だよ。私たちは</a:t>
            </a:r>
            <a:r>
              <a:rPr kumimoji="1" lang="en-US" altLang="ja-JP" dirty="0" smtClean="0">
                <a:solidFill>
                  <a:schemeClr val="tx1"/>
                </a:solidFill>
              </a:rPr>
              <a:t>0.1</a:t>
            </a:r>
            <a:r>
              <a:rPr kumimoji="1" lang="ja-JP" altLang="en-US" dirty="0" smtClean="0">
                <a:solidFill>
                  <a:schemeClr val="tx1"/>
                </a:solidFill>
              </a:rPr>
              <a:t>秒単位で</a:t>
            </a:r>
            <a:r>
              <a:rPr kumimoji="1" lang="ja-JP" altLang="en-US" dirty="0" err="1" smtClean="0">
                <a:solidFill>
                  <a:schemeClr val="tx1"/>
                </a:solidFill>
              </a:rPr>
              <a:t>計れるわけないから</a:t>
            </a:r>
            <a:r>
              <a:rPr kumimoji="1" lang="ja-JP" altLang="en-US" dirty="0" smtClean="0">
                <a:solidFill>
                  <a:schemeClr val="tx1"/>
                </a:solidFill>
              </a:rPr>
              <a:t>。」</a:t>
            </a:r>
            <a:endParaRPr kumimoji="1" lang="en-US" altLang="ja-JP" dirty="0" smtClean="0">
              <a:solidFill>
                <a:schemeClr val="tx1"/>
              </a:solidFill>
            </a:endParaRPr>
          </a:p>
          <a:p>
            <a:r>
              <a:rPr kumimoji="1" lang="en-US" altLang="ja-JP" dirty="0" smtClean="0">
                <a:solidFill>
                  <a:schemeClr val="tx1"/>
                </a:solidFill>
              </a:rPr>
              <a:t> 〃  </a:t>
            </a:r>
            <a:r>
              <a:rPr kumimoji="1" lang="ja-JP" altLang="en-US" dirty="0" smtClean="0">
                <a:solidFill>
                  <a:schemeClr val="tx1"/>
                </a:solidFill>
              </a:rPr>
              <a:t>⑤：「だったら、それを調べようよ。」</a:t>
            </a:r>
            <a:endParaRPr kumimoji="1" lang="ja-JP" altLang="en-US" dirty="0">
              <a:solidFill>
                <a:schemeClr val="tx1"/>
              </a:solidFill>
            </a:endParaRPr>
          </a:p>
        </p:txBody>
      </p:sp>
      <p:sp>
        <p:nvSpPr>
          <p:cNvPr id="24" name="円形吹き出し 23"/>
          <p:cNvSpPr/>
          <p:nvPr/>
        </p:nvSpPr>
        <p:spPr>
          <a:xfrm>
            <a:off x="9493915" y="2328363"/>
            <a:ext cx="2532621" cy="454136"/>
          </a:xfrm>
          <a:prstGeom prst="wedgeEllipseCallout">
            <a:avLst>
              <a:gd name="adj1" fmla="val -89526"/>
              <a:gd name="adj2" fmla="val -24098"/>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なるほど～</a:t>
            </a:r>
            <a:endParaRPr kumimoji="1" lang="ja-JP" altLang="en-US" dirty="0">
              <a:solidFill>
                <a:schemeClr val="tx1"/>
              </a:solidFill>
            </a:endParaRPr>
          </a:p>
        </p:txBody>
      </p:sp>
      <p:sp>
        <p:nvSpPr>
          <p:cNvPr id="25" name="円形吹き出し 24"/>
          <p:cNvSpPr/>
          <p:nvPr/>
        </p:nvSpPr>
        <p:spPr>
          <a:xfrm>
            <a:off x="9515037" y="3376092"/>
            <a:ext cx="2532621" cy="454136"/>
          </a:xfrm>
          <a:prstGeom prst="wedgeEllipseCallout">
            <a:avLst>
              <a:gd name="adj1" fmla="val -89526"/>
              <a:gd name="adj2" fmla="val -24098"/>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なるほど～</a:t>
            </a:r>
            <a:endParaRPr kumimoji="1" lang="ja-JP" altLang="en-US" dirty="0">
              <a:solidFill>
                <a:schemeClr val="tx1"/>
              </a:solidFill>
            </a:endParaRPr>
          </a:p>
        </p:txBody>
      </p:sp>
      <p:sp>
        <p:nvSpPr>
          <p:cNvPr id="29" name="角丸四角形 28"/>
          <p:cNvSpPr/>
          <p:nvPr/>
        </p:nvSpPr>
        <p:spPr>
          <a:xfrm>
            <a:off x="322801" y="5521027"/>
            <a:ext cx="10633066" cy="118021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tx1"/>
                </a:solidFill>
              </a:rPr>
              <a:t>Ｂ班⑥：「そんなこと分かってるのに</a:t>
            </a:r>
            <a:r>
              <a:rPr kumimoji="1" lang="en-US" altLang="ja-JP" dirty="0" smtClean="0">
                <a:solidFill>
                  <a:schemeClr val="tx1"/>
                </a:solidFill>
              </a:rPr>
              <a:t>…</a:t>
            </a:r>
            <a:r>
              <a:rPr kumimoji="1" lang="ja-JP" altLang="en-US" dirty="0" err="1" smtClean="0">
                <a:solidFill>
                  <a:schemeClr val="tx1"/>
                </a:solidFill>
              </a:rPr>
              <a:t>、</a:t>
            </a:r>
            <a:r>
              <a:rPr kumimoji="1" lang="ja-JP" altLang="en-US" dirty="0" smtClean="0">
                <a:solidFill>
                  <a:schemeClr val="tx1"/>
                </a:solidFill>
              </a:rPr>
              <a:t>なんか調べる気が無くなったね。」</a:t>
            </a:r>
            <a:endParaRPr kumimoji="1" lang="en-US" altLang="ja-JP" dirty="0" smtClean="0">
              <a:solidFill>
                <a:schemeClr val="tx1"/>
              </a:solidFill>
            </a:endParaRPr>
          </a:p>
          <a:p>
            <a:r>
              <a:rPr kumimoji="1" lang="en-US" altLang="ja-JP" dirty="0">
                <a:solidFill>
                  <a:schemeClr val="tx1"/>
                </a:solidFill>
              </a:rPr>
              <a:t> </a:t>
            </a:r>
            <a:r>
              <a:rPr kumimoji="1" lang="en-US" altLang="ja-JP" dirty="0" smtClean="0">
                <a:solidFill>
                  <a:schemeClr val="tx1"/>
                </a:solidFill>
              </a:rPr>
              <a:t>〃  </a:t>
            </a:r>
            <a:r>
              <a:rPr kumimoji="1" lang="ja-JP" altLang="en-US" dirty="0" smtClean="0">
                <a:solidFill>
                  <a:schemeClr val="tx1"/>
                </a:solidFill>
              </a:rPr>
              <a:t>⑦：「ようは重さによって周期は変わらないってノートに書けば良いんだよね。」</a:t>
            </a:r>
            <a:endParaRPr kumimoji="1" lang="en-US" altLang="ja-JP" dirty="0" smtClean="0">
              <a:solidFill>
                <a:schemeClr val="tx1"/>
              </a:solidFill>
            </a:endParaRPr>
          </a:p>
          <a:p>
            <a:r>
              <a:rPr kumimoji="1" lang="en-US" altLang="ja-JP" dirty="0">
                <a:solidFill>
                  <a:schemeClr val="tx1"/>
                </a:solidFill>
              </a:rPr>
              <a:t> </a:t>
            </a:r>
            <a:r>
              <a:rPr kumimoji="1" lang="en-US" altLang="ja-JP" dirty="0" smtClean="0">
                <a:solidFill>
                  <a:schemeClr val="tx1"/>
                </a:solidFill>
              </a:rPr>
              <a:t>〃  </a:t>
            </a:r>
            <a:r>
              <a:rPr kumimoji="1" lang="ja-JP" altLang="en-US" dirty="0" smtClean="0">
                <a:solidFill>
                  <a:schemeClr val="tx1"/>
                </a:solidFill>
              </a:rPr>
              <a:t>⑧：「でもそれだったら、教科書の次のページに書いてある</a:t>
            </a:r>
            <a:r>
              <a:rPr kumimoji="1" lang="ja-JP" altLang="en-US" dirty="0" err="1" smtClean="0">
                <a:solidFill>
                  <a:schemeClr val="tx1"/>
                </a:solidFill>
              </a:rPr>
              <a:t>じゃん</a:t>
            </a:r>
            <a:r>
              <a:rPr kumimoji="1" lang="ja-JP" altLang="en-US" dirty="0" smtClean="0">
                <a:solidFill>
                  <a:schemeClr val="tx1"/>
                </a:solidFill>
              </a:rPr>
              <a:t>。」</a:t>
            </a:r>
            <a:endParaRPr kumimoji="1" lang="en-US" altLang="ja-JP" dirty="0" smtClean="0">
              <a:solidFill>
                <a:schemeClr val="tx1"/>
              </a:solidFill>
            </a:endParaRPr>
          </a:p>
          <a:p>
            <a:r>
              <a:rPr kumimoji="1" lang="en-US" altLang="ja-JP" dirty="0">
                <a:solidFill>
                  <a:schemeClr val="tx1"/>
                </a:solidFill>
              </a:rPr>
              <a:t> </a:t>
            </a:r>
            <a:r>
              <a:rPr kumimoji="1" lang="en-US" altLang="ja-JP" dirty="0" smtClean="0">
                <a:solidFill>
                  <a:schemeClr val="tx1"/>
                </a:solidFill>
              </a:rPr>
              <a:t>〃  </a:t>
            </a:r>
            <a:r>
              <a:rPr kumimoji="1" lang="ja-JP" altLang="en-US" dirty="0" smtClean="0">
                <a:solidFill>
                  <a:schemeClr val="tx1"/>
                </a:solidFill>
              </a:rPr>
              <a:t>⑨：「なんか実験するのって面倒くさいね。」</a:t>
            </a:r>
            <a:endParaRPr kumimoji="1" lang="en-US" altLang="ja-JP" dirty="0" smtClean="0">
              <a:solidFill>
                <a:schemeClr val="tx1"/>
              </a:solidFill>
            </a:endParaRPr>
          </a:p>
        </p:txBody>
      </p:sp>
      <p:sp>
        <p:nvSpPr>
          <p:cNvPr id="30" name="円形吹き出し 29"/>
          <p:cNvSpPr/>
          <p:nvPr/>
        </p:nvSpPr>
        <p:spPr>
          <a:xfrm>
            <a:off x="9579179" y="3836772"/>
            <a:ext cx="2532621" cy="454136"/>
          </a:xfrm>
          <a:prstGeom prst="wedgeEllipseCallout">
            <a:avLst>
              <a:gd name="adj1" fmla="val -83508"/>
              <a:gd name="adj2" fmla="val -172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先生が来る前に</a:t>
            </a:r>
            <a:endParaRPr kumimoji="1" lang="ja-JP" altLang="en-US" dirty="0">
              <a:solidFill>
                <a:schemeClr val="tx1"/>
              </a:solidFill>
            </a:endParaRPr>
          </a:p>
        </p:txBody>
      </p:sp>
      <p:sp>
        <p:nvSpPr>
          <p:cNvPr id="31" name="円形吹き出し 30"/>
          <p:cNvSpPr/>
          <p:nvPr/>
        </p:nvSpPr>
        <p:spPr>
          <a:xfrm>
            <a:off x="9579179" y="4857055"/>
            <a:ext cx="2532621" cy="454136"/>
          </a:xfrm>
          <a:prstGeom prst="wedgeEllipseCallout">
            <a:avLst>
              <a:gd name="adj1" fmla="val -91532"/>
              <a:gd name="adj2" fmla="val 128778"/>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先生が離れて</a:t>
            </a:r>
            <a:r>
              <a:rPr kumimoji="1" lang="en-US" altLang="ja-JP" dirty="0" smtClean="0">
                <a:solidFill>
                  <a:schemeClr val="tx1"/>
                </a:solidFill>
              </a:rPr>
              <a:t>…</a:t>
            </a:r>
            <a:endParaRPr kumimoji="1" lang="ja-JP" altLang="en-US" dirty="0">
              <a:solidFill>
                <a:schemeClr val="tx1"/>
              </a:solidFill>
            </a:endParaRPr>
          </a:p>
        </p:txBody>
      </p:sp>
      <p:sp>
        <p:nvSpPr>
          <p:cNvPr id="33" name="円形吹き出し 32"/>
          <p:cNvSpPr/>
          <p:nvPr/>
        </p:nvSpPr>
        <p:spPr>
          <a:xfrm>
            <a:off x="8291648" y="6077543"/>
            <a:ext cx="2532621" cy="454136"/>
          </a:xfrm>
          <a:prstGeom prst="wedgeEllipseCallout">
            <a:avLst>
              <a:gd name="adj1" fmla="val 73615"/>
              <a:gd name="adj2" fmla="val -50199"/>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rgbClr val="002060"/>
                </a:solidFill>
                <a:effectLst>
                  <a:outerShdw blurRad="38100" dist="38100" dir="2700000" algn="tl">
                    <a:srgbClr val="000000">
                      <a:alpha val="43137"/>
                    </a:srgbClr>
                  </a:outerShdw>
                </a:effectLst>
              </a:rPr>
              <a:t>ショック～</a:t>
            </a:r>
            <a:r>
              <a:rPr kumimoji="1" lang="en-US" altLang="ja-JP" dirty="0" smtClean="0">
                <a:solidFill>
                  <a:srgbClr val="002060"/>
                </a:solidFill>
                <a:effectLst>
                  <a:outerShdw blurRad="38100" dist="38100" dir="2700000" algn="tl">
                    <a:srgbClr val="000000">
                      <a:alpha val="43137"/>
                    </a:srgbClr>
                  </a:outerShdw>
                </a:effectLst>
              </a:rPr>
              <a:t>!!</a:t>
            </a:r>
            <a:endParaRPr kumimoji="1" lang="ja-JP" altLang="en-US"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28890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fade">
                                      <p:cBhvr>
                                        <p:cTn id="17" dur="500"/>
                                        <p:tgtEl>
                                          <p:spTgt spid="2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fade">
                                      <p:cBhvr>
                                        <p:cTn id="22" dur="500"/>
                                        <p:tgtEl>
                                          <p:spTgt spid="2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0"/>
                                        </p:tgtEl>
                                        <p:attrNameLst>
                                          <p:attrName>style.visibility</p:attrName>
                                        </p:attrNameLst>
                                      </p:cBhvr>
                                      <p:to>
                                        <p:strVal val="visible"/>
                                      </p:to>
                                    </p:set>
                                    <p:animEffect transition="in" filter="fade">
                                      <p:cBhvr>
                                        <p:cTn id="27" dur="500"/>
                                        <p:tgtEl>
                                          <p:spTgt spid="30"/>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1"/>
                                        </p:tgtEl>
                                        <p:attrNameLst>
                                          <p:attrName>style.visibility</p:attrName>
                                        </p:attrNameLst>
                                      </p:cBhvr>
                                      <p:to>
                                        <p:strVal val="visible"/>
                                      </p:to>
                                    </p:set>
                                    <p:animEffect transition="in" filter="fade">
                                      <p:cBhvr>
                                        <p:cTn id="32" dur="500"/>
                                        <p:tgtEl>
                                          <p:spTgt spid="31"/>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3"/>
                                        </p:tgtEl>
                                        <p:attrNameLst>
                                          <p:attrName>style.visibility</p:attrName>
                                        </p:attrNameLst>
                                      </p:cBhvr>
                                      <p:to>
                                        <p:strVal val="visible"/>
                                      </p:to>
                                    </p:set>
                                    <p:animEffect transition="in" filter="fade">
                                      <p:cBhvr>
                                        <p:cTn id="37"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4" grpId="0" animBg="1"/>
      <p:bldP spid="25" grpId="0" animBg="1"/>
      <p:bldP spid="30" grpId="0" animBg="1"/>
      <p:bldP spid="31" grpId="0" animBg="1"/>
      <p:bldP spid="3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10618892" y="67637"/>
            <a:ext cx="1456989" cy="2126923"/>
          </a:xfrm>
          <a:prstGeom prst="rect">
            <a:avLst/>
          </a:prstGeom>
        </p:spPr>
      </p:pic>
      <p:pic>
        <p:nvPicPr>
          <p:cNvPr id="3" name="コンテンツ プレースホルダー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81348" y="5342821"/>
            <a:ext cx="1431774" cy="1515179"/>
          </a:xfrm>
          <a:prstGeom prst="rect">
            <a:avLst/>
          </a:prstGeom>
        </p:spPr>
      </p:pic>
      <p:sp>
        <p:nvSpPr>
          <p:cNvPr id="4" name="タイトル 1"/>
          <p:cNvSpPr txBox="1">
            <a:spLocks/>
          </p:cNvSpPr>
          <p:nvPr/>
        </p:nvSpPr>
        <p:spPr>
          <a:xfrm>
            <a:off x="265894" y="169631"/>
            <a:ext cx="10494332" cy="604484"/>
          </a:xfrm>
          <a:prstGeom prst="rect">
            <a:avLst/>
          </a:prstGeom>
        </p:spPr>
        <p:txBody>
          <a:bodyPr vert="horz" lIns="91440" tIns="45720" rIns="91440" bIns="45720" rtlCol="0" anchor="t">
            <a:normAutofit fontScale="82500" lnSpcReduction="100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3700" dirty="0" smtClean="0">
                <a:solidFill>
                  <a:schemeClr val="tx1"/>
                </a:solidFill>
              </a:rPr>
              <a:t>第３章 集団の見取り  </a:t>
            </a:r>
            <a:r>
              <a:rPr lang="ja-JP" altLang="en-US" sz="2100" dirty="0" smtClean="0">
                <a:solidFill>
                  <a:schemeClr val="tx1"/>
                </a:solidFill>
              </a:rPr>
              <a:t>１ 遊んでいる子の見つけ方</a:t>
            </a:r>
            <a:r>
              <a:rPr lang="en-US" altLang="ja-JP" sz="2100" dirty="0" smtClean="0">
                <a:solidFill>
                  <a:schemeClr val="tx1"/>
                </a:solidFill>
              </a:rPr>
              <a:t>『</a:t>
            </a:r>
            <a:r>
              <a:rPr lang="ja-JP" altLang="en-US" sz="2100" dirty="0" smtClean="0">
                <a:solidFill>
                  <a:schemeClr val="tx1"/>
                </a:solidFill>
              </a:rPr>
              <a:t>学び合い</a:t>
            </a:r>
            <a:r>
              <a:rPr lang="en-US" altLang="ja-JP" sz="2100" dirty="0" smtClean="0">
                <a:solidFill>
                  <a:schemeClr val="tx1"/>
                </a:solidFill>
              </a:rPr>
              <a:t>』</a:t>
            </a:r>
            <a:r>
              <a:rPr lang="ja-JP" altLang="en-US" sz="2100" dirty="0" smtClean="0">
                <a:solidFill>
                  <a:schemeClr val="tx1"/>
                </a:solidFill>
              </a:rPr>
              <a:t>テクニック</a:t>
            </a:r>
            <a:r>
              <a:rPr lang="en-US" altLang="ja-JP" sz="2100" dirty="0" smtClean="0">
                <a:solidFill>
                  <a:schemeClr val="tx1"/>
                </a:solidFill>
              </a:rPr>
              <a:t>(p53</a:t>
            </a:r>
            <a:r>
              <a:rPr lang="ja-JP" altLang="en-US" sz="2100" dirty="0" smtClean="0">
                <a:solidFill>
                  <a:schemeClr val="tx1"/>
                </a:solidFill>
              </a:rPr>
              <a:t>～</a:t>
            </a:r>
            <a:r>
              <a:rPr lang="en-US" altLang="ja-JP" sz="2100" dirty="0" smtClean="0">
                <a:solidFill>
                  <a:schemeClr val="tx1"/>
                </a:solidFill>
              </a:rPr>
              <a:t>p57)</a:t>
            </a:r>
            <a:endParaRPr lang="ja-JP" altLang="en-US" sz="2100" dirty="0">
              <a:solidFill>
                <a:schemeClr val="tx1"/>
              </a:solidFill>
            </a:endParaRPr>
          </a:p>
        </p:txBody>
      </p:sp>
      <p:sp>
        <p:nvSpPr>
          <p:cNvPr id="6" name="コンテンツ プレースホルダー 6"/>
          <p:cNvSpPr txBox="1">
            <a:spLocks/>
          </p:cNvSpPr>
          <p:nvPr/>
        </p:nvSpPr>
        <p:spPr>
          <a:xfrm>
            <a:off x="136111" y="577662"/>
            <a:ext cx="10232774" cy="2872477"/>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dirty="0" smtClean="0">
                <a:solidFill>
                  <a:srgbClr val="002060"/>
                </a:solidFill>
                <a:effectLst>
                  <a:outerShdw blurRad="38100" dist="38100" dir="2700000" algn="tl">
                    <a:srgbClr val="000000">
                      <a:alpha val="43137"/>
                    </a:srgbClr>
                  </a:outerShdw>
                </a:effectLst>
              </a:rPr>
              <a:t>１　優れた教師は、子どもの一言、ノートに書かれている一行で多くのことを見取れる。</a:t>
            </a:r>
            <a:endParaRPr lang="en-US" altLang="ja-JP" dirty="0" smtClean="0">
              <a:solidFill>
                <a:srgbClr val="002060"/>
              </a:solidFill>
              <a:effectLst>
                <a:outerShdw blurRad="38100" dist="38100" dir="2700000" algn="tl">
                  <a:srgbClr val="000000">
                    <a:alpha val="43137"/>
                  </a:srgbClr>
                </a:outerShdw>
              </a:effectLst>
            </a:endParaRPr>
          </a:p>
          <a:p>
            <a:pPr marL="0" indent="0">
              <a:buFont typeface="Wingdings 3" charset="2"/>
              <a:buNone/>
            </a:pPr>
            <a:r>
              <a:rPr lang="ja-JP" altLang="en-US" dirty="0">
                <a:solidFill>
                  <a:srgbClr val="002060"/>
                </a:solidFill>
                <a:effectLst>
                  <a:outerShdw blurRad="38100" dist="38100" dir="2700000" algn="tl">
                    <a:srgbClr val="000000">
                      <a:alpha val="43137"/>
                    </a:srgbClr>
                  </a:outerShdw>
                </a:effectLst>
              </a:rPr>
              <a:t>　</a:t>
            </a:r>
            <a:r>
              <a:rPr lang="ja-JP" altLang="en-US" dirty="0" smtClean="0">
                <a:solidFill>
                  <a:srgbClr val="002060"/>
                </a:solidFill>
                <a:effectLst>
                  <a:outerShdw blurRad="38100" dist="38100" dir="2700000" algn="tl">
                    <a:srgbClr val="000000">
                      <a:alpha val="43137"/>
                    </a:srgbClr>
                  </a:outerShdw>
                </a:effectLst>
              </a:rPr>
              <a:t>⇒膨大な指導経験、教材の知識が必要！</a:t>
            </a:r>
            <a:endParaRPr lang="en-US" altLang="ja-JP" dirty="0" smtClean="0">
              <a:solidFill>
                <a:srgbClr val="002060"/>
              </a:solidFill>
              <a:effectLst>
                <a:outerShdw blurRad="38100" dist="38100" dir="2700000" algn="tl">
                  <a:srgbClr val="000000">
                    <a:alpha val="43137"/>
                  </a:srgbClr>
                </a:outerShdw>
              </a:effectLst>
            </a:endParaRPr>
          </a:p>
          <a:p>
            <a:pPr marL="0" indent="0">
              <a:buFont typeface="Wingdings 3" charset="2"/>
              <a:buNone/>
            </a:pPr>
            <a:r>
              <a:rPr lang="ja-JP" altLang="en-US" dirty="0" smtClean="0">
                <a:solidFill>
                  <a:srgbClr val="002060"/>
                </a:solidFill>
                <a:effectLst>
                  <a:outerShdw blurRad="38100" dist="38100" dir="2700000" algn="tl">
                    <a:srgbClr val="000000">
                      <a:alpha val="43137"/>
                    </a:srgbClr>
                  </a:outerShdw>
                </a:effectLst>
              </a:rPr>
              <a:t>　　若い教師は、それなしでどのように毎日の授業をしたらいいか？</a:t>
            </a:r>
            <a:endParaRPr lang="en-US" altLang="ja-JP" dirty="0" smtClean="0">
              <a:solidFill>
                <a:srgbClr val="002060"/>
              </a:solidFill>
              <a:effectLst>
                <a:outerShdw blurRad="38100" dist="38100" dir="2700000" algn="tl">
                  <a:srgbClr val="000000">
                    <a:alpha val="43137"/>
                  </a:srgbClr>
                </a:outerShdw>
              </a:effectLst>
            </a:endParaRPr>
          </a:p>
          <a:p>
            <a:pPr marL="0" indent="0">
              <a:buFont typeface="Wingdings 3" charset="2"/>
              <a:buNone/>
            </a:pPr>
            <a:r>
              <a:rPr lang="ja-JP" altLang="en-US" dirty="0">
                <a:solidFill>
                  <a:srgbClr val="002060"/>
                </a:solidFill>
                <a:effectLst>
                  <a:outerShdw blurRad="38100" dist="38100" dir="2700000" algn="tl">
                    <a:srgbClr val="000000">
                      <a:alpha val="43137"/>
                    </a:srgbClr>
                  </a:outerShdw>
                </a:effectLst>
              </a:rPr>
              <a:t>　</a:t>
            </a:r>
            <a:r>
              <a:rPr lang="ja-JP" altLang="en-US" dirty="0" smtClean="0">
                <a:solidFill>
                  <a:srgbClr val="002060"/>
                </a:solidFill>
                <a:effectLst>
                  <a:outerShdw blurRad="38100" dist="38100" dir="2700000" algn="tl">
                    <a:srgbClr val="000000">
                      <a:alpha val="43137"/>
                    </a:srgbClr>
                  </a:outerShdw>
                </a:effectLst>
              </a:rPr>
              <a:t>⇒</a:t>
            </a:r>
            <a:r>
              <a:rPr lang="en-US" altLang="ja-JP" dirty="0" smtClean="0">
                <a:solidFill>
                  <a:srgbClr val="FF0000"/>
                </a:solidFill>
                <a:effectLst>
                  <a:outerShdw blurRad="38100" dist="38100" dir="2700000" algn="tl">
                    <a:srgbClr val="000000">
                      <a:alpha val="43137"/>
                    </a:srgbClr>
                  </a:outerShdw>
                </a:effectLst>
              </a:rPr>
              <a:t>『</a:t>
            </a:r>
            <a:r>
              <a:rPr lang="ja-JP" altLang="en-US" dirty="0" smtClean="0">
                <a:solidFill>
                  <a:srgbClr val="FF0000"/>
                </a:solidFill>
                <a:effectLst>
                  <a:outerShdw blurRad="38100" dist="38100" dir="2700000" algn="tl">
                    <a:srgbClr val="000000">
                      <a:alpha val="43137"/>
                    </a:srgbClr>
                  </a:outerShdw>
                </a:effectLst>
              </a:rPr>
              <a:t>学び合い</a:t>
            </a:r>
            <a:r>
              <a:rPr lang="en-US" altLang="ja-JP" dirty="0" smtClean="0">
                <a:solidFill>
                  <a:srgbClr val="FF0000"/>
                </a:solidFill>
                <a:effectLst>
                  <a:outerShdw blurRad="38100" dist="38100" dir="2700000" algn="tl">
                    <a:srgbClr val="000000">
                      <a:alpha val="43137"/>
                    </a:srgbClr>
                  </a:outerShdw>
                </a:effectLst>
              </a:rPr>
              <a:t>』</a:t>
            </a:r>
            <a:r>
              <a:rPr lang="ja-JP" altLang="en-US" dirty="0" err="1" smtClean="0">
                <a:solidFill>
                  <a:srgbClr val="FF0000"/>
                </a:solidFill>
                <a:effectLst>
                  <a:outerShdw blurRad="38100" dist="38100" dir="2700000" algn="tl">
                    <a:srgbClr val="000000">
                      <a:alpha val="43137"/>
                    </a:srgbClr>
                  </a:outerShdw>
                </a:effectLst>
              </a:rPr>
              <a:t>での</a:t>
            </a:r>
            <a:r>
              <a:rPr lang="ja-JP" altLang="en-US" dirty="0" smtClean="0">
                <a:solidFill>
                  <a:srgbClr val="FF0000"/>
                </a:solidFill>
                <a:effectLst>
                  <a:outerShdw blurRad="38100" dist="38100" dir="2700000" algn="tl">
                    <a:srgbClr val="000000">
                      <a:alpha val="43137"/>
                    </a:srgbClr>
                  </a:outerShdw>
                </a:effectLst>
              </a:rPr>
              <a:t>見取りのノウハウ</a:t>
            </a:r>
            <a:r>
              <a:rPr lang="ja-JP" altLang="en-US" dirty="0" smtClean="0">
                <a:solidFill>
                  <a:srgbClr val="002060"/>
                </a:solidFill>
                <a:effectLst>
                  <a:outerShdw blurRad="38100" dist="38100" dir="2700000" algn="tl">
                    <a:srgbClr val="000000">
                      <a:alpha val="43137"/>
                    </a:srgbClr>
                  </a:outerShdw>
                </a:effectLst>
              </a:rPr>
              <a:t>。～「なーんだ」というものであり、誰でもすぐ使える。</a:t>
            </a:r>
            <a:endParaRPr lang="en-US" altLang="ja-JP" dirty="0" smtClean="0">
              <a:solidFill>
                <a:srgbClr val="002060"/>
              </a:solidFill>
              <a:effectLst>
                <a:outerShdw blurRad="38100" dist="38100" dir="2700000" algn="tl">
                  <a:srgbClr val="000000">
                    <a:alpha val="43137"/>
                  </a:srgbClr>
                </a:outerShdw>
              </a:effectLst>
            </a:endParaRPr>
          </a:p>
          <a:p>
            <a:pPr marL="0" indent="0">
              <a:buFont typeface="Wingdings 3" charset="2"/>
              <a:buNone/>
            </a:pPr>
            <a:r>
              <a:rPr lang="ja-JP" altLang="en-US" dirty="0">
                <a:solidFill>
                  <a:srgbClr val="002060"/>
                </a:solidFill>
                <a:effectLst>
                  <a:outerShdw blurRad="38100" dist="38100" dir="2700000" algn="tl">
                    <a:srgbClr val="000000">
                      <a:alpha val="43137"/>
                    </a:srgbClr>
                  </a:outerShdw>
                </a:effectLst>
              </a:rPr>
              <a:t>　</a:t>
            </a:r>
            <a:r>
              <a:rPr lang="ja-JP" altLang="en-US" dirty="0" smtClean="0">
                <a:solidFill>
                  <a:srgbClr val="002060"/>
                </a:solidFill>
                <a:effectLst>
                  <a:outerShdw blurRad="38100" dist="38100" dir="2700000" algn="tl">
                    <a:srgbClr val="000000">
                      <a:alpha val="43137"/>
                    </a:srgbClr>
                  </a:outerShdw>
                </a:effectLst>
              </a:rPr>
              <a:t>　</a:t>
            </a:r>
            <a:r>
              <a:rPr lang="ja-JP" altLang="en-US" dirty="0" smtClean="0">
                <a:solidFill>
                  <a:srgbClr val="FF0000"/>
                </a:solidFill>
                <a:effectLst>
                  <a:outerShdw blurRad="38100" dist="38100" dir="2700000" algn="tl">
                    <a:srgbClr val="000000">
                      <a:alpha val="43137"/>
                    </a:srgbClr>
                  </a:outerShdw>
                </a:effectLst>
              </a:rPr>
              <a:t>①子ども達が関わる場面を手掛かりにしている</a:t>
            </a:r>
            <a:r>
              <a:rPr lang="ja-JP" altLang="en-US" dirty="0" smtClean="0">
                <a:solidFill>
                  <a:schemeClr val="tx1"/>
                </a:solidFill>
                <a:effectLst>
                  <a:outerShdw blurRad="38100" dist="38100" dir="2700000" algn="tl">
                    <a:srgbClr val="000000">
                      <a:alpha val="43137"/>
                    </a:srgbClr>
                  </a:outerShdw>
                </a:effectLst>
              </a:rPr>
              <a:t>から見えやすい。</a:t>
            </a:r>
            <a:endParaRPr lang="en-US" altLang="ja-JP" dirty="0" smtClean="0">
              <a:solidFill>
                <a:schemeClr val="tx1"/>
              </a:solidFill>
              <a:effectLst>
                <a:outerShdw blurRad="38100" dist="38100" dir="2700000" algn="tl">
                  <a:srgbClr val="000000">
                    <a:alpha val="43137"/>
                  </a:srgbClr>
                </a:outerShdw>
              </a:effectLst>
            </a:endParaRPr>
          </a:p>
          <a:p>
            <a:pPr marL="0" indent="0">
              <a:buFont typeface="Wingdings 3" charset="2"/>
              <a:buNone/>
            </a:pPr>
            <a:r>
              <a:rPr lang="ja-JP" altLang="en-US" dirty="0">
                <a:solidFill>
                  <a:srgbClr val="FF0000"/>
                </a:solidFill>
                <a:effectLst>
                  <a:outerShdw blurRad="38100" dist="38100" dir="2700000" algn="tl">
                    <a:srgbClr val="000000">
                      <a:alpha val="43137"/>
                    </a:srgbClr>
                  </a:outerShdw>
                </a:effectLst>
              </a:rPr>
              <a:t>　</a:t>
            </a:r>
            <a:r>
              <a:rPr lang="ja-JP" altLang="en-US" dirty="0" smtClean="0">
                <a:solidFill>
                  <a:srgbClr val="FF0000"/>
                </a:solidFill>
                <a:effectLst>
                  <a:outerShdw blurRad="38100" dist="38100" dir="2700000" algn="tl">
                    <a:srgbClr val="000000">
                      <a:alpha val="43137"/>
                    </a:srgbClr>
                  </a:outerShdw>
                </a:effectLst>
              </a:rPr>
              <a:t>　②</a:t>
            </a:r>
            <a:r>
              <a:rPr lang="ja-JP" altLang="en-US" dirty="0" smtClean="0">
                <a:solidFill>
                  <a:schemeClr val="tx1"/>
                </a:solidFill>
                <a:effectLst>
                  <a:outerShdw blurRad="38100" dist="38100" dir="2700000" algn="tl">
                    <a:srgbClr val="000000">
                      <a:alpha val="43137"/>
                    </a:srgbClr>
                  </a:outerShdw>
                </a:effectLst>
              </a:rPr>
              <a:t>一人一人の表現方法は様々だが、</a:t>
            </a:r>
            <a:r>
              <a:rPr lang="ja-JP" altLang="en-US" dirty="0" smtClean="0">
                <a:solidFill>
                  <a:srgbClr val="FF0000"/>
                </a:solidFill>
                <a:effectLst>
                  <a:outerShdw blurRad="38100" dist="38100" dir="2700000" algn="tl">
                    <a:srgbClr val="000000">
                      <a:alpha val="43137"/>
                    </a:srgbClr>
                  </a:outerShdw>
                </a:effectLst>
              </a:rPr>
              <a:t>人とのコミュニケーションには一般性があり、</a:t>
            </a:r>
            <a:endParaRPr lang="en-US" altLang="ja-JP" dirty="0" smtClean="0">
              <a:solidFill>
                <a:srgbClr val="FF0000"/>
              </a:solidFill>
              <a:effectLst>
                <a:outerShdw blurRad="38100" dist="38100" dir="2700000" algn="tl">
                  <a:srgbClr val="000000">
                    <a:alpha val="43137"/>
                  </a:srgbClr>
                </a:outerShdw>
              </a:effectLst>
            </a:endParaRPr>
          </a:p>
          <a:p>
            <a:pPr marL="0" indent="0">
              <a:buFont typeface="Wingdings 3" charset="2"/>
              <a:buNone/>
            </a:pPr>
            <a:r>
              <a:rPr lang="ja-JP" altLang="en-US" dirty="0">
                <a:solidFill>
                  <a:srgbClr val="FF0000"/>
                </a:solidFill>
                <a:effectLst>
                  <a:outerShdw blurRad="38100" dist="38100" dir="2700000" algn="tl">
                    <a:srgbClr val="000000">
                      <a:alpha val="43137"/>
                    </a:srgbClr>
                  </a:outerShdw>
                </a:effectLst>
              </a:rPr>
              <a:t>　</a:t>
            </a:r>
            <a:r>
              <a:rPr lang="ja-JP" altLang="en-US" dirty="0" smtClean="0">
                <a:solidFill>
                  <a:srgbClr val="FF0000"/>
                </a:solidFill>
                <a:effectLst>
                  <a:outerShdw blurRad="38100" dist="38100" dir="2700000" algn="tl">
                    <a:srgbClr val="000000">
                      <a:alpha val="43137"/>
                    </a:srgbClr>
                  </a:outerShdw>
                </a:effectLst>
              </a:rPr>
              <a:t>　　関わる人数が多いほど安定していて、より正確に見取ることができる。</a:t>
            </a:r>
            <a:endParaRPr lang="en-US" altLang="ja-JP" dirty="0" smtClean="0">
              <a:solidFill>
                <a:srgbClr val="002060"/>
              </a:solidFill>
            </a:endParaRPr>
          </a:p>
        </p:txBody>
      </p:sp>
      <p:sp>
        <p:nvSpPr>
          <p:cNvPr id="7" name="正方形/長方形 6"/>
          <p:cNvSpPr/>
          <p:nvPr/>
        </p:nvSpPr>
        <p:spPr>
          <a:xfrm>
            <a:off x="4259670" y="257251"/>
            <a:ext cx="233842" cy="23279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コンテンツ プレースホルダー 6"/>
          <p:cNvSpPr txBox="1">
            <a:spLocks/>
          </p:cNvSpPr>
          <p:nvPr/>
        </p:nvSpPr>
        <p:spPr>
          <a:xfrm>
            <a:off x="265894" y="3306323"/>
            <a:ext cx="10772222" cy="3551677"/>
          </a:xfrm>
          <a:prstGeom prst="rect">
            <a:avLst/>
          </a:prstGeom>
        </p:spPr>
        <p:txBody>
          <a:bodyPr>
            <a:normAutofit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dirty="0" smtClean="0">
                <a:solidFill>
                  <a:srgbClr val="FF0000"/>
                </a:solidFill>
                <a:effectLst>
                  <a:outerShdw blurRad="38100" dist="38100" dir="2700000" algn="tl">
                    <a:srgbClr val="000000">
                      <a:alpha val="43137"/>
                    </a:srgbClr>
                  </a:outerShdw>
                </a:effectLst>
              </a:rPr>
              <a:t>１　遊んでいる子の見つけ方</a:t>
            </a:r>
            <a:endParaRPr lang="en-US" altLang="ja-JP" dirty="0" smtClean="0">
              <a:solidFill>
                <a:srgbClr val="FF0000"/>
              </a:solidFill>
              <a:effectLst>
                <a:outerShdw blurRad="38100" dist="38100" dir="2700000" algn="tl">
                  <a:srgbClr val="000000">
                    <a:alpha val="43137"/>
                  </a:srgbClr>
                </a:outerShdw>
              </a:effectLst>
            </a:endParaRPr>
          </a:p>
          <a:p>
            <a:pPr marL="0" indent="0">
              <a:buFont typeface="Wingdings 3" charset="2"/>
              <a:buNone/>
            </a:pPr>
            <a:r>
              <a:rPr lang="ja-JP" altLang="en-US" dirty="0">
                <a:solidFill>
                  <a:srgbClr val="FF0000"/>
                </a:solidFill>
                <a:effectLst>
                  <a:outerShdw blurRad="38100" dist="38100" dir="2700000" algn="tl">
                    <a:srgbClr val="000000">
                      <a:alpha val="43137"/>
                    </a:srgbClr>
                  </a:outerShdw>
                </a:effectLst>
              </a:rPr>
              <a:t>　</a:t>
            </a:r>
            <a:r>
              <a:rPr lang="ja-JP" altLang="en-US" dirty="0" smtClean="0">
                <a:solidFill>
                  <a:srgbClr val="FF0000"/>
                </a:solidFill>
                <a:effectLst>
                  <a:outerShdw blurRad="38100" dist="38100" dir="2700000" algn="tl">
                    <a:srgbClr val="000000">
                      <a:alpha val="43137"/>
                    </a:srgbClr>
                  </a:outerShdw>
                </a:effectLst>
              </a:rPr>
              <a:t>①音～</a:t>
            </a:r>
            <a:r>
              <a:rPr lang="ja-JP" altLang="en-US" dirty="0" smtClean="0">
                <a:solidFill>
                  <a:srgbClr val="002060"/>
                </a:solidFill>
                <a:effectLst>
                  <a:outerShdw blurRad="38100" dist="38100" dir="2700000" algn="tl">
                    <a:srgbClr val="000000">
                      <a:alpha val="43137"/>
                    </a:srgbClr>
                  </a:outerShdw>
                </a:effectLst>
              </a:rPr>
              <a:t>耳障りな声</a:t>
            </a:r>
            <a:r>
              <a:rPr lang="ja-JP" altLang="en-US" dirty="0" smtClean="0">
                <a:solidFill>
                  <a:srgbClr val="FF0000"/>
                </a:solidFill>
                <a:effectLst>
                  <a:outerShdw blurRad="38100" dist="38100" dir="2700000" algn="tl">
                    <a:srgbClr val="000000">
                      <a:alpha val="43137"/>
                    </a:srgbClr>
                  </a:outerShdw>
                </a:effectLst>
              </a:rPr>
              <a:t>を出していたら、</a:t>
            </a:r>
            <a:r>
              <a:rPr lang="ja-JP" altLang="en-US" dirty="0" smtClean="0">
                <a:solidFill>
                  <a:srgbClr val="002060"/>
                </a:solidFill>
                <a:effectLst>
                  <a:outerShdw blurRad="38100" dist="38100" dir="2700000" algn="tl">
                    <a:srgbClr val="000000">
                      <a:alpha val="43137"/>
                    </a:srgbClr>
                  </a:outerShdw>
                </a:effectLst>
              </a:rPr>
              <a:t>まず確実に遊んでいる</a:t>
            </a:r>
            <a:r>
              <a:rPr lang="ja-JP" altLang="en-US" dirty="0" smtClean="0">
                <a:solidFill>
                  <a:srgbClr val="FF0000"/>
                </a:solidFill>
                <a:effectLst>
                  <a:outerShdw blurRad="38100" dist="38100" dir="2700000" algn="tl">
                    <a:srgbClr val="000000">
                      <a:alpha val="43137"/>
                    </a:srgbClr>
                  </a:outerShdw>
                </a:effectLst>
              </a:rPr>
              <a:t>し。声の質がポイント。</a:t>
            </a:r>
            <a:endParaRPr lang="en-US" altLang="ja-JP" dirty="0" smtClean="0">
              <a:solidFill>
                <a:srgbClr val="FF0000"/>
              </a:solidFill>
              <a:effectLst>
                <a:outerShdw blurRad="38100" dist="38100" dir="2700000" algn="tl">
                  <a:srgbClr val="000000">
                    <a:alpha val="43137"/>
                  </a:srgbClr>
                </a:outerShdw>
              </a:effectLst>
            </a:endParaRPr>
          </a:p>
          <a:p>
            <a:pPr marL="0" indent="0">
              <a:buFont typeface="Wingdings 3" charset="2"/>
              <a:buNone/>
            </a:pPr>
            <a:r>
              <a:rPr lang="ja-JP" altLang="en-US" dirty="0">
                <a:solidFill>
                  <a:srgbClr val="FF0000"/>
                </a:solidFill>
                <a:effectLst>
                  <a:outerShdw blurRad="38100" dist="38100" dir="2700000" algn="tl">
                    <a:srgbClr val="000000">
                      <a:alpha val="43137"/>
                    </a:srgbClr>
                  </a:outerShdw>
                </a:effectLst>
              </a:rPr>
              <a:t>　</a:t>
            </a:r>
            <a:r>
              <a:rPr lang="ja-JP" altLang="en-US" dirty="0" smtClean="0">
                <a:solidFill>
                  <a:srgbClr val="FF0000"/>
                </a:solidFill>
                <a:effectLst>
                  <a:outerShdw blurRad="38100" dist="38100" dir="2700000" algn="tl">
                    <a:srgbClr val="000000">
                      <a:alpha val="43137"/>
                    </a:srgbClr>
                  </a:outerShdw>
                </a:effectLst>
              </a:rPr>
              <a:t>電車の中で話す人⇒○周りを意識している人は、目立たない声の高さ、大きさで話す。</a:t>
            </a:r>
            <a:endParaRPr lang="en-US" altLang="ja-JP" dirty="0" smtClean="0">
              <a:solidFill>
                <a:srgbClr val="FF0000"/>
              </a:solidFill>
              <a:effectLst>
                <a:outerShdw blurRad="38100" dist="38100" dir="2700000" algn="tl">
                  <a:srgbClr val="000000">
                    <a:alpha val="43137"/>
                  </a:srgbClr>
                </a:outerShdw>
              </a:effectLst>
            </a:endParaRPr>
          </a:p>
          <a:p>
            <a:pPr marL="0" indent="0">
              <a:buFont typeface="Wingdings 3" charset="2"/>
              <a:buNone/>
            </a:pPr>
            <a:r>
              <a:rPr lang="ja-JP" altLang="en-US" dirty="0" smtClean="0">
                <a:solidFill>
                  <a:srgbClr val="FF0000"/>
                </a:solidFill>
                <a:effectLst>
                  <a:outerShdw blurRad="38100" dist="38100" dir="2700000" algn="tl">
                    <a:srgbClr val="000000">
                      <a:alpha val="43137"/>
                    </a:srgbClr>
                  </a:outerShdw>
                </a:effectLst>
              </a:rPr>
              <a:t>　　　　　　　　　　</a:t>
            </a:r>
            <a:r>
              <a:rPr lang="en-US" altLang="ja-JP" dirty="0" smtClean="0">
                <a:solidFill>
                  <a:srgbClr val="002060"/>
                </a:solidFill>
                <a:effectLst>
                  <a:outerShdw blurRad="38100" dist="38100" dir="2700000" algn="tl">
                    <a:srgbClr val="000000">
                      <a:alpha val="43137"/>
                    </a:srgbClr>
                  </a:outerShdw>
                </a:effectLst>
              </a:rPr>
              <a:t>×</a:t>
            </a:r>
            <a:r>
              <a:rPr lang="ja-JP" altLang="en-US" dirty="0" smtClean="0">
                <a:solidFill>
                  <a:srgbClr val="002060"/>
                </a:solidFill>
                <a:effectLst>
                  <a:outerShdw blurRad="38100" dist="38100" dir="2700000" algn="tl">
                    <a:srgbClr val="000000">
                      <a:alpha val="43137"/>
                    </a:srgbClr>
                  </a:outerShdw>
                </a:effectLst>
              </a:rPr>
              <a:t>周りを意識しない人は、周りと無関係な声の大きさ、高さで話す。</a:t>
            </a:r>
            <a:endParaRPr lang="en-US" altLang="ja-JP" dirty="0" smtClean="0">
              <a:solidFill>
                <a:srgbClr val="002060"/>
              </a:solidFill>
              <a:effectLst>
                <a:outerShdw blurRad="38100" dist="38100" dir="2700000" algn="tl">
                  <a:srgbClr val="000000">
                    <a:alpha val="43137"/>
                  </a:srgbClr>
                </a:outerShdw>
              </a:effectLst>
            </a:endParaRPr>
          </a:p>
          <a:p>
            <a:pPr marL="0" indent="0">
              <a:buFont typeface="Wingdings 3" charset="2"/>
              <a:buNone/>
            </a:pPr>
            <a:r>
              <a:rPr lang="ja-JP" altLang="en-US" dirty="0" smtClean="0">
                <a:solidFill>
                  <a:srgbClr val="002060"/>
                </a:solidFill>
                <a:effectLst>
                  <a:outerShdw blurRad="38100" dist="38100" dir="2700000" algn="tl">
                    <a:srgbClr val="000000">
                      <a:alpha val="43137"/>
                    </a:srgbClr>
                  </a:outerShdw>
                </a:effectLst>
              </a:rPr>
              <a:t>　②騒がないが勉強していない子⇒一人でいて、顔を上げて、手が止まっていたら、呆然としている。</a:t>
            </a:r>
            <a:endParaRPr lang="en-US" altLang="ja-JP" dirty="0" smtClean="0">
              <a:solidFill>
                <a:srgbClr val="002060"/>
              </a:solidFill>
              <a:effectLst>
                <a:outerShdw blurRad="38100" dist="38100" dir="2700000" algn="tl">
                  <a:srgbClr val="000000">
                    <a:alpha val="43137"/>
                  </a:srgbClr>
                </a:outerShdw>
              </a:effectLst>
            </a:endParaRPr>
          </a:p>
          <a:p>
            <a:pPr marL="0" indent="0">
              <a:buNone/>
            </a:pPr>
            <a:r>
              <a:rPr lang="ja-JP" altLang="en-US" dirty="0">
                <a:solidFill>
                  <a:srgbClr val="002060"/>
                </a:solidFill>
                <a:effectLst>
                  <a:outerShdw blurRad="38100" dist="38100" dir="2700000" algn="tl">
                    <a:srgbClr val="000000">
                      <a:alpha val="43137"/>
                    </a:srgbClr>
                  </a:outerShdw>
                </a:effectLst>
              </a:rPr>
              <a:t>　</a:t>
            </a:r>
            <a:r>
              <a:rPr lang="ja-JP" altLang="en-US" dirty="0" smtClean="0">
                <a:solidFill>
                  <a:srgbClr val="002060"/>
                </a:solidFill>
                <a:effectLst>
                  <a:outerShdw blurRad="38100" dist="38100" dir="2700000" algn="tl">
                    <a:srgbClr val="000000">
                      <a:alpha val="43137"/>
                    </a:srgbClr>
                  </a:outerShdw>
                </a:effectLst>
              </a:rPr>
              <a:t>③</a:t>
            </a:r>
            <a:r>
              <a:rPr lang="ja-JP" altLang="en-US" dirty="0" smtClean="0">
                <a:solidFill>
                  <a:srgbClr val="FF0000"/>
                </a:solidFill>
                <a:effectLst>
                  <a:outerShdw blurRad="38100" dist="38100" dir="2700000" algn="tl">
                    <a:srgbClr val="000000">
                      <a:alpha val="43137"/>
                    </a:srgbClr>
                  </a:outerShdw>
                </a:effectLst>
              </a:rPr>
              <a:t>勉強している。⇒</a:t>
            </a:r>
            <a:r>
              <a:rPr lang="ja-JP" altLang="en-US" dirty="0">
                <a:solidFill>
                  <a:srgbClr val="FF0000"/>
                </a:solidFill>
                <a:effectLst>
                  <a:outerShdw blurRad="38100" dist="38100" dir="2700000" algn="tl">
                    <a:srgbClr val="000000">
                      <a:alpha val="43137"/>
                    </a:srgbClr>
                  </a:outerShdw>
                </a:effectLst>
              </a:rPr>
              <a:t>顔の上下運動があると、ノートや教科書を見たり、相手を</a:t>
            </a:r>
            <a:r>
              <a:rPr lang="ja-JP" altLang="en-US" dirty="0" smtClean="0">
                <a:solidFill>
                  <a:srgbClr val="FF0000"/>
                </a:solidFill>
                <a:effectLst>
                  <a:outerShdw blurRad="38100" dist="38100" dir="2700000" algn="tl">
                    <a:srgbClr val="000000">
                      <a:alpha val="43137"/>
                    </a:srgbClr>
                  </a:outerShdw>
                </a:effectLst>
              </a:rPr>
              <a:t>見たりする。</a:t>
            </a:r>
            <a:r>
              <a:rPr lang="ja-JP" altLang="en-US" dirty="0">
                <a:solidFill>
                  <a:srgbClr val="FF0000"/>
                </a:solidFill>
                <a:effectLst>
                  <a:outerShdw blurRad="38100" dist="38100" dir="2700000" algn="tl">
                    <a:srgbClr val="000000">
                      <a:alpha val="43137"/>
                    </a:srgbClr>
                  </a:outerShdw>
                </a:effectLst>
              </a:rPr>
              <a:t>　　　　　　　　　　</a:t>
            </a:r>
            <a:r>
              <a:rPr lang="ja-JP" altLang="en-US" dirty="0">
                <a:solidFill>
                  <a:srgbClr val="002060"/>
                </a:solidFill>
                <a:effectLst>
                  <a:outerShdw blurRad="38100" dist="38100" dir="2700000" algn="tl">
                    <a:srgbClr val="000000">
                      <a:alpha val="43137"/>
                    </a:srgbClr>
                  </a:outerShdw>
                </a:effectLst>
              </a:rPr>
              <a:t>　　</a:t>
            </a:r>
            <a:endParaRPr lang="en-US" altLang="ja-JP" dirty="0">
              <a:solidFill>
                <a:srgbClr val="002060"/>
              </a:solidFill>
            </a:endParaRPr>
          </a:p>
          <a:p>
            <a:pPr marL="0" indent="0">
              <a:buFont typeface="Wingdings 3" charset="2"/>
              <a:buNone/>
            </a:pPr>
            <a:r>
              <a:rPr lang="ja-JP" altLang="en-US" dirty="0">
                <a:solidFill>
                  <a:srgbClr val="FF0000"/>
                </a:solidFill>
                <a:effectLst>
                  <a:outerShdw blurRad="38100" dist="38100" dir="2700000" algn="tl">
                    <a:srgbClr val="000000">
                      <a:alpha val="43137"/>
                    </a:srgbClr>
                  </a:outerShdw>
                </a:effectLst>
              </a:rPr>
              <a:t>　</a:t>
            </a:r>
            <a:r>
              <a:rPr lang="ja-JP" altLang="en-US" dirty="0" smtClean="0">
                <a:solidFill>
                  <a:srgbClr val="FF0000"/>
                </a:solidFill>
                <a:effectLst>
                  <a:outerShdw blurRad="38100" dist="38100" dir="2700000" algn="tl">
                    <a:srgbClr val="000000">
                      <a:alpha val="43137"/>
                    </a:srgbClr>
                  </a:outerShdw>
                </a:effectLst>
              </a:rPr>
              <a:t>　</a:t>
            </a:r>
            <a:r>
              <a:rPr lang="ja-JP" altLang="en-US" dirty="0" smtClean="0">
                <a:solidFill>
                  <a:srgbClr val="002060"/>
                </a:solidFill>
                <a:effectLst>
                  <a:outerShdw blurRad="38100" dist="38100" dir="2700000" algn="tl">
                    <a:srgbClr val="000000">
                      <a:alpha val="43137"/>
                    </a:srgbClr>
                  </a:outerShdw>
                </a:effectLst>
              </a:rPr>
              <a:t>勉強していない。⇒お互いの顔を見続けていたら、勉強と関係ない話をしている。</a:t>
            </a:r>
            <a:endParaRPr lang="en-US" altLang="ja-JP" dirty="0" smtClean="0">
              <a:solidFill>
                <a:srgbClr val="002060"/>
              </a:solidFill>
              <a:effectLst>
                <a:outerShdw blurRad="38100" dist="38100" dir="2700000" algn="tl">
                  <a:srgbClr val="000000">
                    <a:alpha val="43137"/>
                  </a:srgbClr>
                </a:outerShdw>
              </a:effectLst>
            </a:endParaRPr>
          </a:p>
          <a:p>
            <a:pPr marL="0" indent="0">
              <a:buFont typeface="Wingdings 3" charset="2"/>
              <a:buNone/>
            </a:pPr>
            <a:r>
              <a:rPr lang="ja-JP" altLang="en-US" dirty="0">
                <a:solidFill>
                  <a:srgbClr val="002060"/>
                </a:solidFill>
                <a:effectLst>
                  <a:outerShdw blurRad="38100" dist="38100" dir="2700000" algn="tl">
                    <a:srgbClr val="000000">
                      <a:alpha val="43137"/>
                    </a:srgbClr>
                  </a:outerShdw>
                </a:effectLst>
              </a:rPr>
              <a:t>　</a:t>
            </a:r>
            <a:r>
              <a:rPr lang="ja-JP" altLang="en-US" dirty="0" smtClean="0">
                <a:solidFill>
                  <a:srgbClr val="002060"/>
                </a:solidFill>
                <a:effectLst>
                  <a:outerShdw blurRad="38100" dist="38100" dir="2700000" algn="tl">
                    <a:srgbClr val="000000">
                      <a:alpha val="43137"/>
                    </a:srgbClr>
                  </a:outerShdw>
                </a:effectLst>
              </a:rPr>
              <a:t>④笑っている。：真面目な顔⇔一方が話し続けている。笑い続ける⇔遊んでいる。</a:t>
            </a:r>
            <a:endParaRPr lang="en-US" altLang="ja-JP" dirty="0" smtClean="0">
              <a:solidFill>
                <a:srgbClr val="002060"/>
              </a:solidFill>
              <a:effectLst>
                <a:outerShdw blurRad="38100" dist="38100" dir="2700000" algn="tl">
                  <a:srgbClr val="000000">
                    <a:alpha val="43137"/>
                  </a:srgbClr>
                </a:outerShdw>
              </a:effectLst>
            </a:endParaRPr>
          </a:p>
          <a:p>
            <a:pPr marL="0" indent="0">
              <a:buFont typeface="Wingdings 3" charset="2"/>
              <a:buNone/>
            </a:pPr>
            <a:r>
              <a:rPr lang="ja-JP" altLang="en-US" dirty="0">
                <a:solidFill>
                  <a:srgbClr val="002060"/>
                </a:solidFill>
                <a:effectLst>
                  <a:outerShdw blurRad="38100" dist="38100" dir="2700000" algn="tl">
                    <a:srgbClr val="000000">
                      <a:alpha val="43137"/>
                    </a:srgbClr>
                  </a:outerShdw>
                </a:effectLst>
              </a:rPr>
              <a:t>　</a:t>
            </a:r>
            <a:r>
              <a:rPr lang="ja-JP" altLang="en-US" dirty="0" smtClean="0">
                <a:solidFill>
                  <a:srgbClr val="002060"/>
                </a:solidFill>
                <a:effectLst>
                  <a:outerShdw blurRad="38100" dist="38100" dir="2700000" algn="tl">
                    <a:srgbClr val="000000">
                      <a:alpha val="43137"/>
                    </a:srgbClr>
                  </a:outerShdw>
                </a:effectLst>
              </a:rPr>
              <a:t>　⇒遊んでいる子の周囲を見る：遊んでいる子をそのままにしていることが不愉快の原因である。</a:t>
            </a:r>
            <a:endParaRPr lang="en-US" altLang="ja-JP" dirty="0" smtClean="0">
              <a:solidFill>
                <a:srgbClr val="002060"/>
              </a:solidFill>
            </a:endParaRPr>
          </a:p>
        </p:txBody>
      </p:sp>
    </p:spTree>
    <p:extLst>
      <p:ext uri="{BB962C8B-B14F-4D97-AF65-F5344CB8AC3E}">
        <p14:creationId xmlns:p14="http://schemas.microsoft.com/office/powerpoint/2010/main" val="1784360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10618892" y="67637"/>
            <a:ext cx="1456989" cy="2126923"/>
          </a:xfrm>
          <a:prstGeom prst="rect">
            <a:avLst/>
          </a:prstGeom>
        </p:spPr>
      </p:pic>
      <p:pic>
        <p:nvPicPr>
          <p:cNvPr id="3" name="コンテンツ プレースホルダー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81348" y="5342821"/>
            <a:ext cx="1431774" cy="1515179"/>
          </a:xfrm>
          <a:prstGeom prst="rect">
            <a:avLst/>
          </a:prstGeom>
        </p:spPr>
      </p:pic>
      <p:sp>
        <p:nvSpPr>
          <p:cNvPr id="4" name="タイトル 1"/>
          <p:cNvSpPr txBox="1">
            <a:spLocks/>
          </p:cNvSpPr>
          <p:nvPr/>
        </p:nvSpPr>
        <p:spPr>
          <a:xfrm>
            <a:off x="265894" y="169631"/>
            <a:ext cx="10494332" cy="604484"/>
          </a:xfrm>
          <a:prstGeom prst="rect">
            <a:avLst/>
          </a:prstGeom>
        </p:spPr>
        <p:txBody>
          <a:bodyPr vert="horz" lIns="91440" tIns="45720" rIns="91440" bIns="45720" rtlCol="0" anchor="t">
            <a:normAutofit fontScale="82500" lnSpcReduction="100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3700" dirty="0" smtClean="0">
                <a:solidFill>
                  <a:schemeClr val="tx1"/>
                </a:solidFill>
              </a:rPr>
              <a:t>第３章 集団の見取り  </a:t>
            </a:r>
            <a:r>
              <a:rPr lang="ja-JP" altLang="en-US" sz="2100" dirty="0" smtClean="0">
                <a:solidFill>
                  <a:schemeClr val="tx1"/>
                </a:solidFill>
              </a:rPr>
              <a:t>１ 遊んでいる子の見つけ方</a:t>
            </a:r>
            <a:r>
              <a:rPr lang="en-US" altLang="ja-JP" sz="2100" dirty="0" smtClean="0">
                <a:solidFill>
                  <a:schemeClr val="tx1"/>
                </a:solidFill>
              </a:rPr>
              <a:t>『</a:t>
            </a:r>
            <a:r>
              <a:rPr lang="ja-JP" altLang="en-US" sz="2100" dirty="0" smtClean="0">
                <a:solidFill>
                  <a:schemeClr val="tx1"/>
                </a:solidFill>
              </a:rPr>
              <a:t>学び合い</a:t>
            </a:r>
            <a:r>
              <a:rPr lang="en-US" altLang="ja-JP" sz="2100" dirty="0" smtClean="0">
                <a:solidFill>
                  <a:schemeClr val="tx1"/>
                </a:solidFill>
              </a:rPr>
              <a:t>』</a:t>
            </a:r>
            <a:r>
              <a:rPr lang="ja-JP" altLang="en-US" sz="2100" dirty="0" smtClean="0">
                <a:solidFill>
                  <a:schemeClr val="tx1"/>
                </a:solidFill>
              </a:rPr>
              <a:t>テクニック</a:t>
            </a:r>
            <a:r>
              <a:rPr lang="en-US" altLang="ja-JP" sz="2100" dirty="0" smtClean="0">
                <a:solidFill>
                  <a:schemeClr val="tx1"/>
                </a:solidFill>
              </a:rPr>
              <a:t>(p57</a:t>
            </a:r>
            <a:r>
              <a:rPr lang="ja-JP" altLang="en-US" sz="2100" dirty="0" smtClean="0">
                <a:solidFill>
                  <a:schemeClr val="tx1"/>
                </a:solidFill>
              </a:rPr>
              <a:t>～</a:t>
            </a:r>
            <a:r>
              <a:rPr lang="en-US" altLang="ja-JP" sz="2100" dirty="0" smtClean="0">
                <a:solidFill>
                  <a:schemeClr val="tx1"/>
                </a:solidFill>
              </a:rPr>
              <a:t>p59)</a:t>
            </a:r>
            <a:endParaRPr lang="ja-JP" altLang="en-US" sz="2100" dirty="0">
              <a:solidFill>
                <a:schemeClr val="tx1"/>
              </a:solidFill>
            </a:endParaRPr>
          </a:p>
        </p:txBody>
      </p:sp>
      <p:sp>
        <p:nvSpPr>
          <p:cNvPr id="7" name="正方形/長方形 6"/>
          <p:cNvSpPr/>
          <p:nvPr/>
        </p:nvSpPr>
        <p:spPr>
          <a:xfrm>
            <a:off x="4259670" y="257251"/>
            <a:ext cx="233842" cy="23279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コンテンツ プレースホルダー 6"/>
          <p:cNvSpPr txBox="1">
            <a:spLocks/>
          </p:cNvSpPr>
          <p:nvPr/>
        </p:nvSpPr>
        <p:spPr>
          <a:xfrm>
            <a:off x="265894" y="643485"/>
            <a:ext cx="10772222" cy="6214515"/>
          </a:xfrm>
          <a:prstGeom prst="rect">
            <a:avLst/>
          </a:prstGeom>
        </p:spPr>
        <p:txBody>
          <a:bodyPr>
            <a:normAutofit fontScale="92500"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dirty="0" smtClean="0">
                <a:solidFill>
                  <a:srgbClr val="FF0000"/>
                </a:solidFill>
                <a:effectLst>
                  <a:outerShdw blurRad="38100" dist="38100" dir="2700000" algn="tl">
                    <a:srgbClr val="000000">
                      <a:alpha val="43137"/>
                    </a:srgbClr>
                  </a:outerShdw>
                </a:effectLst>
              </a:rPr>
              <a:t>１　遊んでいる子の見つけ方</a:t>
            </a:r>
            <a:r>
              <a:rPr lang="en-US" altLang="ja-JP" dirty="0" smtClean="0">
                <a:solidFill>
                  <a:srgbClr val="FF0000"/>
                </a:solidFill>
                <a:effectLst>
                  <a:outerShdw blurRad="38100" dist="38100" dir="2700000" algn="tl">
                    <a:srgbClr val="000000">
                      <a:alpha val="43137"/>
                    </a:srgbClr>
                  </a:outerShdw>
                </a:effectLst>
              </a:rPr>
              <a:t>(</a:t>
            </a:r>
            <a:r>
              <a:rPr lang="ja-JP" altLang="en-US" dirty="0" smtClean="0">
                <a:solidFill>
                  <a:srgbClr val="FF0000"/>
                </a:solidFill>
                <a:effectLst>
                  <a:outerShdw blurRad="38100" dist="38100" dir="2700000" algn="tl">
                    <a:srgbClr val="000000">
                      <a:alpha val="43137"/>
                    </a:srgbClr>
                  </a:outerShdw>
                </a:effectLst>
              </a:rPr>
              <a:t>つづき</a:t>
            </a:r>
            <a:r>
              <a:rPr lang="en-US" altLang="ja-JP" dirty="0" smtClean="0">
                <a:solidFill>
                  <a:srgbClr val="FF0000"/>
                </a:solidFill>
                <a:effectLst>
                  <a:outerShdw blurRad="38100" dist="38100" dir="2700000" algn="tl">
                    <a:srgbClr val="000000">
                      <a:alpha val="43137"/>
                    </a:srgbClr>
                  </a:outerShdw>
                </a:effectLst>
              </a:rPr>
              <a:t>)</a:t>
            </a:r>
          </a:p>
          <a:p>
            <a:pPr marL="0" indent="0">
              <a:buFont typeface="Wingdings 3" charset="2"/>
              <a:buNone/>
            </a:pPr>
            <a:r>
              <a:rPr lang="ja-JP" altLang="en-US" dirty="0" smtClean="0">
                <a:solidFill>
                  <a:srgbClr val="002060"/>
                </a:solidFill>
                <a:effectLst>
                  <a:outerShdw blurRad="38100" dist="38100" dir="2700000" algn="tl">
                    <a:srgbClr val="000000">
                      <a:alpha val="43137"/>
                    </a:srgbClr>
                  </a:outerShdw>
                </a:effectLst>
              </a:rPr>
              <a:t>①音</a:t>
            </a:r>
            <a:r>
              <a:rPr lang="en-US" altLang="ja-JP" dirty="0" smtClean="0">
                <a:solidFill>
                  <a:srgbClr val="002060"/>
                </a:solidFill>
                <a:effectLst>
                  <a:outerShdw blurRad="38100" dist="38100" dir="2700000" algn="tl">
                    <a:srgbClr val="000000">
                      <a:alpha val="43137"/>
                    </a:srgbClr>
                  </a:outerShdw>
                </a:effectLst>
              </a:rPr>
              <a:t>(</a:t>
            </a:r>
            <a:r>
              <a:rPr lang="ja-JP" altLang="en-US" dirty="0" smtClean="0">
                <a:solidFill>
                  <a:srgbClr val="002060"/>
                </a:solidFill>
                <a:effectLst>
                  <a:outerShdw blurRad="38100" dist="38100" dir="2700000" algn="tl">
                    <a:srgbClr val="000000">
                      <a:alpha val="43137"/>
                    </a:srgbClr>
                  </a:outerShdw>
                </a:effectLst>
              </a:rPr>
              <a:t>声の質</a:t>
            </a:r>
            <a:r>
              <a:rPr lang="en-US" altLang="ja-JP" dirty="0" smtClean="0">
                <a:solidFill>
                  <a:srgbClr val="002060"/>
                </a:solidFill>
                <a:effectLst>
                  <a:outerShdw blurRad="38100" dist="38100" dir="2700000" algn="tl">
                    <a:srgbClr val="000000">
                      <a:alpha val="43137"/>
                    </a:srgbClr>
                  </a:outerShdw>
                </a:effectLst>
              </a:rPr>
              <a:t>)</a:t>
            </a:r>
            <a:r>
              <a:rPr lang="ja-JP" altLang="en-US" dirty="0" smtClean="0">
                <a:solidFill>
                  <a:srgbClr val="002060"/>
                </a:solidFill>
                <a:effectLst>
                  <a:outerShdw blurRad="38100" dist="38100" dir="2700000" algn="tl">
                    <a:srgbClr val="000000">
                      <a:alpha val="43137"/>
                    </a:srgbClr>
                  </a:outerShdw>
                </a:effectLst>
              </a:rPr>
              <a:t>⇒周りへの配慮がない。</a:t>
            </a:r>
            <a:r>
              <a:rPr lang="ja-JP" altLang="en-US" dirty="0" smtClean="0">
                <a:solidFill>
                  <a:srgbClr val="FF0000"/>
                </a:solidFill>
                <a:effectLst>
                  <a:outerShdw blurRad="38100" dist="38100" dir="2700000" algn="tl">
                    <a:srgbClr val="000000">
                      <a:alpha val="43137"/>
                    </a:srgbClr>
                  </a:outerShdw>
                </a:effectLst>
              </a:rPr>
              <a:t>　</a:t>
            </a:r>
            <a:r>
              <a:rPr lang="ja-JP" altLang="en-US" dirty="0" smtClean="0">
                <a:solidFill>
                  <a:srgbClr val="002060"/>
                </a:solidFill>
                <a:effectLst>
                  <a:outerShdw blurRad="38100" dist="38100" dir="2700000" algn="tl">
                    <a:srgbClr val="000000">
                      <a:alpha val="43137"/>
                    </a:srgbClr>
                  </a:outerShdw>
                </a:effectLst>
              </a:rPr>
              <a:t>　②騒がないが勉強していない子⇒呆然としている。</a:t>
            </a:r>
            <a:endParaRPr lang="en-US" altLang="ja-JP" dirty="0" smtClean="0">
              <a:solidFill>
                <a:srgbClr val="002060"/>
              </a:solidFill>
              <a:effectLst>
                <a:outerShdw blurRad="38100" dist="38100" dir="2700000" algn="tl">
                  <a:srgbClr val="000000">
                    <a:alpha val="43137"/>
                  </a:srgbClr>
                </a:outerShdw>
              </a:effectLst>
            </a:endParaRPr>
          </a:p>
          <a:p>
            <a:pPr marL="0" indent="0">
              <a:buNone/>
            </a:pPr>
            <a:r>
              <a:rPr lang="ja-JP" altLang="en-US" dirty="0" smtClean="0">
                <a:solidFill>
                  <a:srgbClr val="002060"/>
                </a:solidFill>
                <a:effectLst>
                  <a:outerShdw blurRad="38100" dist="38100" dir="2700000" algn="tl">
                    <a:srgbClr val="000000">
                      <a:alpha val="43137"/>
                    </a:srgbClr>
                  </a:outerShdw>
                </a:effectLst>
              </a:rPr>
              <a:t>③</a:t>
            </a:r>
            <a:r>
              <a:rPr lang="ja-JP" altLang="en-US" dirty="0" smtClean="0">
                <a:solidFill>
                  <a:srgbClr val="FF0000"/>
                </a:solidFill>
                <a:effectLst>
                  <a:outerShdw blurRad="38100" dist="38100" dir="2700000" algn="tl">
                    <a:srgbClr val="000000">
                      <a:alpha val="43137"/>
                    </a:srgbClr>
                  </a:outerShdw>
                </a:effectLst>
              </a:rPr>
              <a:t>勉強している子</a:t>
            </a:r>
            <a:r>
              <a:rPr lang="ja-JP" altLang="en-US" dirty="0" smtClean="0">
                <a:solidFill>
                  <a:schemeClr val="tx1"/>
                </a:solidFill>
                <a:effectLst>
                  <a:outerShdw blurRad="38100" dist="38100" dir="2700000" algn="tl">
                    <a:srgbClr val="000000">
                      <a:alpha val="43137"/>
                    </a:srgbClr>
                  </a:outerShdw>
                </a:effectLst>
              </a:rPr>
              <a:t>と</a:t>
            </a:r>
            <a:r>
              <a:rPr lang="ja-JP" altLang="en-US" dirty="0" smtClean="0">
                <a:solidFill>
                  <a:srgbClr val="002060"/>
                </a:solidFill>
                <a:effectLst>
                  <a:outerShdw blurRad="38100" dist="38100" dir="2700000" algn="tl">
                    <a:srgbClr val="000000">
                      <a:alpha val="43137"/>
                    </a:srgbClr>
                  </a:outerShdw>
                </a:effectLst>
              </a:rPr>
              <a:t>勉強していない子⇒</a:t>
            </a:r>
            <a:r>
              <a:rPr lang="ja-JP" altLang="en-US" dirty="0" smtClean="0">
                <a:solidFill>
                  <a:srgbClr val="FF0000"/>
                </a:solidFill>
                <a:effectLst>
                  <a:outerShdw blurRad="38100" dist="38100" dir="2700000" algn="tl">
                    <a:srgbClr val="000000">
                      <a:alpha val="43137"/>
                    </a:srgbClr>
                  </a:outerShdw>
                </a:effectLst>
              </a:rPr>
              <a:t>顔の上下運動</a:t>
            </a:r>
            <a:r>
              <a:rPr lang="ja-JP" altLang="en-US" dirty="0" smtClean="0">
                <a:solidFill>
                  <a:schemeClr val="tx1"/>
                </a:solidFill>
                <a:effectLst>
                  <a:outerShdw blurRad="38100" dist="38100" dir="2700000" algn="tl">
                    <a:srgbClr val="000000">
                      <a:alpha val="43137"/>
                    </a:srgbClr>
                  </a:outerShdw>
                </a:effectLst>
              </a:rPr>
              <a:t>と</a:t>
            </a:r>
            <a:r>
              <a:rPr lang="ja-JP" altLang="en-US" dirty="0" smtClean="0">
                <a:solidFill>
                  <a:srgbClr val="002060"/>
                </a:solidFill>
                <a:effectLst>
                  <a:outerShdw blurRad="38100" dist="38100" dir="2700000" algn="tl">
                    <a:srgbClr val="000000">
                      <a:alpha val="43137"/>
                    </a:srgbClr>
                  </a:outerShdw>
                </a:effectLst>
              </a:rPr>
              <a:t>お互いの顔を見続けている。</a:t>
            </a:r>
            <a:endParaRPr lang="en-US" altLang="ja-JP" dirty="0" smtClean="0">
              <a:solidFill>
                <a:srgbClr val="002060"/>
              </a:solidFill>
              <a:effectLst>
                <a:outerShdw blurRad="38100" dist="38100" dir="2700000" algn="tl">
                  <a:srgbClr val="000000">
                    <a:alpha val="43137"/>
                  </a:srgbClr>
                </a:outerShdw>
              </a:effectLst>
            </a:endParaRPr>
          </a:p>
          <a:p>
            <a:pPr marL="0" indent="0">
              <a:buFont typeface="Wingdings 3" charset="2"/>
              <a:buNone/>
            </a:pPr>
            <a:r>
              <a:rPr lang="ja-JP" altLang="en-US" dirty="0" smtClean="0">
                <a:solidFill>
                  <a:srgbClr val="002060"/>
                </a:solidFill>
                <a:effectLst>
                  <a:outerShdw blurRad="38100" dist="38100" dir="2700000" algn="tl">
                    <a:srgbClr val="000000">
                      <a:alpha val="43137"/>
                    </a:srgbClr>
                  </a:outerShdw>
                </a:effectLst>
              </a:rPr>
              <a:t>④笑っている⇒</a:t>
            </a:r>
            <a:r>
              <a:rPr lang="en-US" altLang="ja-JP" dirty="0" smtClean="0">
                <a:solidFill>
                  <a:srgbClr val="002060"/>
                </a:solidFill>
                <a:effectLst>
                  <a:outerShdw blurRad="38100" dist="38100" dir="2700000" algn="tl">
                    <a:srgbClr val="000000">
                      <a:alpha val="43137"/>
                    </a:srgbClr>
                  </a:outerShdw>
                </a:effectLst>
                <a:sym typeface="Wingdings" panose="05000000000000000000" pitchFamily="2" charset="2"/>
              </a:rPr>
              <a:t>(</a:t>
            </a:r>
            <a:r>
              <a:rPr lang="en-US" altLang="ja-JP" dirty="0" smtClean="0">
                <a:solidFill>
                  <a:srgbClr val="002060"/>
                </a:solidFill>
                <a:effectLst>
                  <a:outerShdw blurRad="38100" dist="38100" dir="2700000" algn="tl">
                    <a:srgbClr val="000000">
                      <a:alpha val="43137"/>
                    </a:srgbClr>
                  </a:outerShdw>
                </a:effectLst>
              </a:rPr>
              <a:t>1)</a:t>
            </a:r>
            <a:r>
              <a:rPr lang="ja-JP" altLang="en-US" dirty="0" smtClean="0">
                <a:solidFill>
                  <a:srgbClr val="002060"/>
                </a:solidFill>
                <a:effectLst>
                  <a:outerShdw blurRad="38100" dist="38100" dir="2700000" algn="tl">
                    <a:srgbClr val="000000">
                      <a:alpha val="43137"/>
                    </a:srgbClr>
                  </a:outerShdw>
                </a:effectLst>
              </a:rPr>
              <a:t>一方が真面目な顔⇒一方が話し続けている。</a:t>
            </a:r>
            <a:r>
              <a:rPr lang="en-US" altLang="ja-JP" dirty="0" smtClean="0">
                <a:solidFill>
                  <a:srgbClr val="002060"/>
                </a:solidFill>
                <a:effectLst>
                  <a:outerShdw blurRad="38100" dist="38100" dir="2700000" algn="tl">
                    <a:srgbClr val="000000">
                      <a:alpha val="43137"/>
                    </a:srgbClr>
                  </a:outerShdw>
                </a:effectLst>
              </a:rPr>
              <a:t>(2)</a:t>
            </a:r>
            <a:r>
              <a:rPr lang="ja-JP" altLang="en-US" dirty="0" smtClean="0">
                <a:solidFill>
                  <a:srgbClr val="002060"/>
                </a:solidFill>
                <a:effectLst>
                  <a:outerShdw blurRad="38100" dist="38100" dir="2700000" algn="tl">
                    <a:srgbClr val="000000">
                      <a:alpha val="43137"/>
                    </a:srgbClr>
                  </a:outerShdw>
                </a:effectLst>
              </a:rPr>
              <a:t>互いに笑い続ける⇒遊んでいる。</a:t>
            </a:r>
            <a:endParaRPr lang="en-US" altLang="ja-JP" dirty="0" smtClean="0">
              <a:solidFill>
                <a:srgbClr val="002060"/>
              </a:solidFill>
              <a:effectLst>
                <a:outerShdw blurRad="38100" dist="38100" dir="2700000" algn="tl">
                  <a:srgbClr val="000000">
                    <a:alpha val="43137"/>
                  </a:srgbClr>
                </a:outerShdw>
              </a:effectLst>
            </a:endParaRPr>
          </a:p>
          <a:p>
            <a:pPr marL="0" indent="0">
              <a:buFont typeface="Wingdings 3" charset="2"/>
              <a:buNone/>
            </a:pPr>
            <a:r>
              <a:rPr lang="ja-JP" altLang="en-US" dirty="0" smtClean="0">
                <a:solidFill>
                  <a:schemeClr val="tx1"/>
                </a:solidFill>
                <a:effectLst>
                  <a:outerShdw blurRad="38100" dist="38100" dir="2700000" algn="tl">
                    <a:srgbClr val="000000">
                      <a:alpha val="43137"/>
                    </a:srgbClr>
                  </a:outerShdw>
                </a:effectLst>
              </a:rPr>
              <a:t>●遊んでいる子がいたら、注意すれば良いじゃない</a:t>
            </a:r>
            <a:r>
              <a:rPr lang="en-US" altLang="ja-JP" dirty="0" smtClean="0">
                <a:solidFill>
                  <a:schemeClr val="tx1"/>
                </a:solidFill>
                <a:effectLst>
                  <a:outerShdw blurRad="38100" dist="38100" dir="2700000" algn="tl">
                    <a:srgbClr val="000000">
                      <a:alpha val="43137"/>
                    </a:srgbClr>
                  </a:outerShdw>
                </a:effectLst>
              </a:rPr>
              <a:t>…</a:t>
            </a:r>
          </a:p>
          <a:p>
            <a:pPr marL="0" indent="0">
              <a:buFont typeface="Wingdings 3" charset="2"/>
              <a:buNone/>
            </a:pPr>
            <a:r>
              <a:rPr lang="ja-JP" altLang="en-US" dirty="0" smtClean="0">
                <a:solidFill>
                  <a:srgbClr val="002060"/>
                </a:solidFill>
                <a:effectLst>
                  <a:outerShdw blurRad="38100" dist="38100" dir="2700000" algn="tl">
                    <a:srgbClr val="000000">
                      <a:alpha val="43137"/>
                    </a:srgbClr>
                  </a:outerShdw>
                </a:effectLst>
              </a:rPr>
              <a:t>　⇒注意した直後は静かになるけど、ものの数分で元の木阿弥になる。　</a:t>
            </a:r>
            <a:endParaRPr lang="en-US" altLang="ja-JP" dirty="0" smtClean="0">
              <a:solidFill>
                <a:srgbClr val="002060"/>
              </a:solidFill>
              <a:effectLst>
                <a:outerShdw blurRad="38100" dist="38100" dir="2700000" algn="tl">
                  <a:srgbClr val="000000">
                    <a:alpha val="43137"/>
                  </a:srgbClr>
                </a:outerShdw>
              </a:effectLst>
            </a:endParaRPr>
          </a:p>
          <a:p>
            <a:pPr marL="0" indent="0">
              <a:buFont typeface="Wingdings 3" charset="2"/>
              <a:buNone/>
            </a:pPr>
            <a:r>
              <a:rPr lang="ja-JP" altLang="en-US" dirty="0" smtClean="0">
                <a:solidFill>
                  <a:srgbClr val="FF0000"/>
                </a:solidFill>
                <a:effectLst>
                  <a:outerShdw blurRad="38100" dist="38100" dir="2700000" algn="tl">
                    <a:srgbClr val="000000">
                      <a:alpha val="43137"/>
                    </a:srgbClr>
                  </a:outerShdw>
                </a:effectLst>
              </a:rPr>
              <a:t>◎遊んでいる子の周囲を見る。しかも不愉快そうに</a:t>
            </a:r>
            <a:r>
              <a:rPr lang="en-US" altLang="ja-JP" dirty="0" smtClean="0">
                <a:solidFill>
                  <a:srgbClr val="FF0000"/>
                </a:solidFill>
                <a:effectLst>
                  <a:outerShdw blurRad="38100" dist="38100" dir="2700000" algn="tl">
                    <a:srgbClr val="000000">
                      <a:alpha val="43137"/>
                    </a:srgbClr>
                  </a:outerShdw>
                </a:effectLst>
              </a:rPr>
              <a:t>…</a:t>
            </a:r>
            <a:r>
              <a:rPr lang="ja-JP" altLang="en-US" dirty="0" err="1" smtClean="0">
                <a:solidFill>
                  <a:srgbClr val="FF0000"/>
                </a:solidFill>
                <a:effectLst>
                  <a:outerShdw blurRad="38100" dist="38100" dir="2700000" algn="tl">
                    <a:srgbClr val="000000">
                      <a:alpha val="43137"/>
                    </a:srgbClr>
                  </a:outerShdw>
                </a:effectLst>
              </a:rPr>
              <a:t>。</a:t>
            </a:r>
            <a:r>
              <a:rPr lang="ja-JP" altLang="en-US" dirty="0" smtClean="0">
                <a:solidFill>
                  <a:srgbClr val="FF0000"/>
                </a:solidFill>
                <a:effectLst>
                  <a:outerShdw blurRad="38100" dist="38100" dir="2700000" algn="tl">
                    <a:srgbClr val="000000">
                      <a:alpha val="43137"/>
                    </a:srgbClr>
                  </a:outerShdw>
                </a:effectLst>
              </a:rPr>
              <a:t>但し、</a:t>
            </a:r>
            <a:endParaRPr lang="en-US" altLang="ja-JP" dirty="0" smtClean="0">
              <a:solidFill>
                <a:srgbClr val="FF0000"/>
              </a:solidFill>
              <a:effectLst>
                <a:outerShdw blurRad="38100" dist="38100" dir="2700000" algn="tl">
                  <a:srgbClr val="000000">
                    <a:alpha val="43137"/>
                  </a:srgbClr>
                </a:outerShdw>
              </a:effectLst>
            </a:endParaRPr>
          </a:p>
          <a:p>
            <a:pPr marL="0" indent="0">
              <a:buFont typeface="Wingdings 3" charset="2"/>
              <a:buNone/>
            </a:pPr>
            <a:r>
              <a:rPr lang="ja-JP" altLang="en-US" dirty="0" smtClean="0">
                <a:solidFill>
                  <a:srgbClr val="FF0000"/>
                </a:solidFill>
                <a:effectLst>
                  <a:outerShdw blurRad="38100" dist="38100" dir="2700000" algn="tl">
                    <a:srgbClr val="000000">
                      <a:alpha val="43137"/>
                    </a:srgbClr>
                  </a:outerShdw>
                </a:effectLst>
              </a:rPr>
              <a:t>　遊んでいる子をそのままにしている周りの子たちが不愉快の原因である。</a:t>
            </a:r>
            <a:endParaRPr lang="en-US" altLang="ja-JP" dirty="0" smtClean="0">
              <a:solidFill>
                <a:srgbClr val="FF0000"/>
              </a:solidFill>
              <a:effectLst>
                <a:outerShdw blurRad="38100" dist="38100" dir="2700000" algn="tl">
                  <a:srgbClr val="000000">
                    <a:alpha val="43137"/>
                  </a:srgbClr>
                </a:outerShdw>
              </a:effectLst>
            </a:endParaRPr>
          </a:p>
          <a:p>
            <a:pPr marL="0" indent="0">
              <a:buFont typeface="Wingdings 3" charset="2"/>
              <a:buNone/>
            </a:pPr>
            <a:endParaRPr lang="en-US" altLang="ja-JP" dirty="0" smtClean="0">
              <a:solidFill>
                <a:srgbClr val="002060"/>
              </a:solidFill>
            </a:endParaRPr>
          </a:p>
          <a:p>
            <a:pPr marL="0" indent="0">
              <a:buFont typeface="Wingdings 3" charset="2"/>
              <a:buNone/>
            </a:pPr>
            <a:r>
              <a:rPr lang="ja-JP" altLang="en-US" dirty="0" smtClean="0">
                <a:solidFill>
                  <a:srgbClr val="002060"/>
                </a:solidFill>
              </a:rPr>
              <a:t>⑤</a:t>
            </a:r>
            <a:r>
              <a:rPr lang="en-US" altLang="ja-JP" dirty="0" smtClean="0">
                <a:solidFill>
                  <a:srgbClr val="002060"/>
                </a:solidFill>
              </a:rPr>
              <a:t>4</a:t>
            </a:r>
            <a:r>
              <a:rPr lang="ja-JP" altLang="en-US" dirty="0" smtClean="0">
                <a:solidFill>
                  <a:srgbClr val="002060"/>
                </a:solidFill>
              </a:rPr>
              <a:t>人グループで顔を上げ続けている子たち⇒勉強に関係のない話をしている。</a:t>
            </a:r>
            <a:endParaRPr lang="en-US" altLang="ja-JP" dirty="0" smtClean="0">
              <a:solidFill>
                <a:srgbClr val="002060"/>
              </a:solidFill>
            </a:endParaRPr>
          </a:p>
          <a:p>
            <a:pPr marL="0" indent="0">
              <a:buFont typeface="Wingdings 3" charset="2"/>
              <a:buNone/>
            </a:pPr>
            <a:r>
              <a:rPr lang="ja-JP" altLang="en-US" dirty="0" smtClean="0">
                <a:solidFill>
                  <a:srgbClr val="002060"/>
                </a:solidFill>
              </a:rPr>
              <a:t>　じっと見ると、グループと関係のない子の方をチラチラ見る子。⇒本当は、勉強したがっている。</a:t>
            </a:r>
            <a:endParaRPr lang="en-US" altLang="ja-JP" dirty="0" smtClean="0">
              <a:solidFill>
                <a:srgbClr val="002060"/>
              </a:solidFill>
            </a:endParaRPr>
          </a:p>
          <a:p>
            <a:pPr marL="0" indent="0">
              <a:buFont typeface="Wingdings 3" charset="2"/>
              <a:buNone/>
            </a:pPr>
            <a:r>
              <a:rPr lang="ja-JP" altLang="en-US" dirty="0" smtClean="0">
                <a:solidFill>
                  <a:schemeClr val="tx1"/>
                </a:solidFill>
              </a:rPr>
              <a:t>●勉強したいなら、勉強すれば良いのに</a:t>
            </a:r>
            <a:r>
              <a:rPr lang="en-US" altLang="ja-JP" dirty="0" smtClean="0">
                <a:solidFill>
                  <a:schemeClr val="tx1"/>
                </a:solidFill>
              </a:rPr>
              <a:t>…</a:t>
            </a:r>
          </a:p>
          <a:p>
            <a:pPr marL="0" indent="0">
              <a:buFont typeface="Wingdings 3" charset="2"/>
              <a:buNone/>
            </a:pPr>
            <a:r>
              <a:rPr lang="ja-JP" altLang="en-US" dirty="0" smtClean="0">
                <a:solidFill>
                  <a:srgbClr val="002060"/>
                </a:solidFill>
              </a:rPr>
              <a:t>⑥自分が勉強する子たちから受け入れられるか不安。⇒勉強しない子のグループに入っている。</a:t>
            </a:r>
            <a:endParaRPr lang="en-US" altLang="ja-JP" dirty="0" smtClean="0">
              <a:solidFill>
                <a:srgbClr val="002060"/>
              </a:solidFill>
            </a:endParaRPr>
          </a:p>
          <a:p>
            <a:pPr marL="0" indent="0">
              <a:buFont typeface="Wingdings 3" charset="2"/>
              <a:buNone/>
            </a:pPr>
            <a:r>
              <a:rPr lang="ja-JP" altLang="en-US" dirty="0" smtClean="0">
                <a:solidFill>
                  <a:srgbClr val="002060"/>
                </a:solidFill>
              </a:rPr>
              <a:t>⇒本当は勉強した方が得だと分かっている子。みんなが勉強していることが気になっている。</a:t>
            </a:r>
            <a:endParaRPr lang="en-US" altLang="ja-JP" dirty="0" smtClean="0">
              <a:solidFill>
                <a:srgbClr val="002060"/>
              </a:solidFill>
            </a:endParaRPr>
          </a:p>
          <a:p>
            <a:pPr marL="0" indent="0">
              <a:buFont typeface="Wingdings 3" charset="2"/>
              <a:buNone/>
            </a:pPr>
            <a:r>
              <a:rPr lang="ja-JP" altLang="en-US" dirty="0" smtClean="0">
                <a:solidFill>
                  <a:srgbClr val="FF0000"/>
                </a:solidFill>
              </a:rPr>
              <a:t>●周りの子が、「一緒にやろうよ」と言って引っ張ると</a:t>
            </a:r>
            <a:r>
              <a:rPr lang="en-US" altLang="ja-JP" dirty="0" smtClean="0">
                <a:solidFill>
                  <a:srgbClr val="FF0000"/>
                </a:solidFill>
              </a:rPr>
              <a:t>…</a:t>
            </a:r>
            <a:r>
              <a:rPr lang="ja-JP" altLang="en-US" dirty="0" smtClean="0">
                <a:solidFill>
                  <a:srgbClr val="002060"/>
                </a:solidFill>
              </a:rPr>
              <a:t>　</a:t>
            </a:r>
            <a:endParaRPr lang="en-US" altLang="ja-JP" dirty="0" smtClean="0">
              <a:solidFill>
                <a:srgbClr val="002060"/>
              </a:solidFill>
            </a:endParaRPr>
          </a:p>
          <a:p>
            <a:pPr marL="0" indent="0">
              <a:buFont typeface="Wingdings 3" charset="2"/>
              <a:buNone/>
            </a:pPr>
            <a:r>
              <a:rPr lang="ja-JP" altLang="en-US" dirty="0" smtClean="0">
                <a:solidFill>
                  <a:srgbClr val="002060"/>
                </a:solidFill>
              </a:rPr>
              <a:t>⇒遊ぶ子のグループが４人から２人に減る。⇒「こいつが真面目グループに入ると、ひとりぼっち</a:t>
            </a:r>
            <a:r>
              <a:rPr lang="en-US" altLang="ja-JP" dirty="0" smtClean="0">
                <a:solidFill>
                  <a:srgbClr val="002060"/>
                </a:solidFill>
              </a:rPr>
              <a:t>…</a:t>
            </a:r>
            <a:r>
              <a:rPr lang="ja-JP" altLang="en-US" dirty="0" smtClean="0">
                <a:solidFill>
                  <a:srgbClr val="002060"/>
                </a:solidFill>
              </a:rPr>
              <a:t>」　</a:t>
            </a:r>
            <a:endParaRPr lang="en-US" altLang="ja-JP" dirty="0" smtClean="0">
              <a:solidFill>
                <a:srgbClr val="002060"/>
              </a:solidFill>
            </a:endParaRPr>
          </a:p>
          <a:p>
            <a:pPr marL="0" indent="0">
              <a:buFont typeface="Wingdings 3" charset="2"/>
              <a:buNone/>
            </a:pPr>
            <a:r>
              <a:rPr lang="ja-JP" altLang="en-US" dirty="0" smtClean="0">
                <a:solidFill>
                  <a:srgbClr val="002060"/>
                </a:solidFill>
              </a:rPr>
              <a:t>⇒その子たちも勉強グループに潜り込む。⇒勉強の話が主になる。⇒</a:t>
            </a:r>
            <a:r>
              <a:rPr lang="ja-JP" altLang="en-US" dirty="0" smtClean="0">
                <a:solidFill>
                  <a:schemeClr val="tx1"/>
                </a:solidFill>
                <a:effectLst>
                  <a:outerShdw blurRad="38100" dist="38100" dir="2700000" algn="tl">
                    <a:srgbClr val="000000">
                      <a:alpha val="43137"/>
                    </a:srgbClr>
                  </a:outerShdw>
                </a:effectLst>
              </a:rPr>
              <a:t>独り言で馬鹿話はできない！</a:t>
            </a:r>
            <a:endParaRPr lang="en-US" altLang="ja-JP" dirty="0">
              <a:solidFill>
                <a:schemeClr val="tx1"/>
              </a:solidFill>
              <a:effectLst>
                <a:outerShdw blurRad="38100" dist="38100" dir="2700000" algn="tl">
                  <a:srgbClr val="000000">
                    <a:alpha val="43137"/>
                  </a:srgbClr>
                </a:outerShdw>
              </a:effectLst>
            </a:endParaRPr>
          </a:p>
          <a:p>
            <a:pPr marL="0" indent="0">
              <a:buFont typeface="Wingdings 3" charset="2"/>
              <a:buNone/>
            </a:pPr>
            <a:endParaRPr lang="en-US" altLang="ja-JP" dirty="0" smtClean="0">
              <a:solidFill>
                <a:srgbClr val="002060"/>
              </a:solidFill>
            </a:endParaRPr>
          </a:p>
        </p:txBody>
      </p:sp>
      <p:sp>
        <p:nvSpPr>
          <p:cNvPr id="16" name="下矢印 15"/>
          <p:cNvSpPr/>
          <p:nvPr/>
        </p:nvSpPr>
        <p:spPr>
          <a:xfrm>
            <a:off x="1768847" y="3498522"/>
            <a:ext cx="845699" cy="336713"/>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下矢印 16"/>
          <p:cNvSpPr/>
          <p:nvPr/>
        </p:nvSpPr>
        <p:spPr>
          <a:xfrm rot="16200000">
            <a:off x="7552670" y="2837666"/>
            <a:ext cx="845699" cy="336713"/>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8140439" y="2505107"/>
            <a:ext cx="2481967" cy="923330"/>
          </a:xfrm>
          <a:prstGeom prst="rect">
            <a:avLst/>
          </a:prstGeom>
          <a:solidFill>
            <a:schemeClr val="bg1"/>
          </a:solidFill>
          <a:ln>
            <a:solidFill>
              <a:schemeClr val="accent1"/>
            </a:solidFill>
          </a:ln>
        </p:spPr>
        <p:txBody>
          <a:bodyPr wrap="square" rtlCol="0">
            <a:spAutoFit/>
          </a:bodyPr>
          <a:lstStyle/>
          <a:p>
            <a:r>
              <a:rPr kumimoji="1" lang="ja-JP" altLang="en-US" dirty="0" smtClean="0">
                <a:solidFill>
                  <a:srgbClr val="002060"/>
                </a:solidFill>
              </a:rPr>
              <a:t>●自分たちが良ければＯＫではない！</a:t>
            </a:r>
            <a:endParaRPr kumimoji="1" lang="en-US" altLang="ja-JP" dirty="0" smtClean="0">
              <a:solidFill>
                <a:srgbClr val="002060"/>
              </a:solidFill>
            </a:endParaRPr>
          </a:p>
          <a:p>
            <a:r>
              <a:rPr kumimoji="1" lang="ja-JP" altLang="en-US" dirty="0" smtClean="0">
                <a:solidFill>
                  <a:srgbClr val="FF0000"/>
                </a:solidFill>
              </a:rPr>
              <a:t>●クラスはチームだ！</a:t>
            </a:r>
            <a:endParaRPr kumimoji="1" lang="ja-JP" altLang="en-US" dirty="0">
              <a:solidFill>
                <a:srgbClr val="002060"/>
              </a:solidFill>
            </a:endParaRPr>
          </a:p>
        </p:txBody>
      </p:sp>
    </p:spTree>
    <p:extLst>
      <p:ext uri="{BB962C8B-B14F-4D97-AF65-F5344CB8AC3E}">
        <p14:creationId xmlns:p14="http://schemas.microsoft.com/office/powerpoint/2010/main" val="4202546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10618892" y="67637"/>
            <a:ext cx="1456989" cy="2126923"/>
          </a:xfrm>
          <a:prstGeom prst="rect">
            <a:avLst/>
          </a:prstGeom>
        </p:spPr>
      </p:pic>
      <p:pic>
        <p:nvPicPr>
          <p:cNvPr id="3" name="コンテンツ プレースホルダー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81348" y="5342821"/>
            <a:ext cx="1431774" cy="1515179"/>
          </a:xfrm>
          <a:prstGeom prst="rect">
            <a:avLst/>
          </a:prstGeom>
        </p:spPr>
      </p:pic>
      <p:sp>
        <p:nvSpPr>
          <p:cNvPr id="4" name="タイトル 1"/>
          <p:cNvSpPr txBox="1">
            <a:spLocks/>
          </p:cNvSpPr>
          <p:nvPr/>
        </p:nvSpPr>
        <p:spPr>
          <a:xfrm>
            <a:off x="265894" y="169631"/>
            <a:ext cx="10494332" cy="604484"/>
          </a:xfrm>
          <a:prstGeom prst="rect">
            <a:avLst/>
          </a:prstGeom>
        </p:spPr>
        <p:txBody>
          <a:bodyPr vert="horz" lIns="91440" tIns="45720" rIns="91440" bIns="45720" rtlCol="0" anchor="t">
            <a:normAutofit fontScale="82500" lnSpcReduction="100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3700" dirty="0" smtClean="0">
                <a:solidFill>
                  <a:schemeClr val="tx1"/>
                </a:solidFill>
              </a:rPr>
              <a:t>第３章 集団の見取り  </a:t>
            </a:r>
            <a:r>
              <a:rPr lang="ja-JP" altLang="en-US" sz="2100" dirty="0" smtClean="0">
                <a:solidFill>
                  <a:schemeClr val="tx1"/>
                </a:solidFill>
              </a:rPr>
              <a:t>２ 異学年活動の見取り</a:t>
            </a:r>
            <a:r>
              <a:rPr lang="en-US" altLang="ja-JP" sz="2100" dirty="0" smtClean="0">
                <a:solidFill>
                  <a:schemeClr val="tx1"/>
                </a:solidFill>
              </a:rPr>
              <a:t>『</a:t>
            </a:r>
            <a:r>
              <a:rPr lang="ja-JP" altLang="en-US" sz="2100" dirty="0" smtClean="0">
                <a:solidFill>
                  <a:schemeClr val="tx1"/>
                </a:solidFill>
              </a:rPr>
              <a:t>学び合い</a:t>
            </a:r>
            <a:r>
              <a:rPr lang="en-US" altLang="ja-JP" sz="2100" dirty="0" smtClean="0">
                <a:solidFill>
                  <a:schemeClr val="tx1"/>
                </a:solidFill>
              </a:rPr>
              <a:t>』</a:t>
            </a:r>
            <a:r>
              <a:rPr lang="ja-JP" altLang="en-US" sz="2100" dirty="0" smtClean="0">
                <a:solidFill>
                  <a:schemeClr val="tx1"/>
                </a:solidFill>
              </a:rPr>
              <a:t>テクニック</a:t>
            </a:r>
            <a:r>
              <a:rPr lang="en-US" altLang="ja-JP" sz="2100" dirty="0" smtClean="0">
                <a:solidFill>
                  <a:schemeClr val="tx1"/>
                </a:solidFill>
              </a:rPr>
              <a:t>(p60</a:t>
            </a:r>
            <a:r>
              <a:rPr lang="ja-JP" altLang="en-US" sz="2100" dirty="0" smtClean="0">
                <a:solidFill>
                  <a:schemeClr val="tx1"/>
                </a:solidFill>
              </a:rPr>
              <a:t>～</a:t>
            </a:r>
            <a:r>
              <a:rPr lang="en-US" altLang="ja-JP" sz="2100" dirty="0" smtClean="0">
                <a:solidFill>
                  <a:schemeClr val="tx1"/>
                </a:solidFill>
              </a:rPr>
              <a:t>p63)</a:t>
            </a:r>
            <a:endParaRPr lang="ja-JP" altLang="en-US" sz="2100" dirty="0">
              <a:solidFill>
                <a:schemeClr val="tx1"/>
              </a:solidFill>
            </a:endParaRPr>
          </a:p>
        </p:txBody>
      </p:sp>
      <p:sp>
        <p:nvSpPr>
          <p:cNvPr id="7" name="正方形/長方形 6"/>
          <p:cNvSpPr/>
          <p:nvPr/>
        </p:nvSpPr>
        <p:spPr>
          <a:xfrm>
            <a:off x="4259670" y="257251"/>
            <a:ext cx="233842" cy="23279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コンテンツ プレースホルダー 6"/>
          <p:cNvSpPr txBox="1">
            <a:spLocks/>
          </p:cNvSpPr>
          <p:nvPr/>
        </p:nvSpPr>
        <p:spPr>
          <a:xfrm>
            <a:off x="265894" y="643486"/>
            <a:ext cx="10772222" cy="2384322"/>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dirty="0" smtClean="0">
                <a:solidFill>
                  <a:srgbClr val="FF0000"/>
                </a:solidFill>
                <a:effectLst>
                  <a:outerShdw blurRad="38100" dist="38100" dir="2700000" algn="tl">
                    <a:srgbClr val="000000">
                      <a:alpha val="43137"/>
                    </a:srgbClr>
                  </a:outerShdw>
                </a:effectLst>
              </a:rPr>
              <a:t>２　異学年活動で上手くいっているか、いないか。</a:t>
            </a:r>
            <a:endParaRPr lang="en-US" altLang="ja-JP" dirty="0" smtClean="0">
              <a:solidFill>
                <a:srgbClr val="FF0000"/>
              </a:solidFill>
              <a:effectLst>
                <a:outerShdw blurRad="38100" dist="38100" dir="2700000" algn="tl">
                  <a:srgbClr val="000000">
                    <a:alpha val="43137"/>
                  </a:srgbClr>
                </a:outerShdw>
              </a:effectLst>
            </a:endParaRPr>
          </a:p>
          <a:p>
            <a:pPr marL="0" indent="0">
              <a:buFont typeface="Wingdings 3" charset="2"/>
              <a:buNone/>
            </a:pPr>
            <a:r>
              <a:rPr lang="ja-JP" altLang="en-US" dirty="0" smtClean="0">
                <a:solidFill>
                  <a:srgbClr val="FF0000"/>
                </a:solidFill>
              </a:rPr>
              <a:t>●「身体距離」を見る。⇒その人との人間関係によって、どれだけ近づけるかが決まる！</a:t>
            </a:r>
            <a:endParaRPr lang="en-US" altLang="ja-JP" dirty="0" smtClean="0">
              <a:solidFill>
                <a:srgbClr val="FF0000"/>
              </a:solidFill>
            </a:endParaRPr>
          </a:p>
          <a:p>
            <a:pPr marL="0" indent="0">
              <a:buFont typeface="Wingdings 3" charset="2"/>
              <a:buNone/>
            </a:pPr>
            <a:r>
              <a:rPr lang="ja-JP" altLang="en-US" dirty="0" smtClean="0">
                <a:solidFill>
                  <a:srgbClr val="FF0000"/>
                </a:solidFill>
              </a:rPr>
              <a:t>●「形」を見る。⇒人間関係が良く、みんなが平等で活動している場合⇒円形に近づく</a:t>
            </a:r>
            <a:endParaRPr lang="en-US" altLang="ja-JP" dirty="0" smtClean="0">
              <a:solidFill>
                <a:srgbClr val="FF0000"/>
              </a:solidFill>
            </a:endParaRPr>
          </a:p>
          <a:p>
            <a:pPr marL="0" indent="0">
              <a:buFont typeface="Wingdings 3" charset="2"/>
              <a:buNone/>
            </a:pPr>
            <a:r>
              <a:rPr lang="ja-JP" altLang="en-US" dirty="0" smtClean="0">
                <a:solidFill>
                  <a:srgbClr val="FF0000"/>
                </a:solidFill>
              </a:rPr>
              <a:t>　　　　　　　　</a:t>
            </a:r>
            <a:r>
              <a:rPr lang="ja-JP" altLang="en-US" dirty="0" smtClean="0">
                <a:solidFill>
                  <a:srgbClr val="002060"/>
                </a:solidFill>
              </a:rPr>
              <a:t>⇒１人が仕切っている場合⇒扇形になる</a:t>
            </a:r>
            <a:endParaRPr lang="en-US" altLang="ja-JP" dirty="0" smtClean="0">
              <a:solidFill>
                <a:srgbClr val="002060"/>
              </a:solidFill>
            </a:endParaRPr>
          </a:p>
          <a:p>
            <a:pPr marL="0" indent="0">
              <a:buFont typeface="Wingdings 3" charset="2"/>
              <a:buNone/>
            </a:pPr>
            <a:r>
              <a:rPr lang="ja-JP" altLang="en-US" dirty="0" smtClean="0">
                <a:solidFill>
                  <a:srgbClr val="FF0000"/>
                </a:solidFill>
              </a:rPr>
              <a:t>●「会話」を聞く。</a:t>
            </a:r>
            <a:r>
              <a:rPr lang="ja-JP" altLang="en-US" dirty="0" smtClean="0">
                <a:solidFill>
                  <a:srgbClr val="002060"/>
                </a:solidFill>
              </a:rPr>
              <a:t>⇒人間関係が上手くいっていない⇒「はい」「いいえ」固有名詞など</a:t>
            </a:r>
            <a:endParaRPr lang="en-US" altLang="ja-JP" dirty="0" smtClean="0">
              <a:solidFill>
                <a:srgbClr val="002060"/>
              </a:solidFill>
            </a:endParaRPr>
          </a:p>
          <a:p>
            <a:pPr marL="0" indent="0">
              <a:buFont typeface="Wingdings 3" charset="2"/>
              <a:buNone/>
            </a:pPr>
            <a:r>
              <a:rPr lang="ja-JP" altLang="en-US" dirty="0" smtClean="0">
                <a:solidFill>
                  <a:srgbClr val="002060"/>
                </a:solidFill>
              </a:rPr>
              <a:t>　　　　　　　　　</a:t>
            </a:r>
            <a:r>
              <a:rPr lang="ja-JP" altLang="en-US" dirty="0" smtClean="0">
                <a:solidFill>
                  <a:srgbClr val="FF0000"/>
                </a:solidFill>
              </a:rPr>
              <a:t>⇒人間関係が上手くいっている⇒「ため口」みたいになる</a:t>
            </a:r>
            <a:endParaRPr lang="en-US" altLang="ja-JP" dirty="0" smtClean="0">
              <a:solidFill>
                <a:srgbClr val="FF0000"/>
              </a:solidFill>
            </a:endParaRPr>
          </a:p>
        </p:txBody>
      </p:sp>
      <p:sp>
        <p:nvSpPr>
          <p:cNvPr id="6" name="正方形/長方形 5"/>
          <p:cNvSpPr/>
          <p:nvPr/>
        </p:nvSpPr>
        <p:spPr>
          <a:xfrm>
            <a:off x="156952" y="3001657"/>
            <a:ext cx="7990116" cy="369332"/>
          </a:xfrm>
          <a:prstGeom prst="rect">
            <a:avLst/>
          </a:prstGeom>
        </p:spPr>
        <p:txBody>
          <a:bodyPr wrap="square">
            <a:spAutoFit/>
          </a:bodyPr>
          <a:lstStyle/>
          <a:p>
            <a:r>
              <a:rPr lang="ja-JP" altLang="en-US" dirty="0" smtClean="0"/>
              <a:t>３ 共同作業の</a:t>
            </a:r>
            <a:r>
              <a:rPr lang="ja-JP" altLang="en-US" dirty="0"/>
              <a:t>見取り</a:t>
            </a:r>
            <a:r>
              <a:rPr lang="en-US" altLang="ja-JP" dirty="0"/>
              <a:t>『</a:t>
            </a:r>
            <a:r>
              <a:rPr lang="ja-JP" altLang="en-US" dirty="0"/>
              <a:t>学び合い</a:t>
            </a:r>
            <a:r>
              <a:rPr lang="en-US" altLang="ja-JP" dirty="0"/>
              <a:t>』</a:t>
            </a:r>
            <a:r>
              <a:rPr lang="ja-JP" altLang="en-US" dirty="0"/>
              <a:t>テクニック</a:t>
            </a:r>
            <a:r>
              <a:rPr lang="en-US" altLang="ja-JP" dirty="0"/>
              <a:t>(</a:t>
            </a:r>
            <a:r>
              <a:rPr lang="en-US" altLang="ja-JP" dirty="0" smtClean="0"/>
              <a:t>p64</a:t>
            </a:r>
            <a:r>
              <a:rPr lang="ja-JP" altLang="en-US" dirty="0" smtClean="0"/>
              <a:t>～</a:t>
            </a:r>
            <a:r>
              <a:rPr lang="en-US" altLang="ja-JP" dirty="0" smtClean="0"/>
              <a:t>p65)</a:t>
            </a:r>
            <a:endParaRPr lang="ja-JP" altLang="en-US" dirty="0"/>
          </a:p>
        </p:txBody>
      </p:sp>
      <p:sp>
        <p:nvSpPr>
          <p:cNvPr id="31" name="正方形/長方形 30"/>
          <p:cNvSpPr/>
          <p:nvPr/>
        </p:nvSpPr>
        <p:spPr>
          <a:xfrm>
            <a:off x="265894" y="3039765"/>
            <a:ext cx="233842" cy="23279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コンテンツ プレースホルダー 6"/>
          <p:cNvSpPr txBox="1">
            <a:spLocks/>
          </p:cNvSpPr>
          <p:nvPr/>
        </p:nvSpPr>
        <p:spPr>
          <a:xfrm>
            <a:off x="265894" y="3353995"/>
            <a:ext cx="10772222" cy="2086148"/>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dirty="0" smtClean="0">
                <a:solidFill>
                  <a:srgbClr val="FF0000"/>
                </a:solidFill>
                <a:effectLst>
                  <a:outerShdw blurRad="38100" dist="38100" dir="2700000" algn="tl">
                    <a:srgbClr val="000000">
                      <a:alpha val="43137"/>
                    </a:srgbClr>
                  </a:outerShdw>
                </a:effectLst>
              </a:rPr>
              <a:t>３　総合学習発表会での上手くいっているか、いないか。</a:t>
            </a:r>
            <a:endParaRPr lang="en-US" altLang="ja-JP" dirty="0" smtClean="0">
              <a:solidFill>
                <a:srgbClr val="FF0000"/>
              </a:solidFill>
              <a:effectLst>
                <a:outerShdw blurRad="38100" dist="38100" dir="2700000" algn="tl">
                  <a:srgbClr val="000000">
                    <a:alpha val="43137"/>
                  </a:srgbClr>
                </a:outerShdw>
              </a:effectLst>
            </a:endParaRPr>
          </a:p>
          <a:p>
            <a:pPr marL="0" indent="0">
              <a:buNone/>
            </a:pPr>
            <a:r>
              <a:rPr lang="ja-JP" altLang="en-US" dirty="0" smtClean="0">
                <a:solidFill>
                  <a:srgbClr val="FF0000"/>
                </a:solidFill>
              </a:rPr>
              <a:t>●「視線」を見る</a:t>
            </a:r>
            <a:r>
              <a:rPr lang="ja-JP" altLang="en-US" dirty="0">
                <a:solidFill>
                  <a:srgbClr val="FF0000"/>
                </a:solidFill>
              </a:rPr>
              <a:t>。⇒一緒に仕事をした</a:t>
            </a:r>
            <a:r>
              <a:rPr lang="ja-JP" altLang="en-US" dirty="0" smtClean="0">
                <a:solidFill>
                  <a:srgbClr val="FF0000"/>
                </a:solidFill>
              </a:rPr>
              <a:t>子</a:t>
            </a:r>
            <a:r>
              <a:rPr lang="ja-JP" altLang="en-US" dirty="0">
                <a:solidFill>
                  <a:srgbClr val="FF0000"/>
                </a:solidFill>
              </a:rPr>
              <a:t>は、</a:t>
            </a:r>
            <a:r>
              <a:rPr lang="ja-JP" altLang="en-US" dirty="0" smtClean="0">
                <a:solidFill>
                  <a:srgbClr val="FF0000"/>
                </a:solidFill>
              </a:rPr>
              <a:t>原稿用紙を見ている。</a:t>
            </a:r>
            <a:endParaRPr lang="en-US" altLang="ja-JP" dirty="0" smtClean="0">
              <a:solidFill>
                <a:srgbClr val="FF0000"/>
              </a:solidFill>
            </a:endParaRPr>
          </a:p>
          <a:p>
            <a:pPr marL="0" indent="0">
              <a:buFont typeface="Wingdings 3" charset="2"/>
              <a:buNone/>
            </a:pPr>
            <a:r>
              <a:rPr lang="ja-JP" altLang="en-US" dirty="0" smtClean="0">
                <a:solidFill>
                  <a:srgbClr val="FF0000"/>
                </a:solidFill>
              </a:rPr>
              <a:t>　　　　　　　　　</a:t>
            </a:r>
            <a:r>
              <a:rPr lang="ja-JP" altLang="en-US" dirty="0" smtClean="0">
                <a:solidFill>
                  <a:srgbClr val="002060"/>
                </a:solidFill>
              </a:rPr>
              <a:t>⇒一緒に仕事をしなかった子は、「我関せず」で前</a:t>
            </a:r>
            <a:r>
              <a:rPr lang="en-US" altLang="ja-JP" dirty="0" smtClean="0">
                <a:solidFill>
                  <a:srgbClr val="002060"/>
                </a:solidFill>
              </a:rPr>
              <a:t>(</a:t>
            </a:r>
            <a:r>
              <a:rPr lang="ja-JP" altLang="en-US" dirty="0" smtClean="0">
                <a:solidFill>
                  <a:srgbClr val="002060"/>
                </a:solidFill>
              </a:rPr>
              <a:t>下</a:t>
            </a:r>
            <a:r>
              <a:rPr lang="en-US" altLang="ja-JP" dirty="0" smtClean="0">
                <a:solidFill>
                  <a:srgbClr val="002060"/>
                </a:solidFill>
              </a:rPr>
              <a:t>)</a:t>
            </a:r>
            <a:r>
              <a:rPr lang="ja-JP" altLang="en-US" dirty="0" smtClean="0">
                <a:solidFill>
                  <a:srgbClr val="002060"/>
                </a:solidFill>
              </a:rPr>
              <a:t>を見ている。</a:t>
            </a:r>
            <a:endParaRPr lang="en-US" altLang="ja-JP" dirty="0" smtClean="0">
              <a:solidFill>
                <a:srgbClr val="002060"/>
              </a:solidFill>
            </a:endParaRPr>
          </a:p>
          <a:p>
            <a:pPr marL="0" indent="0">
              <a:buFont typeface="Wingdings 3" charset="2"/>
              <a:buNone/>
            </a:pPr>
            <a:r>
              <a:rPr lang="ja-JP" altLang="en-US" dirty="0" smtClean="0">
                <a:solidFill>
                  <a:srgbClr val="FF0000"/>
                </a:solidFill>
              </a:rPr>
              <a:t>●「模造紙」を見る。⇒一緒に調べた者を発表する場合⇒全体的に統一感がある。</a:t>
            </a:r>
            <a:endParaRPr lang="en-US" altLang="ja-JP" dirty="0" smtClean="0">
              <a:solidFill>
                <a:srgbClr val="FF0000"/>
              </a:solidFill>
            </a:endParaRPr>
          </a:p>
          <a:p>
            <a:pPr marL="0" indent="0">
              <a:buFont typeface="Wingdings 3" charset="2"/>
              <a:buNone/>
            </a:pPr>
            <a:r>
              <a:rPr lang="ja-JP" altLang="en-US" dirty="0" smtClean="0">
                <a:solidFill>
                  <a:srgbClr val="FF0000"/>
                </a:solidFill>
              </a:rPr>
              <a:t>　　　　　　　　　　</a:t>
            </a:r>
            <a:r>
              <a:rPr lang="ja-JP" altLang="en-US" dirty="0" smtClean="0">
                <a:solidFill>
                  <a:srgbClr val="002060"/>
                </a:solidFill>
              </a:rPr>
              <a:t>⇒バラバラな班の場合⇒いくつかのエリアに分かれ、筆跡も強調の別物になる。</a:t>
            </a:r>
            <a:endParaRPr lang="en-US" altLang="ja-JP" dirty="0" smtClean="0">
              <a:solidFill>
                <a:srgbClr val="002060"/>
              </a:solidFill>
            </a:endParaRPr>
          </a:p>
        </p:txBody>
      </p:sp>
      <p:sp>
        <p:nvSpPr>
          <p:cNvPr id="39" name="テキスト ボックス 38"/>
          <p:cNvSpPr txBox="1"/>
          <p:nvPr/>
        </p:nvSpPr>
        <p:spPr>
          <a:xfrm>
            <a:off x="265894" y="4986797"/>
            <a:ext cx="1828469" cy="369332"/>
          </a:xfrm>
          <a:prstGeom prst="rect">
            <a:avLst/>
          </a:prstGeom>
          <a:solidFill>
            <a:schemeClr val="bg1"/>
          </a:solidFill>
          <a:ln>
            <a:solidFill>
              <a:schemeClr val="accent1"/>
            </a:solidFill>
          </a:ln>
        </p:spPr>
        <p:txBody>
          <a:bodyPr wrap="square" rtlCol="0">
            <a:spAutoFit/>
          </a:bodyPr>
          <a:lstStyle/>
          <a:p>
            <a:r>
              <a:rPr kumimoji="1" lang="ja-JP" altLang="en-US" dirty="0" smtClean="0">
                <a:solidFill>
                  <a:srgbClr val="002060"/>
                </a:solidFill>
              </a:rPr>
              <a:t>●仕事の分離！</a:t>
            </a:r>
            <a:endParaRPr kumimoji="1" lang="en-US" altLang="ja-JP" dirty="0" smtClean="0">
              <a:solidFill>
                <a:srgbClr val="002060"/>
              </a:solidFill>
            </a:endParaRPr>
          </a:p>
        </p:txBody>
      </p:sp>
      <p:sp>
        <p:nvSpPr>
          <p:cNvPr id="42" name="正方形/長方形 41"/>
          <p:cNvSpPr/>
          <p:nvPr/>
        </p:nvSpPr>
        <p:spPr>
          <a:xfrm>
            <a:off x="156952" y="5378731"/>
            <a:ext cx="7990116" cy="369332"/>
          </a:xfrm>
          <a:prstGeom prst="rect">
            <a:avLst/>
          </a:prstGeom>
        </p:spPr>
        <p:txBody>
          <a:bodyPr wrap="square">
            <a:spAutoFit/>
          </a:bodyPr>
          <a:lstStyle/>
          <a:p>
            <a:r>
              <a:rPr lang="ja-JP" altLang="en-US" dirty="0" smtClean="0"/>
              <a:t>４ 班の見取り</a:t>
            </a:r>
            <a:r>
              <a:rPr lang="en-US" altLang="ja-JP" dirty="0" smtClean="0"/>
              <a:t>『</a:t>
            </a:r>
            <a:r>
              <a:rPr lang="ja-JP" altLang="en-US" dirty="0"/>
              <a:t>学び合い</a:t>
            </a:r>
            <a:r>
              <a:rPr lang="en-US" altLang="ja-JP" dirty="0"/>
              <a:t>』</a:t>
            </a:r>
            <a:r>
              <a:rPr lang="ja-JP" altLang="en-US" dirty="0"/>
              <a:t>テクニック</a:t>
            </a:r>
            <a:r>
              <a:rPr lang="en-US" altLang="ja-JP" dirty="0"/>
              <a:t>(</a:t>
            </a:r>
            <a:r>
              <a:rPr lang="en-US" altLang="ja-JP" dirty="0" smtClean="0"/>
              <a:t>p66</a:t>
            </a:r>
            <a:r>
              <a:rPr lang="ja-JP" altLang="en-US" dirty="0" smtClean="0"/>
              <a:t>～</a:t>
            </a:r>
            <a:r>
              <a:rPr lang="en-US" altLang="ja-JP" dirty="0" smtClean="0"/>
              <a:t>p71)</a:t>
            </a:r>
            <a:endParaRPr lang="ja-JP" altLang="en-US" dirty="0"/>
          </a:p>
        </p:txBody>
      </p:sp>
      <p:sp>
        <p:nvSpPr>
          <p:cNvPr id="43" name="コンテンツ プレースホルダー 6"/>
          <p:cNvSpPr txBox="1">
            <a:spLocks/>
          </p:cNvSpPr>
          <p:nvPr/>
        </p:nvSpPr>
        <p:spPr>
          <a:xfrm>
            <a:off x="156952" y="5682007"/>
            <a:ext cx="10772222" cy="1062498"/>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dirty="0" smtClean="0">
                <a:solidFill>
                  <a:schemeClr val="tx1"/>
                </a:solidFill>
                <a:effectLst>
                  <a:outerShdw blurRad="38100" dist="38100" dir="2700000" algn="tl">
                    <a:srgbClr val="000000">
                      <a:alpha val="43137"/>
                    </a:srgbClr>
                  </a:outerShdw>
                </a:effectLst>
              </a:rPr>
              <a:t>４　総合的な学習の班分けはどうすればよいか？</a:t>
            </a:r>
            <a:endParaRPr lang="en-US" altLang="ja-JP" dirty="0" smtClean="0">
              <a:solidFill>
                <a:schemeClr val="tx1"/>
              </a:solidFill>
              <a:effectLst>
                <a:outerShdw blurRad="38100" dist="38100" dir="2700000" algn="tl">
                  <a:srgbClr val="000000">
                    <a:alpha val="43137"/>
                  </a:srgbClr>
                </a:outerShdw>
              </a:effectLst>
            </a:endParaRPr>
          </a:p>
          <a:p>
            <a:pPr marL="0" indent="0">
              <a:buFont typeface="Wingdings 3" charset="2"/>
              <a:buNone/>
            </a:pPr>
            <a:r>
              <a:rPr lang="ja-JP" altLang="en-US" dirty="0" smtClean="0">
                <a:solidFill>
                  <a:schemeClr val="tx1"/>
                </a:solidFill>
                <a:effectLst>
                  <a:outerShdw blurRad="38100" dist="38100" dir="2700000" algn="tl">
                    <a:srgbClr val="000000">
                      <a:alpha val="43137"/>
                    </a:srgbClr>
                  </a:outerShdw>
                </a:effectLst>
              </a:rPr>
              <a:t>　⇒</a:t>
            </a:r>
            <a:r>
              <a:rPr lang="ja-JP" altLang="en-US" dirty="0" smtClean="0">
                <a:solidFill>
                  <a:srgbClr val="FF0000"/>
                </a:solidFill>
                <a:effectLst>
                  <a:outerShdw blurRad="38100" dist="38100" dir="2700000" algn="tl">
                    <a:srgbClr val="000000">
                      <a:alpha val="43137"/>
                    </a:srgbClr>
                  </a:outerShdw>
                </a:effectLst>
              </a:rPr>
              <a:t>西川：どのような班にするか、そもそも班をつくるか？子どもに任せている。</a:t>
            </a:r>
            <a:endParaRPr lang="en-US" altLang="ja-JP" dirty="0" smtClean="0">
              <a:solidFill>
                <a:schemeClr val="tx1"/>
              </a:solidFill>
              <a:effectLst>
                <a:outerShdw blurRad="38100" dist="38100" dir="2700000" algn="tl">
                  <a:srgbClr val="000000">
                    <a:alpha val="43137"/>
                  </a:srgbClr>
                </a:outerShdw>
              </a:effectLst>
            </a:endParaRPr>
          </a:p>
        </p:txBody>
      </p:sp>
      <p:sp>
        <p:nvSpPr>
          <p:cNvPr id="44" name="正方形/長方形 43"/>
          <p:cNvSpPr/>
          <p:nvPr/>
        </p:nvSpPr>
        <p:spPr>
          <a:xfrm>
            <a:off x="242428" y="5418594"/>
            <a:ext cx="233842" cy="23279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p:cNvSpPr/>
          <p:nvPr/>
        </p:nvSpPr>
        <p:spPr>
          <a:xfrm>
            <a:off x="265894" y="3066703"/>
            <a:ext cx="233842" cy="23279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83083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10660651" y="67637"/>
            <a:ext cx="1415230" cy="2065963"/>
          </a:xfrm>
          <a:prstGeom prst="rect">
            <a:avLst/>
          </a:prstGeom>
        </p:spPr>
      </p:pic>
      <p:pic>
        <p:nvPicPr>
          <p:cNvPr id="3" name="コンテンツ プレースホルダー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81348" y="5342821"/>
            <a:ext cx="1431774" cy="1515179"/>
          </a:xfrm>
          <a:prstGeom prst="rect">
            <a:avLst/>
          </a:prstGeom>
        </p:spPr>
      </p:pic>
      <p:sp>
        <p:nvSpPr>
          <p:cNvPr id="7" name="正方形/長方形 6"/>
          <p:cNvSpPr/>
          <p:nvPr/>
        </p:nvSpPr>
        <p:spPr>
          <a:xfrm>
            <a:off x="4178670" y="187268"/>
            <a:ext cx="233842" cy="23279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コンテンツ プレースホルダー 6"/>
          <p:cNvSpPr txBox="1">
            <a:spLocks/>
          </p:cNvSpPr>
          <p:nvPr/>
        </p:nvSpPr>
        <p:spPr>
          <a:xfrm>
            <a:off x="330603" y="655704"/>
            <a:ext cx="10223580" cy="2544696"/>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dirty="0" smtClean="0">
                <a:solidFill>
                  <a:schemeClr val="tx1"/>
                </a:solidFill>
                <a:effectLst>
                  <a:outerShdw blurRad="38100" dist="38100" dir="2700000" algn="tl">
                    <a:srgbClr val="000000">
                      <a:alpha val="43137"/>
                    </a:srgbClr>
                  </a:outerShdw>
                </a:effectLst>
              </a:rPr>
              <a:t>４　総合的な学習の班分けはどうすればよいか？</a:t>
            </a:r>
            <a:endParaRPr lang="en-US" altLang="ja-JP" dirty="0" smtClean="0">
              <a:solidFill>
                <a:schemeClr val="tx1"/>
              </a:solidFill>
              <a:effectLst>
                <a:outerShdw blurRad="38100" dist="38100" dir="2700000" algn="tl">
                  <a:srgbClr val="000000">
                    <a:alpha val="43137"/>
                  </a:srgbClr>
                </a:outerShdw>
              </a:effectLst>
            </a:endParaRPr>
          </a:p>
          <a:p>
            <a:pPr marL="0" indent="0">
              <a:buFont typeface="Wingdings 3" charset="2"/>
              <a:buNone/>
            </a:pPr>
            <a:r>
              <a:rPr lang="ja-JP" altLang="en-US" dirty="0" smtClean="0">
                <a:solidFill>
                  <a:schemeClr val="tx1"/>
                </a:solidFill>
                <a:effectLst>
                  <a:outerShdw blurRad="38100" dist="38100" dir="2700000" algn="tl">
                    <a:srgbClr val="000000">
                      <a:alpha val="43137"/>
                    </a:srgbClr>
                  </a:outerShdw>
                </a:effectLst>
              </a:rPr>
              <a:t>⇒</a:t>
            </a:r>
            <a:r>
              <a:rPr lang="ja-JP" altLang="en-US" dirty="0" smtClean="0">
                <a:solidFill>
                  <a:srgbClr val="FF0000"/>
                </a:solidFill>
                <a:effectLst>
                  <a:outerShdw blurRad="38100" dist="38100" dir="2700000" algn="tl">
                    <a:srgbClr val="000000">
                      <a:alpha val="43137"/>
                    </a:srgbClr>
                  </a:outerShdw>
                </a:effectLst>
              </a:rPr>
              <a:t>西川：どのような班にするか、そもそも班をつくるか？子どもに任せている。</a:t>
            </a:r>
            <a:endParaRPr lang="en-US" altLang="ja-JP" dirty="0" smtClean="0">
              <a:solidFill>
                <a:srgbClr val="FF0000"/>
              </a:solidFill>
              <a:effectLst>
                <a:outerShdw blurRad="38100" dist="38100" dir="2700000" algn="tl">
                  <a:srgbClr val="000000">
                    <a:alpha val="43137"/>
                  </a:srgbClr>
                </a:outerShdw>
              </a:effectLst>
            </a:endParaRPr>
          </a:p>
          <a:p>
            <a:pPr marL="0" indent="0">
              <a:buFont typeface="Wingdings 3" charset="2"/>
              <a:buNone/>
            </a:pPr>
            <a:r>
              <a:rPr lang="ja-JP" altLang="en-US" dirty="0" smtClean="0">
                <a:solidFill>
                  <a:srgbClr val="FF0000"/>
                </a:solidFill>
                <a:effectLst>
                  <a:outerShdw blurRad="38100" dist="38100" dir="2700000" algn="tl">
                    <a:srgbClr val="000000">
                      <a:alpha val="43137"/>
                    </a:srgbClr>
                  </a:outerShdw>
                </a:effectLst>
              </a:rPr>
              <a:t>　　　</a:t>
            </a:r>
            <a:r>
              <a:rPr lang="ja-JP" altLang="en-US" dirty="0" smtClean="0">
                <a:solidFill>
                  <a:schemeClr val="tx1"/>
                </a:solidFill>
                <a:effectLst>
                  <a:outerShdw blurRad="38100" dist="38100" dir="2700000" algn="tl">
                    <a:srgbClr val="000000">
                      <a:alpha val="43137"/>
                    </a:srgbClr>
                  </a:outerShdw>
                </a:effectLst>
              </a:rPr>
              <a:t>＊学術的な班分けの研究はない。思いつきのレベルの班分けがまかり通っている。</a:t>
            </a:r>
            <a:endParaRPr lang="en-US" altLang="ja-JP" dirty="0" smtClean="0">
              <a:solidFill>
                <a:schemeClr val="tx1"/>
              </a:solidFill>
              <a:effectLst>
                <a:outerShdw blurRad="38100" dist="38100" dir="2700000" algn="tl">
                  <a:srgbClr val="000000">
                    <a:alpha val="43137"/>
                  </a:srgbClr>
                </a:outerShdw>
              </a:effectLst>
            </a:endParaRPr>
          </a:p>
          <a:p>
            <a:pPr marL="0" indent="0">
              <a:buFont typeface="Wingdings 3" charset="2"/>
              <a:buNone/>
            </a:pPr>
            <a:r>
              <a:rPr lang="ja-JP" altLang="en-US" dirty="0" smtClean="0">
                <a:solidFill>
                  <a:schemeClr val="tx1"/>
                </a:solidFill>
                <a:effectLst>
                  <a:outerShdw blurRad="38100" dist="38100" dir="2700000" algn="tl">
                    <a:srgbClr val="000000">
                      <a:alpha val="43137"/>
                    </a:srgbClr>
                  </a:outerShdw>
                </a:effectLst>
              </a:rPr>
              <a:t>　★リーダー的存在がいなければ班が動かなくなる？</a:t>
            </a:r>
            <a:r>
              <a:rPr lang="en-US" altLang="ja-JP" dirty="0" smtClean="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a:t>
            </a:r>
            <a:r>
              <a:rPr lang="en-US" altLang="ja-JP" dirty="0" smtClean="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a:t>
            </a:r>
            <a:endParaRPr lang="en-US" altLang="ja-JP" dirty="0">
              <a:solidFill>
                <a:schemeClr val="tx1"/>
              </a:solidFill>
              <a:effectLst>
                <a:outerShdw blurRad="38100" dist="38100" dir="2700000" algn="tl">
                  <a:srgbClr val="000000">
                    <a:alpha val="43137"/>
                  </a:srgbClr>
                </a:outerShdw>
              </a:effectLst>
            </a:endParaRPr>
          </a:p>
          <a:p>
            <a:pPr marL="0" indent="0">
              <a:buFont typeface="Wingdings 3" charset="2"/>
              <a:buNone/>
            </a:pPr>
            <a:r>
              <a:rPr lang="ja-JP" altLang="en-US" dirty="0" smtClean="0">
                <a:solidFill>
                  <a:schemeClr val="tx1"/>
                </a:solidFill>
                <a:effectLst>
                  <a:outerShdw blurRad="38100" dist="38100" dir="2700000" algn="tl">
                    <a:srgbClr val="000000">
                      <a:alpha val="43137"/>
                    </a:srgbClr>
                  </a:outerShdw>
                </a:effectLst>
              </a:rPr>
              <a:t>　★リーダーは、普段の行動から総合的に判断して決める。</a:t>
            </a:r>
            <a:r>
              <a:rPr lang="en-US" altLang="ja-JP" dirty="0" smtClean="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a:t>
            </a:r>
            <a:r>
              <a:rPr lang="en-US" altLang="ja-JP" dirty="0" smtClean="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a:t>
            </a:r>
            <a:endParaRPr lang="en-US" altLang="ja-JP" dirty="0" smtClean="0">
              <a:solidFill>
                <a:schemeClr val="tx1"/>
              </a:solidFill>
              <a:effectLst>
                <a:outerShdw blurRad="38100" dist="38100" dir="2700000" algn="tl">
                  <a:srgbClr val="000000">
                    <a:alpha val="43137"/>
                  </a:srgbClr>
                </a:outerShdw>
              </a:effectLst>
            </a:endParaRPr>
          </a:p>
          <a:p>
            <a:pPr marL="0" indent="0">
              <a:buFont typeface="Wingdings 3" charset="2"/>
              <a:buNone/>
            </a:pPr>
            <a:endParaRPr lang="en-US" altLang="ja-JP" dirty="0" smtClean="0">
              <a:solidFill>
                <a:schemeClr val="tx1"/>
              </a:solidFill>
              <a:effectLst>
                <a:outerShdw blurRad="38100" dist="38100" dir="2700000" algn="tl">
                  <a:srgbClr val="000000">
                    <a:alpha val="43137"/>
                  </a:srgbClr>
                </a:outerShdw>
              </a:effectLst>
            </a:endParaRPr>
          </a:p>
        </p:txBody>
      </p:sp>
      <p:sp>
        <p:nvSpPr>
          <p:cNvPr id="41" name="タイトル 1"/>
          <p:cNvSpPr txBox="1">
            <a:spLocks/>
          </p:cNvSpPr>
          <p:nvPr/>
        </p:nvSpPr>
        <p:spPr>
          <a:xfrm>
            <a:off x="265894" y="169631"/>
            <a:ext cx="10494332" cy="468436"/>
          </a:xfrm>
          <a:prstGeom prst="rect">
            <a:avLst/>
          </a:prstGeom>
        </p:spPr>
        <p:txBody>
          <a:bodyPr vert="horz" lIns="91440" tIns="45720" rIns="91440" bIns="45720" rtlCol="0" anchor="t">
            <a:normAutofit fontScale="75000" lnSpcReduction="200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3700" dirty="0" smtClean="0">
                <a:solidFill>
                  <a:schemeClr val="tx1"/>
                </a:solidFill>
              </a:rPr>
              <a:t>第３章 集団の見取り</a:t>
            </a:r>
            <a:endParaRPr lang="ja-JP" altLang="en-US" sz="2400" dirty="0">
              <a:solidFill>
                <a:schemeClr val="tx1"/>
              </a:solidFill>
            </a:endParaRPr>
          </a:p>
        </p:txBody>
      </p:sp>
      <p:sp>
        <p:nvSpPr>
          <p:cNvPr id="8" name="正方形/長方形 7"/>
          <p:cNvSpPr/>
          <p:nvPr/>
        </p:nvSpPr>
        <p:spPr>
          <a:xfrm>
            <a:off x="4105414" y="161505"/>
            <a:ext cx="5322291" cy="369332"/>
          </a:xfrm>
          <a:prstGeom prst="rect">
            <a:avLst/>
          </a:prstGeom>
        </p:spPr>
        <p:txBody>
          <a:bodyPr wrap="none">
            <a:spAutoFit/>
          </a:bodyPr>
          <a:lstStyle/>
          <a:p>
            <a:r>
              <a:rPr lang="ja-JP" altLang="en-US" dirty="0"/>
              <a:t>４ 班の見取り</a:t>
            </a:r>
            <a:r>
              <a:rPr lang="en-US" altLang="ja-JP" dirty="0"/>
              <a:t>『</a:t>
            </a:r>
            <a:r>
              <a:rPr lang="ja-JP" altLang="en-US" dirty="0"/>
              <a:t>学び合い</a:t>
            </a:r>
            <a:r>
              <a:rPr lang="en-US" altLang="ja-JP" dirty="0"/>
              <a:t>』</a:t>
            </a:r>
            <a:r>
              <a:rPr lang="ja-JP" altLang="en-US" dirty="0"/>
              <a:t>テクニック</a:t>
            </a:r>
            <a:r>
              <a:rPr lang="en-US" altLang="ja-JP" dirty="0"/>
              <a:t>(p66</a:t>
            </a:r>
            <a:r>
              <a:rPr lang="ja-JP" altLang="en-US" dirty="0"/>
              <a:t>～</a:t>
            </a:r>
            <a:r>
              <a:rPr lang="en-US" altLang="ja-JP" dirty="0"/>
              <a:t>p71)</a:t>
            </a:r>
            <a:endParaRPr lang="ja-JP" altLang="en-US" dirty="0"/>
          </a:p>
        </p:txBody>
      </p:sp>
      <p:sp>
        <p:nvSpPr>
          <p:cNvPr id="10" name="テキスト ボックス 9"/>
          <p:cNvSpPr txBox="1"/>
          <p:nvPr/>
        </p:nvSpPr>
        <p:spPr>
          <a:xfrm>
            <a:off x="7729382" y="1908598"/>
            <a:ext cx="2931269" cy="1200329"/>
          </a:xfrm>
          <a:prstGeom prst="rect">
            <a:avLst/>
          </a:prstGeom>
          <a:solidFill>
            <a:schemeClr val="bg1"/>
          </a:solidFill>
          <a:ln>
            <a:solidFill>
              <a:schemeClr val="accent1"/>
            </a:solidFill>
          </a:ln>
        </p:spPr>
        <p:txBody>
          <a:bodyPr wrap="square" rtlCol="0">
            <a:spAutoFit/>
          </a:bodyPr>
          <a:lstStyle/>
          <a:p>
            <a:r>
              <a:rPr kumimoji="1" lang="ja-JP" altLang="en-US" dirty="0" smtClean="0">
                <a:solidFill>
                  <a:srgbClr val="002060"/>
                </a:solidFill>
              </a:rPr>
              <a:t>●思いつきレベルの班分け</a:t>
            </a:r>
            <a:endParaRPr kumimoji="1" lang="en-US" altLang="ja-JP" dirty="0" smtClean="0">
              <a:solidFill>
                <a:srgbClr val="002060"/>
              </a:solidFill>
            </a:endParaRPr>
          </a:p>
          <a:p>
            <a:r>
              <a:rPr kumimoji="1" lang="ja-JP" altLang="en-US" dirty="0" smtClean="0">
                <a:solidFill>
                  <a:srgbClr val="FF0000"/>
                </a:solidFill>
              </a:rPr>
              <a:t>●人は関係の生き物である。</a:t>
            </a:r>
            <a:endParaRPr kumimoji="1" lang="en-US" altLang="ja-JP" dirty="0" smtClean="0">
              <a:solidFill>
                <a:srgbClr val="FF0000"/>
              </a:solidFill>
            </a:endParaRPr>
          </a:p>
          <a:p>
            <a:r>
              <a:rPr kumimoji="1" lang="ja-JP" altLang="en-US" dirty="0" smtClean="0">
                <a:solidFill>
                  <a:srgbClr val="FF0000"/>
                </a:solidFill>
              </a:rPr>
              <a:t>期待している子がリーダーになるとは限らない。</a:t>
            </a:r>
            <a:endParaRPr kumimoji="1" lang="ja-JP" altLang="en-US" dirty="0">
              <a:solidFill>
                <a:srgbClr val="FF0000"/>
              </a:solidFill>
            </a:endParaRPr>
          </a:p>
        </p:txBody>
      </p:sp>
      <p:sp>
        <p:nvSpPr>
          <p:cNvPr id="12" name="コンテンツ プレースホルダー 6"/>
          <p:cNvSpPr txBox="1">
            <a:spLocks/>
          </p:cNvSpPr>
          <p:nvPr/>
        </p:nvSpPr>
        <p:spPr>
          <a:xfrm>
            <a:off x="383836" y="3108927"/>
            <a:ext cx="10397511" cy="3528940"/>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dirty="0" smtClean="0">
                <a:solidFill>
                  <a:schemeClr val="tx1"/>
                </a:solidFill>
                <a:effectLst>
                  <a:outerShdw blurRad="38100" dist="38100" dir="2700000" algn="tl">
                    <a:srgbClr val="000000">
                      <a:alpha val="43137"/>
                    </a:srgbClr>
                  </a:outerShdw>
                </a:effectLst>
              </a:rPr>
              <a:t>５　班は何人にするの？</a:t>
            </a:r>
            <a:r>
              <a:rPr lang="en-US" altLang="ja-JP" dirty="0" smtClean="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（４人</a:t>
            </a:r>
            <a:r>
              <a:rPr lang="en-US" altLang="ja-JP" dirty="0" smtClean="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３人</a:t>
            </a:r>
            <a:r>
              <a:rPr lang="en-US" altLang="ja-JP" dirty="0" smtClean="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・８人</a:t>
            </a:r>
            <a:r>
              <a:rPr lang="en-US" altLang="ja-JP" dirty="0" smtClean="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９人</a:t>
            </a:r>
            <a:r>
              <a:rPr lang="en-US" altLang="ja-JP" dirty="0" smtClean="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）⇒４人、５人の班が大部分になる。</a:t>
            </a:r>
            <a:endParaRPr lang="en-US" altLang="ja-JP" dirty="0" smtClean="0">
              <a:solidFill>
                <a:schemeClr val="tx1"/>
              </a:solidFill>
              <a:effectLst>
                <a:outerShdw blurRad="38100" dist="38100" dir="2700000" algn="tl">
                  <a:srgbClr val="000000">
                    <a:alpha val="43137"/>
                  </a:srgbClr>
                </a:outerShdw>
              </a:effectLst>
            </a:endParaRPr>
          </a:p>
          <a:p>
            <a:pPr marL="0" indent="0">
              <a:buFont typeface="Wingdings 3" charset="2"/>
              <a:buNone/>
            </a:pPr>
            <a:r>
              <a:rPr lang="ja-JP" altLang="en-US" dirty="0" smtClean="0">
                <a:solidFill>
                  <a:schemeClr val="tx1"/>
                </a:solidFill>
                <a:effectLst>
                  <a:outerShdw blurRad="38100" dist="38100" dir="2700000" algn="tl">
                    <a:srgbClr val="000000">
                      <a:alpha val="43137"/>
                    </a:srgbClr>
                  </a:outerShdw>
                </a:effectLst>
              </a:rPr>
              <a:t>　★４人班がよい？</a:t>
            </a:r>
            <a:r>
              <a:rPr lang="en-US" altLang="ja-JP" dirty="0" smtClean="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a:t>
            </a:r>
            <a:r>
              <a:rPr lang="en-US" altLang="ja-JP" dirty="0" smtClean="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a:t>
            </a:r>
            <a:endParaRPr lang="en-US" altLang="ja-JP" dirty="0" smtClean="0">
              <a:solidFill>
                <a:schemeClr val="tx1"/>
              </a:solidFill>
              <a:effectLst>
                <a:outerShdw blurRad="38100" dist="38100" dir="2700000" algn="tl">
                  <a:srgbClr val="000000">
                    <a:alpha val="43137"/>
                  </a:srgbClr>
                </a:outerShdw>
              </a:effectLst>
            </a:endParaRPr>
          </a:p>
          <a:p>
            <a:pPr marL="0" indent="0">
              <a:buFont typeface="Wingdings 3" charset="2"/>
              <a:buNone/>
            </a:pPr>
            <a:r>
              <a:rPr lang="ja-JP" altLang="en-US" dirty="0" smtClean="0">
                <a:solidFill>
                  <a:schemeClr val="tx1"/>
                </a:solidFill>
                <a:effectLst>
                  <a:outerShdw blurRad="38100" dist="38100" dir="2700000" algn="tl">
                    <a:srgbClr val="000000">
                      <a:alpha val="43137"/>
                    </a:srgbClr>
                  </a:outerShdw>
                </a:effectLst>
              </a:rPr>
              <a:t>　⇒理科実験の班は４人が適切だが、作業の質によって集団のサイズが変わる。</a:t>
            </a:r>
            <a:endParaRPr lang="en-US" altLang="ja-JP" dirty="0">
              <a:solidFill>
                <a:schemeClr val="tx1"/>
              </a:solidFill>
              <a:effectLst>
                <a:outerShdw blurRad="38100" dist="38100" dir="2700000" algn="tl">
                  <a:srgbClr val="000000">
                    <a:alpha val="43137"/>
                  </a:srgbClr>
                </a:outerShdw>
              </a:effectLst>
            </a:endParaRPr>
          </a:p>
          <a:p>
            <a:pPr marL="0" indent="0">
              <a:buFont typeface="Wingdings 3" charset="2"/>
              <a:buNone/>
            </a:pPr>
            <a:r>
              <a:rPr lang="ja-JP" altLang="en-US" dirty="0" smtClean="0">
                <a:solidFill>
                  <a:schemeClr val="tx1"/>
                </a:solidFill>
                <a:effectLst>
                  <a:outerShdw blurRad="38100" dist="38100" dir="2700000" algn="tl">
                    <a:srgbClr val="000000">
                      <a:alpha val="43137"/>
                    </a:srgbClr>
                  </a:outerShdw>
                </a:effectLst>
              </a:rPr>
              <a:t>　★無理にグループに入れれば、グループの中でひとりぼっちになる。</a:t>
            </a:r>
            <a:r>
              <a:rPr lang="en-US" altLang="ja-JP" dirty="0" smtClean="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a:t>
            </a:r>
            <a:r>
              <a:rPr lang="en-US" altLang="ja-JP" dirty="0" smtClean="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a:t>
            </a:r>
            <a:endParaRPr lang="en-US" altLang="ja-JP" dirty="0" smtClean="0">
              <a:solidFill>
                <a:schemeClr val="tx1"/>
              </a:solidFill>
              <a:effectLst>
                <a:outerShdw blurRad="38100" dist="38100" dir="2700000" algn="tl">
                  <a:srgbClr val="000000">
                    <a:alpha val="43137"/>
                  </a:srgbClr>
                </a:outerShdw>
              </a:effectLst>
            </a:endParaRPr>
          </a:p>
          <a:p>
            <a:pPr marL="0" indent="0">
              <a:buNone/>
            </a:pPr>
            <a:r>
              <a:rPr lang="ja-JP" altLang="en-US" dirty="0" smtClean="0">
                <a:solidFill>
                  <a:schemeClr val="tx1"/>
                </a:solidFill>
                <a:effectLst>
                  <a:outerShdw blurRad="38100" dist="38100" dir="2700000" algn="tl">
                    <a:srgbClr val="000000">
                      <a:alpha val="43137"/>
                    </a:srgbClr>
                  </a:outerShdw>
                </a:effectLst>
              </a:rPr>
              <a:t>　</a:t>
            </a:r>
            <a:r>
              <a:rPr lang="ja-JP" altLang="en-US" dirty="0" smtClean="0">
                <a:solidFill>
                  <a:srgbClr val="FF0000"/>
                </a:solidFill>
                <a:effectLst>
                  <a:outerShdw blurRad="38100" dist="38100" dir="2700000" algn="tl">
                    <a:srgbClr val="000000">
                      <a:alpha val="43137"/>
                    </a:srgbClr>
                  </a:outerShdw>
                </a:effectLst>
              </a:rPr>
              <a:t>●</a:t>
            </a:r>
            <a:r>
              <a:rPr lang="en-US" altLang="ja-JP" dirty="0" smtClean="0">
                <a:solidFill>
                  <a:srgbClr val="FF0000"/>
                </a:solidFill>
                <a:effectLst>
                  <a:outerShdw blurRad="38100" dist="38100" dir="2700000" algn="tl">
                    <a:srgbClr val="000000">
                      <a:alpha val="43137"/>
                    </a:srgbClr>
                  </a:outerShdw>
                </a:effectLst>
              </a:rPr>
              <a:t>『</a:t>
            </a:r>
            <a:r>
              <a:rPr lang="ja-JP" altLang="en-US" dirty="0" smtClean="0">
                <a:solidFill>
                  <a:srgbClr val="FF0000"/>
                </a:solidFill>
                <a:effectLst>
                  <a:outerShdw blurRad="38100" dist="38100" dir="2700000" algn="tl">
                    <a:srgbClr val="000000">
                      <a:alpha val="43137"/>
                    </a:srgbClr>
                  </a:outerShdw>
                </a:effectLst>
              </a:rPr>
              <a:t>学び合い</a:t>
            </a:r>
            <a:r>
              <a:rPr lang="en-US" altLang="ja-JP" dirty="0" smtClean="0">
                <a:solidFill>
                  <a:srgbClr val="FF0000"/>
                </a:solidFill>
                <a:effectLst>
                  <a:outerShdw blurRad="38100" dist="38100" dir="2700000" algn="tl">
                    <a:srgbClr val="000000">
                      <a:alpha val="43137"/>
                    </a:srgbClr>
                  </a:outerShdw>
                </a:effectLst>
              </a:rPr>
              <a:t>』</a:t>
            </a:r>
            <a:r>
              <a:rPr lang="ja-JP" altLang="en-US" dirty="0" smtClean="0">
                <a:solidFill>
                  <a:srgbClr val="FF0000"/>
                </a:solidFill>
                <a:effectLst>
                  <a:outerShdw blurRad="38100" dist="38100" dir="2700000" algn="tl">
                    <a:srgbClr val="000000">
                      <a:alpha val="43137"/>
                    </a:srgbClr>
                  </a:outerShdw>
                </a:effectLst>
              </a:rPr>
              <a:t>が出来ている：ある子が３人の目を順繰りに見つめながら説明する。</a:t>
            </a:r>
            <a:r>
              <a:rPr lang="ja-JP" altLang="en-US" dirty="0" smtClean="0">
                <a:solidFill>
                  <a:schemeClr val="tx1"/>
                </a:solidFill>
                <a:effectLst>
                  <a:outerShdw blurRad="38100" dist="38100" dir="2700000" algn="tl">
                    <a:srgbClr val="000000">
                      <a:alpha val="43137"/>
                    </a:srgbClr>
                  </a:outerShdw>
                </a:effectLst>
              </a:rPr>
              <a:t>のだが、</a:t>
            </a:r>
            <a:endParaRPr lang="en-US" altLang="ja-JP" dirty="0" smtClean="0">
              <a:solidFill>
                <a:schemeClr val="tx1"/>
              </a:solidFill>
              <a:effectLst>
                <a:outerShdw blurRad="38100" dist="38100" dir="2700000" algn="tl">
                  <a:srgbClr val="000000">
                    <a:alpha val="43137"/>
                  </a:srgbClr>
                </a:outerShdw>
              </a:effectLst>
            </a:endParaRPr>
          </a:p>
          <a:p>
            <a:pPr marL="0" indent="0">
              <a:buNone/>
            </a:pPr>
            <a:r>
              <a:rPr lang="ja-JP" altLang="en-US" dirty="0" smtClean="0">
                <a:solidFill>
                  <a:srgbClr val="FF0000"/>
                </a:solidFill>
                <a:effectLst>
                  <a:outerShdw blurRad="38100" dist="38100" dir="2700000" algn="tl">
                    <a:srgbClr val="000000">
                      <a:alpha val="43137"/>
                    </a:srgbClr>
                  </a:outerShdw>
                </a:effectLst>
              </a:rPr>
              <a:t>　</a:t>
            </a:r>
            <a:r>
              <a:rPr lang="ja-JP" altLang="en-US" dirty="0" smtClean="0">
                <a:solidFill>
                  <a:srgbClr val="002060"/>
                </a:solidFill>
                <a:effectLst>
                  <a:outerShdw blurRad="38100" dist="38100" dir="2700000" algn="tl">
                    <a:srgbClr val="000000">
                      <a:alpha val="43137"/>
                    </a:srgbClr>
                  </a:outerShdw>
                </a:effectLst>
              </a:rPr>
              <a:t>●</a:t>
            </a:r>
            <a:r>
              <a:rPr lang="en-US" altLang="ja-JP" dirty="0" smtClean="0">
                <a:solidFill>
                  <a:srgbClr val="002060"/>
                </a:solidFill>
                <a:effectLst>
                  <a:outerShdw blurRad="38100" dist="38100" dir="2700000" algn="tl">
                    <a:srgbClr val="000000">
                      <a:alpha val="43137"/>
                    </a:srgbClr>
                  </a:outerShdw>
                </a:effectLst>
              </a:rPr>
              <a:t>『</a:t>
            </a:r>
            <a:r>
              <a:rPr lang="ja-JP" altLang="en-US" dirty="0" smtClean="0">
                <a:solidFill>
                  <a:srgbClr val="002060"/>
                </a:solidFill>
                <a:effectLst>
                  <a:outerShdw blurRad="38100" dist="38100" dir="2700000" algn="tl">
                    <a:srgbClr val="000000">
                      <a:alpha val="43137"/>
                    </a:srgbClr>
                  </a:outerShdw>
                </a:effectLst>
              </a:rPr>
              <a:t>学び合い</a:t>
            </a:r>
            <a:r>
              <a:rPr lang="en-US" altLang="ja-JP" dirty="0" smtClean="0">
                <a:solidFill>
                  <a:srgbClr val="002060"/>
                </a:solidFill>
                <a:effectLst>
                  <a:outerShdw blurRad="38100" dist="38100" dir="2700000" algn="tl">
                    <a:srgbClr val="000000">
                      <a:alpha val="43137"/>
                    </a:srgbClr>
                  </a:outerShdw>
                </a:effectLst>
              </a:rPr>
              <a:t>』</a:t>
            </a:r>
            <a:r>
              <a:rPr lang="ja-JP" altLang="en-US" dirty="0" smtClean="0">
                <a:solidFill>
                  <a:srgbClr val="002060"/>
                </a:solidFill>
                <a:effectLst>
                  <a:outerShdw blurRad="38100" dist="38100" dir="2700000" algn="tl">
                    <a:srgbClr val="000000">
                      <a:alpha val="43137"/>
                    </a:srgbClr>
                  </a:outerShdw>
                </a:effectLst>
              </a:rPr>
              <a:t>が出来ていないと、一人ぼっちの子に目を合わす子がいない。</a:t>
            </a:r>
            <a:r>
              <a:rPr lang="ja-JP" altLang="en-US" dirty="0" smtClean="0">
                <a:solidFill>
                  <a:schemeClr val="tx1"/>
                </a:solidFill>
                <a:effectLst>
                  <a:outerShdw blurRad="38100" dist="38100" dir="2700000" algn="tl">
                    <a:srgbClr val="000000">
                      <a:alpha val="43137"/>
                    </a:srgbClr>
                  </a:outerShdw>
                </a:effectLst>
              </a:rPr>
              <a:t>ほったらかすか</a:t>
            </a:r>
            <a:r>
              <a:rPr lang="en-US" altLang="ja-JP" dirty="0" smtClean="0">
                <a:solidFill>
                  <a:schemeClr val="tx1"/>
                </a:solidFill>
                <a:effectLst>
                  <a:outerShdw blurRad="38100" dist="38100" dir="2700000" algn="tl">
                    <a:srgbClr val="000000">
                      <a:alpha val="43137"/>
                    </a:srgbClr>
                  </a:outerShdw>
                </a:effectLst>
              </a:rPr>
              <a:t>…</a:t>
            </a:r>
          </a:p>
          <a:p>
            <a:pPr marL="0" indent="0">
              <a:buFont typeface="Wingdings 3" charset="2"/>
              <a:buNone/>
            </a:pPr>
            <a:r>
              <a:rPr lang="ja-JP" altLang="en-US" dirty="0" smtClean="0">
                <a:solidFill>
                  <a:srgbClr val="002060"/>
                </a:solidFill>
                <a:effectLst>
                  <a:outerShdw blurRad="38100" dist="38100" dir="2700000" algn="tl">
                    <a:srgbClr val="000000">
                      <a:alpha val="43137"/>
                    </a:srgbClr>
                  </a:outerShdw>
                </a:effectLst>
              </a:rPr>
              <a:t>　</a:t>
            </a:r>
            <a:r>
              <a:rPr lang="ja-JP" altLang="en-US" dirty="0" smtClean="0">
                <a:solidFill>
                  <a:srgbClr val="FF0000"/>
                </a:solidFill>
                <a:effectLst>
                  <a:outerShdw blurRad="38100" dist="38100" dir="2700000" algn="tl">
                    <a:srgbClr val="000000">
                      <a:alpha val="43137"/>
                    </a:srgbClr>
                  </a:outerShdw>
                </a:effectLst>
              </a:rPr>
              <a:t>●</a:t>
            </a:r>
            <a:r>
              <a:rPr lang="en-US" altLang="ja-JP" dirty="0" smtClean="0">
                <a:solidFill>
                  <a:srgbClr val="FF0000"/>
                </a:solidFill>
                <a:effectLst>
                  <a:outerShdw blurRad="38100" dist="38100" dir="2700000" algn="tl">
                    <a:srgbClr val="000000">
                      <a:alpha val="43137"/>
                    </a:srgbClr>
                  </a:outerShdw>
                </a:effectLst>
              </a:rPr>
              <a:t>『</a:t>
            </a:r>
            <a:r>
              <a:rPr lang="ja-JP" altLang="en-US" dirty="0" smtClean="0">
                <a:solidFill>
                  <a:srgbClr val="FF0000"/>
                </a:solidFill>
                <a:effectLst>
                  <a:outerShdw blurRad="38100" dist="38100" dir="2700000" algn="tl">
                    <a:srgbClr val="000000">
                      <a:alpha val="43137"/>
                    </a:srgbClr>
                  </a:outerShdw>
                </a:effectLst>
              </a:rPr>
              <a:t>学び合い</a:t>
            </a:r>
            <a:r>
              <a:rPr lang="en-US" altLang="ja-JP" dirty="0" smtClean="0">
                <a:solidFill>
                  <a:srgbClr val="FF0000"/>
                </a:solidFill>
                <a:effectLst>
                  <a:outerShdw blurRad="38100" dist="38100" dir="2700000" algn="tl">
                    <a:srgbClr val="000000">
                      <a:alpha val="43137"/>
                    </a:srgbClr>
                  </a:outerShdw>
                </a:effectLst>
              </a:rPr>
              <a:t>』</a:t>
            </a:r>
            <a:r>
              <a:rPr lang="ja-JP" altLang="en-US" dirty="0" smtClean="0">
                <a:solidFill>
                  <a:srgbClr val="FF0000"/>
                </a:solidFill>
                <a:effectLst>
                  <a:outerShdw blurRad="38100" dist="38100" dir="2700000" algn="tl">
                    <a:srgbClr val="000000">
                      <a:alpha val="43137"/>
                    </a:srgbClr>
                  </a:outerShdw>
                </a:effectLst>
              </a:rPr>
              <a:t>ができていると、クラスの中の心優しい子が「一緒にやろうよ」と声をかける。</a:t>
            </a:r>
            <a:endParaRPr lang="en-US" altLang="ja-JP" dirty="0" smtClean="0">
              <a:solidFill>
                <a:srgbClr val="FF0000"/>
              </a:solidFill>
              <a:effectLst>
                <a:outerShdw blurRad="38100" dist="38100" dir="2700000" algn="tl">
                  <a:srgbClr val="000000">
                    <a:alpha val="43137"/>
                  </a:srgbClr>
                </a:outerShdw>
              </a:effectLst>
            </a:endParaRPr>
          </a:p>
          <a:p>
            <a:pPr marL="0" indent="0">
              <a:buFont typeface="Wingdings 3" charset="2"/>
              <a:buNone/>
            </a:pPr>
            <a:r>
              <a:rPr lang="ja-JP" altLang="en-US" dirty="0" smtClean="0">
                <a:solidFill>
                  <a:schemeClr val="tx1"/>
                </a:solidFill>
                <a:effectLst>
                  <a:outerShdw blurRad="38100" dist="38100" dir="2700000" algn="tl">
                    <a:srgbClr val="000000">
                      <a:alpha val="43137"/>
                    </a:srgbClr>
                  </a:outerShdw>
                </a:effectLst>
              </a:rPr>
              <a:t>⇒</a:t>
            </a:r>
            <a:r>
              <a:rPr lang="ja-JP" altLang="en-US" dirty="0" smtClean="0">
                <a:solidFill>
                  <a:srgbClr val="FF0000"/>
                </a:solidFill>
                <a:effectLst>
                  <a:outerShdw blurRad="38100" dist="38100" dir="2700000" algn="tl">
                    <a:srgbClr val="000000">
                      <a:alpha val="43137"/>
                    </a:srgbClr>
                  </a:outerShdw>
                </a:effectLst>
              </a:rPr>
              <a:t>西川：「全員が課題を達成する」⇒子どもが自らの意思で入れようと思わない限り、解決しない。</a:t>
            </a:r>
            <a:endParaRPr lang="en-US" altLang="ja-JP" dirty="0" smtClean="0">
              <a:solidFill>
                <a:srgbClr val="FF0000"/>
              </a:solidFill>
              <a:effectLst>
                <a:outerShdw blurRad="38100" dist="38100" dir="2700000" algn="tl">
                  <a:srgbClr val="000000">
                    <a:alpha val="43137"/>
                  </a:srgbClr>
                </a:outerShdw>
              </a:effectLst>
            </a:endParaRPr>
          </a:p>
        </p:txBody>
      </p:sp>
      <p:sp>
        <p:nvSpPr>
          <p:cNvPr id="14" name="楕円 13"/>
          <p:cNvSpPr/>
          <p:nvPr/>
        </p:nvSpPr>
        <p:spPr>
          <a:xfrm flipH="1">
            <a:off x="6670766" y="1842456"/>
            <a:ext cx="339634" cy="34461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chemeClr val="bg1"/>
              </a:solidFill>
            </a:endParaRPr>
          </a:p>
        </p:txBody>
      </p:sp>
      <p:sp>
        <p:nvSpPr>
          <p:cNvPr id="15" name="楕円 14"/>
          <p:cNvSpPr/>
          <p:nvPr/>
        </p:nvSpPr>
        <p:spPr>
          <a:xfrm flipH="1">
            <a:off x="7389746" y="2303387"/>
            <a:ext cx="339634" cy="34461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chemeClr val="bg1"/>
              </a:solidFill>
            </a:endParaRPr>
          </a:p>
        </p:txBody>
      </p:sp>
      <p:sp>
        <p:nvSpPr>
          <p:cNvPr id="16" name="楕円 15"/>
          <p:cNvSpPr/>
          <p:nvPr/>
        </p:nvSpPr>
        <p:spPr>
          <a:xfrm flipH="1">
            <a:off x="2877700" y="3505592"/>
            <a:ext cx="830700" cy="363943"/>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chemeClr val="bg1"/>
              </a:solidFill>
            </a:endParaRPr>
          </a:p>
        </p:txBody>
      </p:sp>
      <p:sp>
        <p:nvSpPr>
          <p:cNvPr id="17" name="楕円 16"/>
          <p:cNvSpPr/>
          <p:nvPr/>
        </p:nvSpPr>
        <p:spPr>
          <a:xfrm flipH="1">
            <a:off x="8127033" y="4298626"/>
            <a:ext cx="339634" cy="34461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chemeClr val="bg1"/>
              </a:solidFill>
            </a:endParaRPr>
          </a:p>
        </p:txBody>
      </p:sp>
    </p:spTree>
    <p:extLst>
      <p:ext uri="{BB962C8B-B14F-4D97-AF65-F5344CB8AC3E}">
        <p14:creationId xmlns:p14="http://schemas.microsoft.com/office/powerpoint/2010/main" val="3023543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fade">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fade">
                                      <p:cBhvr>
                                        <p:cTn id="2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10660651" y="67637"/>
            <a:ext cx="1415230" cy="2065963"/>
          </a:xfrm>
          <a:prstGeom prst="rect">
            <a:avLst/>
          </a:prstGeom>
        </p:spPr>
      </p:pic>
      <p:pic>
        <p:nvPicPr>
          <p:cNvPr id="3" name="コンテンツ プレースホルダー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81348" y="5342821"/>
            <a:ext cx="1431774" cy="1515179"/>
          </a:xfrm>
          <a:prstGeom prst="rect">
            <a:avLst/>
          </a:prstGeom>
        </p:spPr>
      </p:pic>
      <p:sp>
        <p:nvSpPr>
          <p:cNvPr id="7" name="正方形/長方形 6"/>
          <p:cNvSpPr/>
          <p:nvPr/>
        </p:nvSpPr>
        <p:spPr>
          <a:xfrm>
            <a:off x="4178670" y="187268"/>
            <a:ext cx="233842" cy="23279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コンテンツ プレースホルダー 6"/>
          <p:cNvSpPr txBox="1">
            <a:spLocks/>
          </p:cNvSpPr>
          <p:nvPr/>
        </p:nvSpPr>
        <p:spPr>
          <a:xfrm>
            <a:off x="252277" y="588414"/>
            <a:ext cx="10223580" cy="2544696"/>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dirty="0" smtClean="0">
                <a:solidFill>
                  <a:schemeClr val="tx1"/>
                </a:solidFill>
                <a:effectLst>
                  <a:outerShdw blurRad="38100" dist="38100" dir="2700000" algn="tl">
                    <a:srgbClr val="000000">
                      <a:alpha val="43137"/>
                    </a:srgbClr>
                  </a:outerShdw>
                </a:effectLst>
              </a:rPr>
              <a:t>６　理科の実験や調べもの学習の時、他のグループのところに行く子どもは何しに行くの？</a:t>
            </a:r>
            <a:endParaRPr lang="en-US" altLang="ja-JP" dirty="0" smtClean="0">
              <a:solidFill>
                <a:schemeClr val="tx1"/>
              </a:solidFill>
              <a:effectLst>
                <a:outerShdw blurRad="38100" dist="38100" dir="2700000" algn="tl">
                  <a:srgbClr val="000000">
                    <a:alpha val="43137"/>
                  </a:srgbClr>
                </a:outerShdw>
              </a:effectLst>
            </a:endParaRPr>
          </a:p>
          <a:p>
            <a:pPr marL="0" indent="0">
              <a:buFont typeface="Wingdings 3" charset="2"/>
              <a:buNone/>
            </a:pPr>
            <a:r>
              <a:rPr lang="ja-JP" altLang="en-US" dirty="0" smtClean="0">
                <a:solidFill>
                  <a:schemeClr val="tx1"/>
                </a:solidFill>
                <a:effectLst>
                  <a:outerShdw blurRad="38100" dist="38100" dir="2700000" algn="tl">
                    <a:srgbClr val="000000">
                      <a:alpha val="43137"/>
                    </a:srgbClr>
                  </a:outerShdw>
                </a:effectLst>
              </a:rPr>
              <a:t>⇒</a:t>
            </a:r>
            <a:r>
              <a:rPr lang="ja-JP" altLang="en-US" dirty="0" smtClean="0">
                <a:solidFill>
                  <a:srgbClr val="FF0000"/>
                </a:solidFill>
                <a:effectLst>
                  <a:outerShdw blurRad="38100" dist="38100" dir="2700000" algn="tl">
                    <a:srgbClr val="000000">
                      <a:alpha val="43137"/>
                    </a:srgbClr>
                  </a:outerShdw>
                </a:effectLst>
              </a:rPr>
              <a:t>西川：一番多いのは偵察。他のグループは何をしているか、どんな結果かの情報収集。</a:t>
            </a:r>
            <a:endParaRPr lang="en-US" altLang="ja-JP" dirty="0" smtClean="0">
              <a:solidFill>
                <a:srgbClr val="FF0000"/>
              </a:solidFill>
              <a:effectLst>
                <a:outerShdw blurRad="38100" dist="38100" dir="2700000" algn="tl">
                  <a:srgbClr val="000000">
                    <a:alpha val="43137"/>
                  </a:srgbClr>
                </a:outerShdw>
              </a:effectLst>
            </a:endParaRPr>
          </a:p>
          <a:p>
            <a:pPr marL="0" indent="0">
              <a:buFont typeface="Wingdings 3" charset="2"/>
              <a:buNone/>
            </a:pPr>
            <a:r>
              <a:rPr lang="ja-JP" altLang="en-US" dirty="0" smtClean="0">
                <a:solidFill>
                  <a:schemeClr val="tx1"/>
                </a:solidFill>
                <a:effectLst>
                  <a:outerShdw blurRad="38100" dist="38100" dir="2700000" algn="tl">
                    <a:srgbClr val="000000">
                      <a:alpha val="43137"/>
                    </a:srgbClr>
                  </a:outerShdw>
                </a:effectLst>
              </a:rPr>
              <a:t>　★一人で行く</a:t>
            </a:r>
            <a:r>
              <a:rPr lang="en-US" altLang="ja-JP" dirty="0" smtClean="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（偵察・議論）</a:t>
            </a:r>
            <a:endParaRPr lang="en-US" altLang="ja-JP" dirty="0">
              <a:solidFill>
                <a:schemeClr val="tx1"/>
              </a:solidFill>
              <a:effectLst>
                <a:outerShdw blurRad="38100" dist="38100" dir="2700000" algn="tl">
                  <a:srgbClr val="000000">
                    <a:alpha val="43137"/>
                  </a:srgbClr>
                </a:outerShdw>
              </a:effectLst>
            </a:endParaRPr>
          </a:p>
          <a:p>
            <a:pPr marL="0" indent="0">
              <a:buFont typeface="Wingdings 3" charset="2"/>
              <a:buNone/>
            </a:pPr>
            <a:r>
              <a:rPr lang="ja-JP" altLang="en-US" dirty="0" smtClean="0">
                <a:solidFill>
                  <a:schemeClr val="tx1"/>
                </a:solidFill>
                <a:effectLst>
                  <a:outerShdw blurRad="38100" dist="38100" dir="2700000" algn="tl">
                    <a:srgbClr val="000000">
                      <a:alpha val="43137"/>
                    </a:srgbClr>
                  </a:outerShdw>
                </a:effectLst>
              </a:rPr>
              <a:t>　★グループ全員で行く</a:t>
            </a:r>
            <a:r>
              <a:rPr lang="en-US" altLang="ja-JP" dirty="0" smtClean="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（偵察・議論）</a:t>
            </a:r>
            <a:endParaRPr lang="en-US" altLang="ja-JP" dirty="0" smtClean="0">
              <a:solidFill>
                <a:schemeClr val="tx1"/>
              </a:solidFill>
              <a:effectLst>
                <a:outerShdw blurRad="38100" dist="38100" dir="2700000" algn="tl">
                  <a:srgbClr val="000000">
                    <a:alpha val="43137"/>
                  </a:srgbClr>
                </a:outerShdw>
              </a:effectLst>
            </a:endParaRPr>
          </a:p>
          <a:p>
            <a:pPr marL="0" indent="0">
              <a:buFont typeface="Wingdings 3" charset="2"/>
              <a:buNone/>
            </a:pPr>
            <a:endParaRPr lang="en-US" altLang="ja-JP" dirty="0" smtClean="0">
              <a:solidFill>
                <a:schemeClr val="tx1"/>
              </a:solidFill>
              <a:effectLst>
                <a:outerShdw blurRad="38100" dist="38100" dir="2700000" algn="tl">
                  <a:srgbClr val="000000">
                    <a:alpha val="43137"/>
                  </a:srgbClr>
                </a:outerShdw>
              </a:effectLst>
            </a:endParaRPr>
          </a:p>
        </p:txBody>
      </p:sp>
      <p:sp>
        <p:nvSpPr>
          <p:cNvPr id="41" name="タイトル 1"/>
          <p:cNvSpPr txBox="1">
            <a:spLocks/>
          </p:cNvSpPr>
          <p:nvPr/>
        </p:nvSpPr>
        <p:spPr>
          <a:xfrm>
            <a:off x="265894" y="169631"/>
            <a:ext cx="10494332" cy="468436"/>
          </a:xfrm>
          <a:prstGeom prst="rect">
            <a:avLst/>
          </a:prstGeom>
        </p:spPr>
        <p:txBody>
          <a:bodyPr vert="horz" lIns="91440" tIns="45720" rIns="91440" bIns="45720" rtlCol="0" anchor="t">
            <a:normAutofit fontScale="75000" lnSpcReduction="200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3700" dirty="0" smtClean="0">
                <a:solidFill>
                  <a:schemeClr val="tx1"/>
                </a:solidFill>
              </a:rPr>
              <a:t>第３章 集団の見取り</a:t>
            </a:r>
            <a:endParaRPr lang="ja-JP" altLang="en-US" sz="2400" dirty="0">
              <a:solidFill>
                <a:schemeClr val="tx1"/>
              </a:solidFill>
            </a:endParaRPr>
          </a:p>
        </p:txBody>
      </p:sp>
      <p:sp>
        <p:nvSpPr>
          <p:cNvPr id="8" name="正方形/長方形 7"/>
          <p:cNvSpPr/>
          <p:nvPr/>
        </p:nvSpPr>
        <p:spPr>
          <a:xfrm>
            <a:off x="4067523" y="150825"/>
            <a:ext cx="6938118" cy="369332"/>
          </a:xfrm>
          <a:prstGeom prst="rect">
            <a:avLst/>
          </a:prstGeom>
        </p:spPr>
        <p:txBody>
          <a:bodyPr wrap="none">
            <a:spAutoFit/>
          </a:bodyPr>
          <a:lstStyle/>
          <a:p>
            <a:r>
              <a:rPr lang="ja-JP" altLang="en-US" dirty="0" smtClean="0"/>
              <a:t>５ 一人で偵察、数人で議論</a:t>
            </a:r>
            <a:r>
              <a:rPr lang="en-US" altLang="ja-JP" dirty="0" smtClean="0"/>
              <a:t>『</a:t>
            </a:r>
            <a:r>
              <a:rPr lang="ja-JP" altLang="en-US" dirty="0"/>
              <a:t>学び合い</a:t>
            </a:r>
            <a:r>
              <a:rPr lang="en-US" altLang="ja-JP" dirty="0"/>
              <a:t>』</a:t>
            </a:r>
            <a:r>
              <a:rPr lang="ja-JP" altLang="en-US" dirty="0"/>
              <a:t>テクニック</a:t>
            </a:r>
            <a:r>
              <a:rPr lang="en-US" altLang="ja-JP" dirty="0"/>
              <a:t>(</a:t>
            </a:r>
            <a:r>
              <a:rPr lang="en-US" altLang="ja-JP" dirty="0" smtClean="0"/>
              <a:t>p72</a:t>
            </a:r>
            <a:r>
              <a:rPr lang="ja-JP" altLang="en-US" dirty="0" smtClean="0"/>
              <a:t>～</a:t>
            </a:r>
            <a:r>
              <a:rPr lang="en-US" altLang="ja-JP" dirty="0" smtClean="0"/>
              <a:t>p73)</a:t>
            </a:r>
            <a:endParaRPr lang="ja-JP" altLang="en-US" dirty="0"/>
          </a:p>
        </p:txBody>
      </p:sp>
      <p:sp>
        <p:nvSpPr>
          <p:cNvPr id="10" name="テキスト ボックス 9"/>
          <p:cNvSpPr txBox="1"/>
          <p:nvPr/>
        </p:nvSpPr>
        <p:spPr>
          <a:xfrm>
            <a:off x="482204" y="2184575"/>
            <a:ext cx="7915119" cy="1477328"/>
          </a:xfrm>
          <a:prstGeom prst="rect">
            <a:avLst/>
          </a:prstGeom>
          <a:solidFill>
            <a:schemeClr val="bg1"/>
          </a:solidFill>
          <a:ln>
            <a:solidFill>
              <a:schemeClr val="accent1"/>
            </a:solidFill>
          </a:ln>
        </p:spPr>
        <p:txBody>
          <a:bodyPr wrap="square" rtlCol="0">
            <a:spAutoFit/>
          </a:bodyPr>
          <a:lstStyle/>
          <a:p>
            <a:r>
              <a:rPr kumimoji="1" lang="ja-JP" altLang="en-US" dirty="0" smtClean="0"/>
              <a:t>●誰かが他のグループのところに行って偵察をして、自分たちのグループの結果と反する結果を出しているとする。</a:t>
            </a:r>
            <a:endParaRPr kumimoji="1" lang="en-US" altLang="ja-JP" dirty="0" smtClean="0"/>
          </a:p>
          <a:p>
            <a:r>
              <a:rPr kumimoji="1" lang="ja-JP" altLang="en-US" dirty="0" smtClean="0">
                <a:solidFill>
                  <a:srgbClr val="002060"/>
                </a:solidFill>
              </a:rPr>
              <a:t>●自分たちのグループの中で議論したが、どうしても納得できない。</a:t>
            </a:r>
            <a:endParaRPr kumimoji="1" lang="en-US" altLang="ja-JP" dirty="0" smtClean="0">
              <a:solidFill>
                <a:srgbClr val="002060"/>
              </a:solidFill>
            </a:endParaRPr>
          </a:p>
          <a:p>
            <a:r>
              <a:rPr kumimoji="1" lang="ja-JP" altLang="en-US" dirty="0" smtClean="0">
                <a:solidFill>
                  <a:srgbClr val="002060"/>
                </a:solidFill>
              </a:rPr>
              <a:t>　グループ全員がいる相手の班に議論しに行くのだから、一人では心細い。</a:t>
            </a:r>
            <a:endParaRPr kumimoji="1" lang="en-US" altLang="ja-JP" dirty="0" smtClean="0">
              <a:solidFill>
                <a:srgbClr val="002060"/>
              </a:solidFill>
            </a:endParaRPr>
          </a:p>
          <a:p>
            <a:r>
              <a:rPr kumimoji="1" lang="ja-JP" altLang="en-US" dirty="0" smtClean="0">
                <a:solidFill>
                  <a:srgbClr val="FF0000"/>
                </a:solidFill>
              </a:rPr>
              <a:t>●自分たちもグループ全員で議論しに行く。</a:t>
            </a:r>
            <a:endParaRPr kumimoji="1" lang="ja-JP" altLang="en-US" dirty="0">
              <a:solidFill>
                <a:srgbClr val="FF0000"/>
              </a:solidFill>
            </a:endParaRPr>
          </a:p>
        </p:txBody>
      </p:sp>
      <p:sp>
        <p:nvSpPr>
          <p:cNvPr id="12" name="コンテンツ プレースホルダー 6"/>
          <p:cNvSpPr txBox="1">
            <a:spLocks/>
          </p:cNvSpPr>
          <p:nvPr/>
        </p:nvSpPr>
        <p:spPr>
          <a:xfrm>
            <a:off x="362715" y="3730930"/>
            <a:ext cx="10642926" cy="3264956"/>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dirty="0" smtClean="0">
                <a:solidFill>
                  <a:schemeClr val="tx1"/>
                </a:solidFill>
                <a:effectLst>
                  <a:outerShdw blurRad="38100" dist="38100" dir="2700000" algn="tl">
                    <a:srgbClr val="000000">
                      <a:alpha val="43137"/>
                    </a:srgbClr>
                  </a:outerShdw>
                </a:effectLst>
              </a:rPr>
              <a:t>７　</a:t>
            </a:r>
            <a:r>
              <a:rPr lang="en-US" altLang="ja-JP" dirty="0" smtClean="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一人で動く時の注意</a:t>
            </a:r>
            <a:r>
              <a:rPr lang="en-US" altLang="ja-JP" dirty="0" smtClean="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　</a:t>
            </a:r>
            <a:endParaRPr lang="en-US" altLang="ja-JP" dirty="0" smtClean="0">
              <a:solidFill>
                <a:schemeClr val="tx1"/>
              </a:solidFill>
              <a:effectLst>
                <a:outerShdw blurRad="38100" dist="38100" dir="2700000" algn="tl">
                  <a:srgbClr val="000000">
                    <a:alpha val="43137"/>
                  </a:srgbClr>
                </a:outerShdw>
              </a:effectLst>
            </a:endParaRPr>
          </a:p>
          <a:p>
            <a:pPr marL="0" indent="0">
              <a:buFont typeface="Wingdings 3" charset="2"/>
              <a:buNone/>
            </a:pPr>
            <a:r>
              <a:rPr lang="ja-JP" altLang="en-US" dirty="0" smtClean="0">
                <a:solidFill>
                  <a:schemeClr val="tx1"/>
                </a:solidFill>
                <a:effectLst>
                  <a:outerShdw blurRad="38100" dist="38100" dir="2700000" algn="tl">
                    <a:srgbClr val="000000">
                      <a:alpha val="43137"/>
                    </a:srgbClr>
                  </a:outerShdw>
                </a:effectLst>
              </a:rPr>
              <a:t>　その子が、他の班の椅子に座り始めた</a:t>
            </a:r>
            <a:r>
              <a:rPr lang="en-US" altLang="ja-JP" dirty="0" smtClean="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a:t>
            </a:r>
            <a:r>
              <a:rPr lang="en-US" altLang="ja-JP" dirty="0" smtClean="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a:t>
            </a:r>
            <a:endParaRPr lang="en-US" altLang="ja-JP" dirty="0" smtClean="0">
              <a:solidFill>
                <a:schemeClr val="tx1"/>
              </a:solidFill>
              <a:effectLst>
                <a:outerShdw blurRad="38100" dist="38100" dir="2700000" algn="tl">
                  <a:srgbClr val="000000">
                    <a:alpha val="43137"/>
                  </a:srgbClr>
                </a:outerShdw>
              </a:effectLst>
            </a:endParaRPr>
          </a:p>
          <a:p>
            <a:pPr marL="0" indent="0">
              <a:buFont typeface="Wingdings 3" charset="2"/>
              <a:buNone/>
            </a:pPr>
            <a:r>
              <a:rPr lang="ja-JP" altLang="en-US" dirty="0" smtClean="0">
                <a:solidFill>
                  <a:schemeClr val="tx1"/>
                </a:solidFill>
                <a:effectLst>
                  <a:outerShdw blurRad="38100" dist="38100" dir="2700000" algn="tl">
                    <a:srgbClr val="000000">
                      <a:alpha val="43137"/>
                    </a:srgbClr>
                  </a:outerShdw>
                </a:effectLst>
              </a:rPr>
              <a:t>　⇒自分の班に居たたまれなくなった証拠。</a:t>
            </a:r>
            <a:endParaRPr lang="en-US" altLang="ja-JP" dirty="0" smtClean="0">
              <a:solidFill>
                <a:schemeClr val="tx1"/>
              </a:solidFill>
              <a:effectLst>
                <a:outerShdw blurRad="38100" dist="38100" dir="2700000" algn="tl">
                  <a:srgbClr val="000000">
                    <a:alpha val="43137"/>
                  </a:srgbClr>
                </a:outerShdw>
              </a:effectLst>
            </a:endParaRPr>
          </a:p>
          <a:p>
            <a:pPr marL="0" indent="0">
              <a:buFont typeface="Wingdings 3" charset="2"/>
              <a:buNone/>
            </a:pPr>
            <a:r>
              <a:rPr lang="ja-JP" altLang="en-US" dirty="0" smtClean="0">
                <a:solidFill>
                  <a:schemeClr val="tx1"/>
                </a:solidFill>
                <a:effectLst>
                  <a:outerShdw blurRad="38100" dist="38100" dir="2700000" algn="tl">
                    <a:srgbClr val="000000">
                      <a:alpha val="43137"/>
                    </a:srgbClr>
                  </a:outerShdw>
                </a:effectLst>
              </a:rPr>
              <a:t>　★グループを固定して、固定の班にしたときにおこりがち。</a:t>
            </a:r>
            <a:endParaRPr lang="en-US" altLang="ja-JP" dirty="0" smtClean="0">
              <a:solidFill>
                <a:schemeClr val="tx1"/>
              </a:solidFill>
              <a:effectLst>
                <a:outerShdw blurRad="38100" dist="38100" dir="2700000" algn="tl">
                  <a:srgbClr val="000000">
                    <a:alpha val="43137"/>
                  </a:srgbClr>
                </a:outerShdw>
              </a:effectLst>
            </a:endParaRPr>
          </a:p>
          <a:p>
            <a:pPr marL="0" indent="0">
              <a:buNone/>
            </a:pPr>
            <a:r>
              <a:rPr lang="ja-JP" altLang="en-US" dirty="0" smtClean="0">
                <a:solidFill>
                  <a:schemeClr val="tx1"/>
                </a:solidFill>
                <a:effectLst>
                  <a:outerShdw blurRad="38100" dist="38100" dir="2700000" algn="tl">
                    <a:srgbClr val="000000">
                      <a:alpha val="43137"/>
                    </a:srgbClr>
                  </a:outerShdw>
                </a:effectLst>
              </a:rPr>
              <a:t>　⇒</a:t>
            </a:r>
            <a:r>
              <a:rPr lang="ja-JP" altLang="en-US" dirty="0" smtClean="0">
                <a:solidFill>
                  <a:srgbClr val="FF0000"/>
                </a:solidFill>
                <a:effectLst>
                  <a:outerShdw blurRad="38100" dist="38100" dir="2700000" algn="tl">
                    <a:srgbClr val="000000">
                      <a:alpha val="43137"/>
                    </a:srgbClr>
                  </a:outerShdw>
                </a:effectLst>
              </a:rPr>
              <a:t>西川：その</a:t>
            </a:r>
            <a:r>
              <a:rPr lang="ja-JP" altLang="en-US" dirty="0">
                <a:solidFill>
                  <a:srgbClr val="FF0000"/>
                </a:solidFill>
                <a:effectLst>
                  <a:outerShdw blurRad="38100" dist="38100" dir="2700000" algn="tl">
                    <a:srgbClr val="000000">
                      <a:alpha val="43137"/>
                    </a:srgbClr>
                  </a:outerShdw>
                </a:effectLst>
              </a:rPr>
              <a:t>班</a:t>
            </a:r>
            <a:r>
              <a:rPr lang="ja-JP" altLang="en-US" dirty="0" smtClean="0">
                <a:solidFill>
                  <a:srgbClr val="FF0000"/>
                </a:solidFill>
                <a:effectLst>
                  <a:outerShdw blurRad="38100" dist="38100" dir="2700000" algn="tl">
                    <a:srgbClr val="000000">
                      <a:alpha val="43137"/>
                    </a:srgbClr>
                  </a:outerShdw>
                </a:effectLst>
              </a:rPr>
              <a:t>の</a:t>
            </a:r>
            <a:r>
              <a:rPr lang="ja-JP" altLang="en-US" dirty="0">
                <a:solidFill>
                  <a:srgbClr val="FF0000"/>
                </a:solidFill>
                <a:effectLst>
                  <a:outerShdw blurRad="38100" dist="38100" dir="2700000" algn="tl">
                    <a:srgbClr val="000000">
                      <a:alpha val="43137"/>
                    </a:srgbClr>
                  </a:outerShdw>
                </a:effectLst>
              </a:rPr>
              <a:t>リーダー格</a:t>
            </a:r>
            <a:r>
              <a:rPr lang="ja-JP" altLang="en-US" dirty="0" smtClean="0">
                <a:solidFill>
                  <a:srgbClr val="FF0000"/>
                </a:solidFill>
                <a:effectLst>
                  <a:outerShdw blurRad="38100" dist="38100" dir="2700000" algn="tl">
                    <a:srgbClr val="000000">
                      <a:alpha val="43137"/>
                    </a:srgbClr>
                  </a:outerShdw>
                </a:effectLst>
              </a:rPr>
              <a:t>の</a:t>
            </a:r>
            <a:r>
              <a:rPr lang="ja-JP" altLang="en-US" dirty="0">
                <a:solidFill>
                  <a:srgbClr val="FF0000"/>
                </a:solidFill>
                <a:effectLst>
                  <a:outerShdw blurRad="38100" dist="38100" dir="2700000" algn="tl">
                    <a:srgbClr val="000000">
                      <a:alpha val="43137"/>
                    </a:srgbClr>
                  </a:outerShdw>
                </a:effectLst>
              </a:rPr>
              <a:t>子</a:t>
            </a:r>
            <a:r>
              <a:rPr lang="ja-JP" altLang="en-US" dirty="0" smtClean="0">
                <a:solidFill>
                  <a:srgbClr val="FF0000"/>
                </a:solidFill>
                <a:effectLst>
                  <a:outerShdw blurRad="38100" dist="38100" dir="2700000" algn="tl">
                    <a:srgbClr val="000000">
                      <a:alpha val="43137"/>
                    </a:srgbClr>
                  </a:outerShdw>
                </a:effectLst>
              </a:rPr>
              <a:t>が、課題を達成しようと一生懸命になる。</a:t>
            </a:r>
            <a:endParaRPr lang="en-US" altLang="ja-JP" dirty="0" smtClean="0">
              <a:solidFill>
                <a:srgbClr val="FF0000"/>
              </a:solidFill>
              <a:effectLst>
                <a:outerShdw blurRad="38100" dist="38100" dir="2700000" algn="tl">
                  <a:srgbClr val="000000">
                    <a:alpha val="43137"/>
                  </a:srgbClr>
                </a:outerShdw>
              </a:effectLst>
            </a:endParaRPr>
          </a:p>
          <a:p>
            <a:pPr marL="0" indent="0">
              <a:buNone/>
            </a:pPr>
            <a:r>
              <a:rPr lang="ja-JP" altLang="en-US" dirty="0">
                <a:solidFill>
                  <a:srgbClr val="FF0000"/>
                </a:solidFill>
                <a:effectLst>
                  <a:outerShdw blurRad="38100" dist="38100" dir="2700000" algn="tl">
                    <a:srgbClr val="000000">
                      <a:alpha val="43137"/>
                    </a:srgbClr>
                  </a:outerShdw>
                </a:effectLst>
              </a:rPr>
              <a:t>　</a:t>
            </a:r>
            <a:r>
              <a:rPr lang="ja-JP" altLang="en-US" dirty="0" smtClean="0">
                <a:solidFill>
                  <a:srgbClr val="FF0000"/>
                </a:solidFill>
                <a:effectLst>
                  <a:outerShdw blurRad="38100" dist="38100" dir="2700000" algn="tl">
                    <a:srgbClr val="000000">
                      <a:alpha val="43137"/>
                    </a:srgbClr>
                  </a:outerShdw>
                </a:effectLst>
              </a:rPr>
              <a:t>　　　：その子が何かをやりたがった場合、結果として失敗する。</a:t>
            </a:r>
            <a:endParaRPr lang="en-US" altLang="ja-JP" dirty="0" smtClean="0">
              <a:solidFill>
                <a:srgbClr val="FF0000"/>
              </a:solidFill>
              <a:effectLst>
                <a:outerShdw blurRad="38100" dist="38100" dir="2700000" algn="tl">
                  <a:srgbClr val="000000">
                    <a:alpha val="43137"/>
                  </a:srgbClr>
                </a:outerShdw>
              </a:effectLst>
            </a:endParaRPr>
          </a:p>
          <a:p>
            <a:pPr marL="0" indent="0">
              <a:buNone/>
            </a:pPr>
            <a:r>
              <a:rPr lang="ja-JP" altLang="en-US" dirty="0">
                <a:solidFill>
                  <a:srgbClr val="FF0000"/>
                </a:solidFill>
                <a:effectLst>
                  <a:outerShdw blurRad="38100" dist="38100" dir="2700000" algn="tl">
                    <a:srgbClr val="000000">
                      <a:alpha val="43137"/>
                    </a:srgbClr>
                  </a:outerShdw>
                </a:effectLst>
              </a:rPr>
              <a:t>　</a:t>
            </a:r>
            <a:r>
              <a:rPr lang="ja-JP" altLang="en-US" dirty="0" smtClean="0">
                <a:solidFill>
                  <a:srgbClr val="FF0000"/>
                </a:solidFill>
                <a:effectLst>
                  <a:outerShdw blurRad="38100" dist="38100" dir="2700000" algn="tl">
                    <a:srgbClr val="000000">
                      <a:alpha val="43137"/>
                    </a:srgbClr>
                  </a:outerShdw>
                </a:effectLst>
              </a:rPr>
              <a:t>　　　：そんなことが続けば、リーダー格の子どもがイライラしてしまい、辛く当たる。</a:t>
            </a:r>
            <a:endParaRPr lang="en-US" altLang="ja-JP" dirty="0">
              <a:solidFill>
                <a:srgbClr val="FF0000"/>
              </a:solidFill>
              <a:effectLst>
                <a:outerShdw blurRad="38100" dist="38100" dir="2700000" algn="tl">
                  <a:srgbClr val="000000">
                    <a:alpha val="43137"/>
                  </a:srgbClr>
                </a:outerShdw>
              </a:effectLst>
            </a:endParaRPr>
          </a:p>
          <a:p>
            <a:pPr marL="0" indent="0">
              <a:buNone/>
            </a:pPr>
            <a:r>
              <a:rPr lang="ja-JP" altLang="en-US" dirty="0">
                <a:solidFill>
                  <a:srgbClr val="FF0000"/>
                </a:solidFill>
                <a:effectLst>
                  <a:outerShdw blurRad="38100" dist="38100" dir="2700000" algn="tl">
                    <a:srgbClr val="000000">
                      <a:alpha val="43137"/>
                    </a:srgbClr>
                  </a:outerShdw>
                </a:effectLst>
              </a:rPr>
              <a:t>　</a:t>
            </a:r>
            <a:r>
              <a:rPr lang="ja-JP" altLang="en-US" dirty="0" smtClean="0">
                <a:solidFill>
                  <a:srgbClr val="FF0000"/>
                </a:solidFill>
                <a:effectLst>
                  <a:outerShdw blurRad="38100" dist="38100" dir="2700000" algn="tl">
                    <a:srgbClr val="000000">
                      <a:alpha val="43137"/>
                    </a:srgbClr>
                  </a:outerShdw>
                </a:effectLst>
              </a:rPr>
              <a:t>　　　：相対的に能力の低い子は、居たたまれなくて、自分の班以外の所で過ごすことになる。</a:t>
            </a:r>
            <a:endParaRPr lang="en-US" altLang="ja-JP" dirty="0" smtClean="0">
              <a:solidFill>
                <a:srgbClr val="FF0000"/>
              </a:solidFill>
              <a:effectLst>
                <a:outerShdw blurRad="38100" dist="38100" dir="2700000" algn="tl">
                  <a:srgbClr val="000000">
                    <a:alpha val="43137"/>
                  </a:srgbClr>
                </a:outerShdw>
              </a:effectLst>
            </a:endParaRPr>
          </a:p>
        </p:txBody>
      </p:sp>
      <p:sp>
        <p:nvSpPr>
          <p:cNvPr id="14" name="楕円 13"/>
          <p:cNvSpPr/>
          <p:nvPr/>
        </p:nvSpPr>
        <p:spPr>
          <a:xfrm flipH="1">
            <a:off x="2272708" y="1408490"/>
            <a:ext cx="592182" cy="34461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chemeClr val="bg1"/>
              </a:solidFill>
            </a:endParaRPr>
          </a:p>
        </p:txBody>
      </p:sp>
      <p:sp>
        <p:nvSpPr>
          <p:cNvPr id="15" name="楕円 14"/>
          <p:cNvSpPr/>
          <p:nvPr/>
        </p:nvSpPr>
        <p:spPr>
          <a:xfrm flipH="1">
            <a:off x="3870305" y="1805534"/>
            <a:ext cx="616730" cy="34461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chemeClr val="bg1"/>
              </a:solidFill>
            </a:endParaRPr>
          </a:p>
        </p:txBody>
      </p:sp>
      <p:sp>
        <p:nvSpPr>
          <p:cNvPr id="16" name="楕円 15"/>
          <p:cNvSpPr/>
          <p:nvPr/>
        </p:nvSpPr>
        <p:spPr>
          <a:xfrm flipH="1">
            <a:off x="5318104" y="4134234"/>
            <a:ext cx="389911" cy="363943"/>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chemeClr val="bg1"/>
              </a:solidFill>
            </a:endParaRPr>
          </a:p>
        </p:txBody>
      </p:sp>
      <p:sp>
        <p:nvSpPr>
          <p:cNvPr id="22" name="下矢印 21"/>
          <p:cNvSpPr/>
          <p:nvPr/>
        </p:nvSpPr>
        <p:spPr>
          <a:xfrm rot="16200000">
            <a:off x="8148241" y="2710671"/>
            <a:ext cx="845699" cy="336713"/>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8739447" y="2177254"/>
            <a:ext cx="2064917" cy="1477328"/>
          </a:xfrm>
          <a:prstGeom prst="rect">
            <a:avLst/>
          </a:prstGeom>
          <a:solidFill>
            <a:schemeClr val="bg1"/>
          </a:solidFill>
          <a:ln>
            <a:solidFill>
              <a:schemeClr val="accent1"/>
            </a:solidFill>
          </a:ln>
        </p:spPr>
        <p:txBody>
          <a:bodyPr wrap="square" rtlCol="0">
            <a:spAutoFit/>
          </a:bodyPr>
          <a:lstStyle/>
          <a:p>
            <a:r>
              <a:rPr kumimoji="1" lang="ja-JP" altLang="en-US" dirty="0" smtClean="0">
                <a:solidFill>
                  <a:srgbClr val="FF0000"/>
                </a:solidFill>
              </a:rPr>
              <a:t>●質の高い議論がなされる。</a:t>
            </a:r>
            <a:endParaRPr kumimoji="1" lang="en-US" altLang="ja-JP" dirty="0" smtClean="0">
              <a:solidFill>
                <a:srgbClr val="FF0000"/>
              </a:solidFill>
            </a:endParaRPr>
          </a:p>
          <a:p>
            <a:r>
              <a:rPr kumimoji="1" lang="ja-JP" altLang="en-US" dirty="0" smtClean="0">
                <a:solidFill>
                  <a:srgbClr val="FF0000"/>
                </a:solidFill>
              </a:rPr>
              <a:t>●彼らの話し合いに耳を傾ければよい。</a:t>
            </a:r>
            <a:endParaRPr kumimoji="1" lang="ja-JP" altLang="en-US" dirty="0">
              <a:solidFill>
                <a:srgbClr val="002060"/>
              </a:solidFill>
            </a:endParaRPr>
          </a:p>
        </p:txBody>
      </p:sp>
    </p:spTree>
    <p:extLst>
      <p:ext uri="{BB962C8B-B14F-4D97-AF65-F5344CB8AC3E}">
        <p14:creationId xmlns:p14="http://schemas.microsoft.com/office/powerpoint/2010/main" val="1371095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fade">
                                      <p:cBhvr>
                                        <p:cTn id="2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10660651" y="67637"/>
            <a:ext cx="1415230" cy="2065963"/>
          </a:xfrm>
          <a:prstGeom prst="rect">
            <a:avLst/>
          </a:prstGeom>
        </p:spPr>
      </p:pic>
      <p:sp>
        <p:nvSpPr>
          <p:cNvPr id="7" name="正方形/長方形 6"/>
          <p:cNvSpPr/>
          <p:nvPr/>
        </p:nvSpPr>
        <p:spPr>
          <a:xfrm>
            <a:off x="4178670" y="187268"/>
            <a:ext cx="233842" cy="23279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コンテンツ プレースホルダー 6"/>
          <p:cNvSpPr txBox="1">
            <a:spLocks/>
          </p:cNvSpPr>
          <p:nvPr/>
        </p:nvSpPr>
        <p:spPr>
          <a:xfrm>
            <a:off x="252277" y="588414"/>
            <a:ext cx="10223580" cy="2544696"/>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dirty="0">
                <a:solidFill>
                  <a:schemeClr val="tx1"/>
                </a:solidFill>
                <a:effectLst>
                  <a:outerShdw blurRad="38100" dist="38100" dir="2700000" algn="tl">
                    <a:srgbClr val="000000">
                      <a:alpha val="43137"/>
                    </a:srgbClr>
                  </a:outerShdw>
                </a:effectLst>
              </a:rPr>
              <a:t>８</a:t>
            </a:r>
            <a:r>
              <a:rPr lang="ja-JP" altLang="en-US" dirty="0" smtClean="0">
                <a:solidFill>
                  <a:schemeClr val="tx1"/>
                </a:solidFill>
                <a:effectLst>
                  <a:outerShdw blurRad="38100" dist="38100" dir="2700000" algn="tl">
                    <a:srgbClr val="000000">
                      <a:alpha val="43137"/>
                    </a:srgbClr>
                  </a:outerShdw>
                </a:effectLst>
              </a:rPr>
              <a:t>　図書室に調べものに行く時、一人で行くか、複数で行くかで分かる！</a:t>
            </a:r>
            <a:endParaRPr lang="en-US" altLang="ja-JP" dirty="0" smtClean="0">
              <a:solidFill>
                <a:srgbClr val="FF0000"/>
              </a:solidFill>
              <a:effectLst>
                <a:outerShdw blurRad="38100" dist="38100" dir="2700000" algn="tl">
                  <a:srgbClr val="000000">
                    <a:alpha val="43137"/>
                  </a:srgbClr>
                </a:outerShdw>
              </a:effectLst>
            </a:endParaRPr>
          </a:p>
          <a:p>
            <a:pPr marL="0" indent="0">
              <a:buFont typeface="Wingdings 3" charset="2"/>
              <a:buNone/>
            </a:pPr>
            <a:r>
              <a:rPr lang="ja-JP" altLang="en-US" dirty="0" smtClean="0">
                <a:solidFill>
                  <a:schemeClr val="tx1"/>
                </a:solidFill>
                <a:effectLst>
                  <a:outerShdw blurRad="38100" dist="38100" dir="2700000" algn="tl">
                    <a:srgbClr val="000000">
                      <a:alpha val="43137"/>
                    </a:srgbClr>
                  </a:outerShdw>
                </a:effectLst>
              </a:rPr>
              <a:t>　★一人で行く</a:t>
            </a:r>
            <a:r>
              <a:rPr lang="en-US" altLang="ja-JP" dirty="0" smtClean="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（資料探し・遊び）</a:t>
            </a:r>
            <a:endParaRPr lang="en-US" altLang="ja-JP" dirty="0">
              <a:solidFill>
                <a:schemeClr val="tx1"/>
              </a:solidFill>
              <a:effectLst>
                <a:outerShdw blurRad="38100" dist="38100" dir="2700000" algn="tl">
                  <a:srgbClr val="000000">
                    <a:alpha val="43137"/>
                  </a:srgbClr>
                </a:outerShdw>
              </a:effectLst>
            </a:endParaRPr>
          </a:p>
          <a:p>
            <a:pPr marL="0" indent="0">
              <a:buFont typeface="Wingdings 3" charset="2"/>
              <a:buNone/>
            </a:pPr>
            <a:r>
              <a:rPr lang="ja-JP" altLang="en-US" dirty="0" smtClean="0">
                <a:solidFill>
                  <a:schemeClr val="tx1"/>
                </a:solidFill>
                <a:effectLst>
                  <a:outerShdw blurRad="38100" dist="38100" dir="2700000" algn="tl">
                    <a:srgbClr val="000000">
                      <a:alpha val="43137"/>
                    </a:srgbClr>
                  </a:outerShdw>
                </a:effectLst>
              </a:rPr>
              <a:t>　★グループ全員で行く</a:t>
            </a:r>
            <a:r>
              <a:rPr lang="en-US" altLang="ja-JP" dirty="0" smtClean="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（資料探し・遊び）</a:t>
            </a:r>
            <a:endParaRPr lang="en-US" altLang="ja-JP" dirty="0" smtClean="0">
              <a:solidFill>
                <a:schemeClr val="tx1"/>
              </a:solidFill>
              <a:effectLst>
                <a:outerShdw blurRad="38100" dist="38100" dir="2700000" algn="tl">
                  <a:srgbClr val="000000">
                    <a:alpha val="43137"/>
                  </a:srgbClr>
                </a:outerShdw>
              </a:effectLst>
            </a:endParaRPr>
          </a:p>
          <a:p>
            <a:pPr marL="0" indent="0">
              <a:buFont typeface="Wingdings 3" charset="2"/>
              <a:buNone/>
            </a:pPr>
            <a:endParaRPr lang="en-US" altLang="ja-JP" dirty="0" smtClean="0">
              <a:solidFill>
                <a:schemeClr val="tx1"/>
              </a:solidFill>
              <a:effectLst>
                <a:outerShdw blurRad="38100" dist="38100" dir="2700000" algn="tl">
                  <a:srgbClr val="000000">
                    <a:alpha val="43137"/>
                  </a:srgbClr>
                </a:outerShdw>
              </a:effectLst>
            </a:endParaRPr>
          </a:p>
        </p:txBody>
      </p:sp>
      <p:sp>
        <p:nvSpPr>
          <p:cNvPr id="41" name="タイトル 1"/>
          <p:cNvSpPr txBox="1">
            <a:spLocks/>
          </p:cNvSpPr>
          <p:nvPr/>
        </p:nvSpPr>
        <p:spPr>
          <a:xfrm>
            <a:off x="265894" y="169631"/>
            <a:ext cx="10494332" cy="468436"/>
          </a:xfrm>
          <a:prstGeom prst="rect">
            <a:avLst/>
          </a:prstGeom>
        </p:spPr>
        <p:txBody>
          <a:bodyPr vert="horz" lIns="91440" tIns="45720" rIns="91440" bIns="45720" rtlCol="0" anchor="t">
            <a:normAutofit fontScale="75000" lnSpcReduction="200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3700" dirty="0" smtClean="0">
                <a:solidFill>
                  <a:schemeClr val="tx1"/>
                </a:solidFill>
              </a:rPr>
              <a:t>第３章 集団の見取り</a:t>
            </a:r>
            <a:endParaRPr lang="ja-JP" altLang="en-US" sz="2400" dirty="0">
              <a:solidFill>
                <a:schemeClr val="tx1"/>
              </a:solidFill>
            </a:endParaRPr>
          </a:p>
        </p:txBody>
      </p:sp>
      <p:sp>
        <p:nvSpPr>
          <p:cNvPr id="8" name="正方形/長方形 7"/>
          <p:cNvSpPr/>
          <p:nvPr/>
        </p:nvSpPr>
        <p:spPr>
          <a:xfrm>
            <a:off x="4067523" y="150825"/>
            <a:ext cx="6136616" cy="369332"/>
          </a:xfrm>
          <a:prstGeom prst="rect">
            <a:avLst/>
          </a:prstGeom>
        </p:spPr>
        <p:txBody>
          <a:bodyPr wrap="none">
            <a:spAutoFit/>
          </a:bodyPr>
          <a:lstStyle/>
          <a:p>
            <a:r>
              <a:rPr lang="ja-JP" altLang="en-US" dirty="0"/>
              <a:t>６</a:t>
            </a:r>
            <a:r>
              <a:rPr lang="ja-JP" altLang="en-US" dirty="0" smtClean="0"/>
              <a:t> 図書室に調べもの</a:t>
            </a:r>
            <a:r>
              <a:rPr lang="en-US" altLang="ja-JP" dirty="0" smtClean="0"/>
              <a:t>『</a:t>
            </a:r>
            <a:r>
              <a:rPr lang="ja-JP" altLang="en-US" dirty="0"/>
              <a:t>学び合い</a:t>
            </a:r>
            <a:r>
              <a:rPr lang="en-US" altLang="ja-JP" dirty="0"/>
              <a:t>』</a:t>
            </a:r>
            <a:r>
              <a:rPr lang="ja-JP" altLang="en-US" dirty="0"/>
              <a:t>テクニック</a:t>
            </a:r>
            <a:r>
              <a:rPr lang="en-US" altLang="ja-JP" dirty="0"/>
              <a:t>(</a:t>
            </a:r>
            <a:r>
              <a:rPr lang="en-US" altLang="ja-JP" dirty="0" smtClean="0"/>
              <a:t>p74</a:t>
            </a:r>
            <a:r>
              <a:rPr lang="ja-JP" altLang="en-US" dirty="0" smtClean="0"/>
              <a:t>～</a:t>
            </a:r>
            <a:r>
              <a:rPr lang="en-US" altLang="ja-JP" dirty="0" smtClean="0"/>
              <a:t>p77)</a:t>
            </a:r>
            <a:endParaRPr lang="ja-JP" altLang="en-US" dirty="0"/>
          </a:p>
        </p:txBody>
      </p:sp>
      <p:sp>
        <p:nvSpPr>
          <p:cNvPr id="10" name="テキスト ボックス 9"/>
          <p:cNvSpPr txBox="1"/>
          <p:nvPr/>
        </p:nvSpPr>
        <p:spPr>
          <a:xfrm>
            <a:off x="473998" y="1782173"/>
            <a:ext cx="9730141" cy="923330"/>
          </a:xfrm>
          <a:prstGeom prst="rect">
            <a:avLst/>
          </a:prstGeom>
          <a:solidFill>
            <a:schemeClr val="bg1"/>
          </a:solidFill>
          <a:ln>
            <a:solidFill>
              <a:schemeClr val="accent1"/>
            </a:solidFill>
          </a:ln>
        </p:spPr>
        <p:txBody>
          <a:bodyPr wrap="square" rtlCol="0">
            <a:spAutoFit/>
          </a:bodyPr>
          <a:lstStyle/>
          <a:p>
            <a:r>
              <a:rPr kumimoji="1" lang="ja-JP" altLang="en-US" dirty="0" smtClean="0">
                <a:solidFill>
                  <a:srgbClr val="002060"/>
                </a:solidFill>
              </a:rPr>
              <a:t>●グループ全員で「行っていい？」と聞きに来るグループは、まず遊ぶ。</a:t>
            </a:r>
            <a:endParaRPr kumimoji="1" lang="en-US" altLang="ja-JP" dirty="0" smtClean="0">
              <a:solidFill>
                <a:srgbClr val="002060"/>
              </a:solidFill>
            </a:endParaRPr>
          </a:p>
          <a:p>
            <a:r>
              <a:rPr kumimoji="1" lang="ja-JP" altLang="en-US" dirty="0" smtClean="0">
                <a:solidFill>
                  <a:srgbClr val="002060"/>
                </a:solidFill>
              </a:rPr>
              <a:t>⇒図書室に入ると、一人一人が別々な棚に行く。一人一人が背表紙をざっと見る。そして、５分以内に、どこかの机に集まって遊ぶ。　</a:t>
            </a:r>
            <a:endParaRPr kumimoji="1" lang="ja-JP" altLang="en-US" dirty="0">
              <a:solidFill>
                <a:srgbClr val="FF0000"/>
              </a:solidFill>
            </a:endParaRPr>
          </a:p>
        </p:txBody>
      </p:sp>
      <p:sp>
        <p:nvSpPr>
          <p:cNvPr id="12" name="コンテンツ プレースホルダー 6"/>
          <p:cNvSpPr txBox="1">
            <a:spLocks/>
          </p:cNvSpPr>
          <p:nvPr/>
        </p:nvSpPr>
        <p:spPr>
          <a:xfrm>
            <a:off x="265894" y="3751524"/>
            <a:ext cx="9917280" cy="1591297"/>
          </a:xfrm>
          <a:prstGeom prst="rect">
            <a:avLst/>
          </a:prstGeom>
        </p:spPr>
        <p:txBody>
          <a:bodyPr>
            <a:normAutofit fontScale="925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dirty="0">
                <a:solidFill>
                  <a:schemeClr val="tx1"/>
                </a:solidFill>
                <a:effectLst>
                  <a:outerShdw blurRad="38100" dist="38100" dir="2700000" algn="tl">
                    <a:srgbClr val="000000">
                      <a:alpha val="43137"/>
                    </a:srgbClr>
                  </a:outerShdw>
                </a:effectLst>
              </a:rPr>
              <a:t>９</a:t>
            </a:r>
            <a:r>
              <a:rPr lang="ja-JP" altLang="en-US" dirty="0" smtClean="0">
                <a:solidFill>
                  <a:schemeClr val="tx1"/>
                </a:solidFill>
                <a:effectLst>
                  <a:outerShdw blurRad="38100" dist="38100" dir="2700000" algn="tl">
                    <a:srgbClr val="000000">
                      <a:alpha val="43137"/>
                    </a:srgbClr>
                  </a:outerShdw>
                </a:effectLst>
              </a:rPr>
              <a:t>　</a:t>
            </a:r>
            <a:r>
              <a:rPr lang="en-US" altLang="ja-JP" dirty="0" smtClean="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本気になっていないグループが全員で出来た場合</a:t>
            </a:r>
            <a:r>
              <a:rPr lang="en-US" altLang="ja-JP" dirty="0" smtClean="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　</a:t>
            </a:r>
            <a:endParaRPr lang="en-US" altLang="ja-JP" dirty="0" smtClean="0">
              <a:solidFill>
                <a:schemeClr val="tx1"/>
              </a:solidFill>
              <a:effectLst>
                <a:outerShdw blurRad="38100" dist="38100" dir="2700000" algn="tl">
                  <a:srgbClr val="000000">
                    <a:alpha val="43137"/>
                  </a:srgbClr>
                </a:outerShdw>
              </a:effectLst>
            </a:endParaRPr>
          </a:p>
          <a:p>
            <a:pPr marL="0" indent="0">
              <a:buFont typeface="Wingdings 3" charset="2"/>
              <a:buNone/>
            </a:pPr>
            <a:r>
              <a:rPr lang="ja-JP" altLang="en-US" dirty="0" smtClean="0">
                <a:solidFill>
                  <a:schemeClr val="tx1"/>
                </a:solidFill>
                <a:effectLst>
                  <a:outerShdw blurRad="38100" dist="38100" dir="2700000" algn="tl">
                    <a:srgbClr val="000000">
                      <a:alpha val="43137"/>
                    </a:srgbClr>
                  </a:outerShdw>
                </a:effectLst>
              </a:rPr>
              <a:t>　⇒</a:t>
            </a:r>
            <a:r>
              <a:rPr lang="ja-JP" altLang="en-US" dirty="0" smtClean="0">
                <a:solidFill>
                  <a:srgbClr val="FF0000"/>
                </a:solidFill>
                <a:effectLst>
                  <a:outerShdw blurRad="38100" dist="38100" dir="2700000" algn="tl">
                    <a:srgbClr val="000000">
                      <a:alpha val="43137"/>
                    </a:srgbClr>
                  </a:outerShdw>
                </a:effectLst>
              </a:rPr>
              <a:t>西川：どういった資料を、どのような理由で探しに行くのかを聞く。</a:t>
            </a:r>
            <a:endParaRPr lang="en-US" altLang="ja-JP" dirty="0" smtClean="0">
              <a:solidFill>
                <a:srgbClr val="FF0000"/>
              </a:solidFill>
              <a:effectLst>
                <a:outerShdw blurRad="38100" dist="38100" dir="2700000" algn="tl">
                  <a:srgbClr val="000000">
                    <a:alpha val="43137"/>
                  </a:srgbClr>
                </a:outerShdw>
              </a:effectLst>
            </a:endParaRPr>
          </a:p>
          <a:p>
            <a:pPr marL="0" indent="0">
              <a:buFont typeface="Wingdings 3" charset="2"/>
              <a:buNone/>
            </a:pPr>
            <a:r>
              <a:rPr lang="ja-JP" altLang="en-US" dirty="0" smtClean="0">
                <a:solidFill>
                  <a:srgbClr val="FF0000"/>
                </a:solidFill>
                <a:effectLst>
                  <a:outerShdw blurRad="38100" dist="38100" dir="2700000" algn="tl">
                    <a:srgbClr val="000000">
                      <a:alpha val="43137"/>
                    </a:srgbClr>
                  </a:outerShdw>
                </a:effectLst>
              </a:rPr>
              <a:t>　　　　：何でグループ全員、もしくは複数で行かなければならないかを聞く。</a:t>
            </a:r>
            <a:endParaRPr lang="en-US" altLang="ja-JP" dirty="0" smtClean="0">
              <a:solidFill>
                <a:srgbClr val="FF0000"/>
              </a:solidFill>
              <a:effectLst>
                <a:outerShdw blurRad="38100" dist="38100" dir="2700000" algn="tl">
                  <a:srgbClr val="000000">
                    <a:alpha val="43137"/>
                  </a:srgbClr>
                </a:outerShdw>
              </a:effectLst>
            </a:endParaRPr>
          </a:p>
          <a:p>
            <a:pPr marL="0" indent="0">
              <a:buFont typeface="Wingdings 3" charset="2"/>
              <a:buNone/>
            </a:pPr>
            <a:r>
              <a:rPr lang="ja-JP" altLang="en-US" dirty="0">
                <a:solidFill>
                  <a:srgbClr val="FF0000"/>
                </a:solidFill>
                <a:effectLst>
                  <a:outerShdw blurRad="38100" dist="38100" dir="2700000" algn="tl">
                    <a:srgbClr val="000000">
                      <a:alpha val="43137"/>
                    </a:srgbClr>
                  </a:outerShdw>
                </a:effectLst>
              </a:rPr>
              <a:t>　</a:t>
            </a:r>
            <a:r>
              <a:rPr lang="ja-JP" altLang="en-US" dirty="0" smtClean="0">
                <a:solidFill>
                  <a:srgbClr val="FF0000"/>
                </a:solidFill>
                <a:effectLst>
                  <a:outerShdw blurRad="38100" dist="38100" dir="2700000" algn="tl">
                    <a:srgbClr val="000000">
                      <a:alpha val="43137"/>
                    </a:srgbClr>
                  </a:outerShdw>
                </a:effectLst>
              </a:rPr>
              <a:t>　　　★それをちょっと大きめの声で言うことがポイント。⇒理由が薄弱な場合：拒否される。</a:t>
            </a:r>
            <a:endParaRPr lang="en-US" altLang="ja-JP" dirty="0" smtClean="0">
              <a:solidFill>
                <a:srgbClr val="FF0000"/>
              </a:solidFill>
              <a:effectLst>
                <a:outerShdw blurRad="38100" dist="38100" dir="2700000" algn="tl">
                  <a:srgbClr val="000000">
                    <a:alpha val="43137"/>
                  </a:srgbClr>
                </a:outerShdw>
              </a:effectLst>
            </a:endParaRPr>
          </a:p>
        </p:txBody>
      </p:sp>
      <p:sp>
        <p:nvSpPr>
          <p:cNvPr id="14" name="楕円 13"/>
          <p:cNvSpPr/>
          <p:nvPr/>
        </p:nvSpPr>
        <p:spPr>
          <a:xfrm flipH="1">
            <a:off x="4295591" y="1371618"/>
            <a:ext cx="592182" cy="34461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chemeClr val="bg1"/>
              </a:solidFill>
            </a:endParaRPr>
          </a:p>
        </p:txBody>
      </p:sp>
      <p:sp>
        <p:nvSpPr>
          <p:cNvPr id="15" name="楕円 14"/>
          <p:cNvSpPr/>
          <p:nvPr/>
        </p:nvSpPr>
        <p:spPr>
          <a:xfrm flipH="1">
            <a:off x="2289682" y="986120"/>
            <a:ext cx="1031033" cy="38549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chemeClr val="bg1"/>
              </a:solidFill>
            </a:endParaRPr>
          </a:p>
        </p:txBody>
      </p:sp>
      <p:sp>
        <p:nvSpPr>
          <p:cNvPr id="27" name="テキスト ボックス 26"/>
          <p:cNvSpPr txBox="1"/>
          <p:nvPr/>
        </p:nvSpPr>
        <p:spPr>
          <a:xfrm>
            <a:off x="453033" y="2748924"/>
            <a:ext cx="9730141" cy="923330"/>
          </a:xfrm>
          <a:prstGeom prst="rect">
            <a:avLst/>
          </a:prstGeom>
          <a:solidFill>
            <a:schemeClr val="bg1"/>
          </a:solidFill>
          <a:ln>
            <a:solidFill>
              <a:schemeClr val="accent1"/>
            </a:solidFill>
          </a:ln>
        </p:spPr>
        <p:txBody>
          <a:bodyPr wrap="square" rtlCol="0">
            <a:spAutoFit/>
          </a:bodyPr>
          <a:lstStyle/>
          <a:p>
            <a:r>
              <a:rPr kumimoji="1" lang="ja-JP" altLang="en-US" dirty="0" smtClean="0">
                <a:solidFill>
                  <a:srgbClr val="FF0000"/>
                </a:solidFill>
              </a:rPr>
              <a:t>●グループで議論しているうちに、あることが分からないということが分かり、「それを調べに行こう」となる。それを全員で調べるなんて非効率なことをしない。誰かが「図書室に行って調べてくる」となり、それ以外のメンバーの子は、手元の資料で出来ることをする。</a:t>
            </a:r>
            <a:r>
              <a:rPr kumimoji="1" lang="ja-JP" altLang="en-US" dirty="0" smtClean="0">
                <a:solidFill>
                  <a:srgbClr val="002060"/>
                </a:solidFill>
              </a:rPr>
              <a:t>　</a:t>
            </a:r>
            <a:endParaRPr kumimoji="1" lang="ja-JP" altLang="en-US" dirty="0">
              <a:solidFill>
                <a:srgbClr val="FF0000"/>
              </a:solidFill>
            </a:endParaRPr>
          </a:p>
        </p:txBody>
      </p:sp>
      <p:sp>
        <p:nvSpPr>
          <p:cNvPr id="28" name="コンテンツ プレースホルダー 6"/>
          <p:cNvSpPr txBox="1">
            <a:spLocks/>
          </p:cNvSpPr>
          <p:nvPr/>
        </p:nvSpPr>
        <p:spPr>
          <a:xfrm>
            <a:off x="286859" y="5342821"/>
            <a:ext cx="9917280" cy="1591297"/>
          </a:xfrm>
          <a:prstGeom prst="rect">
            <a:avLst/>
          </a:prstGeom>
        </p:spPr>
        <p:txBody>
          <a:bodyPr>
            <a:normAutofit fontScale="925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en-US" altLang="ja-JP" dirty="0" smtClean="0">
                <a:solidFill>
                  <a:schemeClr val="tx1"/>
                </a:solidFill>
                <a:effectLst>
                  <a:outerShdw blurRad="38100" dist="38100" dir="2700000" algn="tl">
                    <a:srgbClr val="000000">
                      <a:alpha val="43137"/>
                    </a:srgbClr>
                  </a:outerShdw>
                </a:effectLst>
              </a:rPr>
              <a:t>10</a:t>
            </a:r>
            <a:r>
              <a:rPr lang="ja-JP" altLang="en-US" dirty="0" smtClean="0">
                <a:solidFill>
                  <a:schemeClr val="tx1"/>
                </a:solidFill>
                <a:effectLst>
                  <a:outerShdw blurRad="38100" dist="38100" dir="2700000" algn="tl">
                    <a:srgbClr val="000000">
                      <a:alpha val="43137"/>
                    </a:srgbClr>
                  </a:outerShdw>
                </a:effectLst>
              </a:rPr>
              <a:t>　</a:t>
            </a:r>
            <a:r>
              <a:rPr lang="en-US" altLang="ja-JP" dirty="0" smtClean="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一人の子が聞いた場合の注意点</a:t>
            </a:r>
            <a:r>
              <a:rPr lang="en-US" altLang="ja-JP" dirty="0" smtClean="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a:t>
            </a:r>
            <a:r>
              <a:rPr lang="ja-JP" altLang="en-US" u="sng" dirty="0" smtClean="0">
                <a:solidFill>
                  <a:schemeClr val="tx1"/>
                </a:solidFill>
                <a:effectLst>
                  <a:outerShdw blurRad="38100" dist="38100" dir="2700000" algn="tl">
                    <a:srgbClr val="000000">
                      <a:alpha val="43137"/>
                    </a:srgbClr>
                  </a:outerShdw>
                </a:effectLst>
              </a:rPr>
              <a:t>その子が戻った後の行動を注視する！</a:t>
            </a:r>
            <a:r>
              <a:rPr lang="ja-JP" altLang="en-US" dirty="0" smtClean="0">
                <a:solidFill>
                  <a:schemeClr val="tx1"/>
                </a:solidFill>
                <a:effectLst>
                  <a:outerShdw blurRad="38100" dist="38100" dir="2700000" algn="tl">
                    <a:srgbClr val="000000">
                      <a:alpha val="43137"/>
                    </a:srgbClr>
                  </a:outerShdw>
                </a:effectLst>
              </a:rPr>
              <a:t>　</a:t>
            </a:r>
            <a:endParaRPr lang="en-US" altLang="ja-JP" dirty="0" smtClean="0">
              <a:solidFill>
                <a:schemeClr val="tx1"/>
              </a:solidFill>
              <a:effectLst>
                <a:outerShdw blurRad="38100" dist="38100" dir="2700000" algn="tl">
                  <a:srgbClr val="000000">
                    <a:alpha val="43137"/>
                  </a:srgbClr>
                </a:outerShdw>
              </a:effectLst>
            </a:endParaRPr>
          </a:p>
          <a:p>
            <a:pPr marL="0" indent="0">
              <a:buFont typeface="Wingdings 3" charset="2"/>
              <a:buNone/>
            </a:pPr>
            <a:r>
              <a:rPr lang="ja-JP" altLang="en-US" dirty="0" smtClean="0">
                <a:solidFill>
                  <a:schemeClr val="tx1"/>
                </a:solidFill>
                <a:effectLst>
                  <a:outerShdw blurRad="38100" dist="38100" dir="2700000" algn="tl">
                    <a:srgbClr val="000000">
                      <a:alpha val="43137"/>
                    </a:srgbClr>
                  </a:outerShdw>
                </a:effectLst>
              </a:rPr>
              <a:t>　⇒</a:t>
            </a:r>
            <a:r>
              <a:rPr lang="ja-JP" altLang="en-US" dirty="0" smtClean="0">
                <a:solidFill>
                  <a:srgbClr val="FF0000"/>
                </a:solidFill>
                <a:effectLst>
                  <a:outerShdw blurRad="38100" dist="38100" dir="2700000" algn="tl">
                    <a:srgbClr val="000000">
                      <a:alpha val="43137"/>
                    </a:srgbClr>
                  </a:outerShdw>
                </a:effectLst>
              </a:rPr>
              <a:t>西川：周りの子どもが声を掛けたり、その子が周りの子に声を掛けている</a:t>
            </a:r>
            <a:r>
              <a:rPr lang="en-US" altLang="ja-JP" dirty="0" smtClean="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（大丈夫・問題）</a:t>
            </a:r>
            <a:endParaRPr lang="en-US" altLang="ja-JP" dirty="0" smtClean="0">
              <a:solidFill>
                <a:schemeClr val="tx1"/>
              </a:solidFill>
              <a:effectLst>
                <a:outerShdw blurRad="38100" dist="38100" dir="2700000" algn="tl">
                  <a:srgbClr val="000000">
                    <a:alpha val="43137"/>
                  </a:srgbClr>
                </a:outerShdw>
              </a:effectLst>
            </a:endParaRPr>
          </a:p>
          <a:p>
            <a:pPr marL="0" indent="0">
              <a:buFont typeface="Wingdings 3" charset="2"/>
              <a:buNone/>
            </a:pPr>
            <a:r>
              <a:rPr lang="ja-JP" altLang="en-US" dirty="0" smtClean="0">
                <a:solidFill>
                  <a:srgbClr val="FF0000"/>
                </a:solidFill>
                <a:effectLst>
                  <a:outerShdw blurRad="38100" dist="38100" dir="2700000" algn="tl">
                    <a:srgbClr val="000000">
                      <a:alpha val="43137"/>
                    </a:srgbClr>
                  </a:outerShdw>
                </a:effectLst>
              </a:rPr>
              <a:t>　　　　</a:t>
            </a:r>
            <a:r>
              <a:rPr lang="ja-JP" altLang="en-US" dirty="0" smtClean="0">
                <a:solidFill>
                  <a:srgbClr val="002060"/>
                </a:solidFill>
                <a:effectLst>
                  <a:outerShdw blurRad="38100" dist="38100" dir="2700000" algn="tl">
                    <a:srgbClr val="000000">
                      <a:alpha val="43137"/>
                    </a:srgbClr>
                  </a:outerShdw>
                </a:effectLst>
              </a:rPr>
              <a:t>：黙って席に座って作業を始め、周りの子もその子に声を掛けない</a:t>
            </a:r>
            <a:r>
              <a:rPr lang="en-US" altLang="ja-JP" dirty="0" smtClean="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（大丈夫・問題）</a:t>
            </a:r>
            <a:endParaRPr lang="en-US" altLang="ja-JP" dirty="0" smtClean="0">
              <a:solidFill>
                <a:schemeClr val="tx1"/>
              </a:solidFill>
              <a:effectLst>
                <a:outerShdw blurRad="38100" dist="38100" dir="2700000" algn="tl">
                  <a:srgbClr val="000000">
                    <a:alpha val="43137"/>
                  </a:srgbClr>
                </a:outerShdw>
              </a:effectLst>
            </a:endParaRPr>
          </a:p>
          <a:p>
            <a:pPr marL="0" indent="0">
              <a:buFont typeface="Wingdings 3" charset="2"/>
              <a:buNone/>
            </a:pPr>
            <a:r>
              <a:rPr lang="ja-JP" altLang="en-US" dirty="0">
                <a:solidFill>
                  <a:srgbClr val="FF0000"/>
                </a:solidFill>
                <a:effectLst>
                  <a:outerShdw blurRad="38100" dist="38100" dir="2700000" algn="tl">
                    <a:srgbClr val="000000">
                      <a:alpha val="43137"/>
                    </a:srgbClr>
                  </a:outerShdw>
                </a:effectLst>
              </a:rPr>
              <a:t>　</a:t>
            </a:r>
            <a:r>
              <a:rPr lang="ja-JP" altLang="en-US" dirty="0" smtClean="0">
                <a:solidFill>
                  <a:srgbClr val="FF0000"/>
                </a:solidFill>
                <a:effectLst>
                  <a:outerShdw blurRad="38100" dist="38100" dir="2700000" algn="tl">
                    <a:srgbClr val="000000">
                      <a:alpha val="43137"/>
                    </a:srgbClr>
                  </a:outerShdw>
                </a:effectLst>
              </a:rPr>
              <a:t>　　　</a:t>
            </a:r>
            <a:r>
              <a:rPr lang="ja-JP" altLang="en-US" dirty="0" smtClean="0">
                <a:solidFill>
                  <a:srgbClr val="002060"/>
                </a:solidFill>
                <a:effectLst>
                  <a:outerShdw blurRad="38100" dist="38100" dir="2700000" algn="tl">
                    <a:srgbClr val="000000">
                      <a:alpha val="43137"/>
                    </a:srgbClr>
                  </a:outerShdw>
                </a:effectLst>
              </a:rPr>
              <a:t>★①</a:t>
            </a:r>
            <a:r>
              <a:rPr lang="ja-JP" altLang="en-US" u="sng" dirty="0" smtClean="0">
                <a:solidFill>
                  <a:srgbClr val="002060"/>
                </a:solidFill>
                <a:effectLst>
                  <a:outerShdw blurRad="38100" dist="38100" dir="2700000" algn="tl">
                    <a:srgbClr val="000000">
                      <a:alpha val="43137"/>
                    </a:srgbClr>
                  </a:outerShdw>
                </a:effectLst>
              </a:rPr>
              <a:t>仕事の分離</a:t>
            </a:r>
            <a:r>
              <a:rPr lang="ja-JP" altLang="en-US" dirty="0" smtClean="0">
                <a:solidFill>
                  <a:srgbClr val="002060"/>
                </a:solidFill>
                <a:effectLst>
                  <a:outerShdw blurRad="38100" dist="38100" dir="2700000" algn="tl">
                    <a:srgbClr val="000000">
                      <a:alpha val="43137"/>
                    </a:srgbClr>
                  </a:outerShdw>
                </a:effectLst>
              </a:rPr>
              <a:t>が起こっている。②その子だけ必死に作業し、</a:t>
            </a:r>
            <a:r>
              <a:rPr lang="ja-JP" altLang="en-US" u="sng" dirty="0" smtClean="0">
                <a:solidFill>
                  <a:srgbClr val="002060"/>
                </a:solidFill>
                <a:effectLst>
                  <a:outerShdw blurRad="38100" dist="38100" dir="2700000" algn="tl">
                    <a:srgbClr val="000000">
                      <a:alpha val="43137"/>
                    </a:srgbClr>
                  </a:outerShdw>
                </a:effectLst>
              </a:rPr>
              <a:t>周りの子が無関心</a:t>
            </a:r>
            <a:r>
              <a:rPr lang="en-US" altLang="ja-JP" dirty="0" smtClean="0">
                <a:solidFill>
                  <a:srgbClr val="002060"/>
                </a:solidFill>
                <a:effectLst>
                  <a:outerShdw blurRad="38100" dist="38100" dir="2700000" algn="tl">
                    <a:srgbClr val="000000">
                      <a:alpha val="43137"/>
                    </a:srgbClr>
                  </a:outerShdw>
                </a:effectLst>
              </a:rPr>
              <a:t>…</a:t>
            </a:r>
          </a:p>
        </p:txBody>
      </p:sp>
      <p:sp>
        <p:nvSpPr>
          <p:cNvPr id="16" name="楕円 15"/>
          <p:cNvSpPr/>
          <p:nvPr/>
        </p:nvSpPr>
        <p:spPr>
          <a:xfrm flipH="1">
            <a:off x="8207190" y="5709659"/>
            <a:ext cx="835209" cy="357311"/>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chemeClr val="bg1"/>
              </a:solidFill>
            </a:endParaRPr>
          </a:p>
        </p:txBody>
      </p:sp>
      <p:sp>
        <p:nvSpPr>
          <p:cNvPr id="17" name="楕円 16"/>
          <p:cNvSpPr/>
          <p:nvPr/>
        </p:nvSpPr>
        <p:spPr>
          <a:xfrm flipH="1">
            <a:off x="8903877" y="6078226"/>
            <a:ext cx="592182" cy="34461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chemeClr val="bg1"/>
              </a:solidFill>
            </a:endParaRPr>
          </a:p>
        </p:txBody>
      </p:sp>
      <p:sp>
        <p:nvSpPr>
          <p:cNvPr id="4" name="角丸四角形吹き出し 3"/>
          <p:cNvSpPr/>
          <p:nvPr/>
        </p:nvSpPr>
        <p:spPr>
          <a:xfrm>
            <a:off x="10183174" y="-1"/>
            <a:ext cx="2029948" cy="6066971"/>
          </a:xfrm>
          <a:prstGeom prst="wedgeRoundRectCallout">
            <a:avLst>
              <a:gd name="adj1" fmla="val 14202"/>
              <a:gd name="adj2" fmla="val 54604"/>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tx1"/>
                </a:solidFill>
              </a:rPr>
              <a:t>　教室の資料では足らなくて、図書室の資料も必要とするレベルまで、君たちの追求は凄い事だと思う。</a:t>
            </a:r>
            <a:endParaRPr kumimoji="1" lang="en-US" altLang="ja-JP" dirty="0" smtClean="0">
              <a:solidFill>
                <a:schemeClr val="tx1"/>
              </a:solidFill>
            </a:endParaRPr>
          </a:p>
          <a:p>
            <a:r>
              <a:rPr kumimoji="1" lang="ja-JP" altLang="en-US" dirty="0" smtClean="0">
                <a:solidFill>
                  <a:schemeClr val="tx1"/>
                </a:solidFill>
              </a:rPr>
              <a:t>　でも、誰かが帰ってきた時、周りの子が関心を持たない姿がクラスにいくつか見られた。不思議だよねぇ。</a:t>
            </a:r>
            <a:endParaRPr kumimoji="1" lang="en-US" altLang="ja-JP" dirty="0" smtClean="0">
              <a:solidFill>
                <a:schemeClr val="tx1"/>
              </a:solidFill>
            </a:endParaRPr>
          </a:p>
          <a:p>
            <a:r>
              <a:rPr kumimoji="1" lang="ja-JP" altLang="en-US" dirty="0" smtClean="0">
                <a:solidFill>
                  <a:schemeClr val="tx1"/>
                </a:solidFill>
              </a:rPr>
              <a:t>　だって、みんなで調べて、みんなで分からないから、図書室に行ったんだよね</a:t>
            </a:r>
            <a:r>
              <a:rPr kumimoji="1" lang="en-US" altLang="ja-JP" dirty="0" smtClean="0">
                <a:solidFill>
                  <a:schemeClr val="tx1"/>
                </a:solidFill>
              </a:rPr>
              <a:t>…</a:t>
            </a:r>
            <a:r>
              <a:rPr kumimoji="1" lang="ja-JP" altLang="en-US" dirty="0" err="1" smtClean="0">
                <a:solidFill>
                  <a:schemeClr val="tx1"/>
                </a:solidFill>
              </a:rPr>
              <a:t>。</a:t>
            </a:r>
            <a:endParaRPr kumimoji="1" lang="ja-JP" altLang="en-US" dirty="0">
              <a:solidFill>
                <a:schemeClr val="tx1"/>
              </a:solidFill>
            </a:endParaRPr>
          </a:p>
        </p:txBody>
      </p:sp>
      <p:pic>
        <p:nvPicPr>
          <p:cNvPr id="3" name="コンテンツ プレースホルダー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88132" y="5455827"/>
            <a:ext cx="1324989" cy="1402173"/>
          </a:xfrm>
          <a:prstGeom prst="rect">
            <a:avLst/>
          </a:prstGeom>
        </p:spPr>
      </p:pic>
    </p:spTree>
    <p:extLst>
      <p:ext uri="{BB962C8B-B14F-4D97-AF65-F5344CB8AC3E}">
        <p14:creationId xmlns:p14="http://schemas.microsoft.com/office/powerpoint/2010/main" val="91059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fade">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fade">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fade">
                                      <p:cBhvr>
                                        <p:cTn id="3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7" grpId="0" animBg="1"/>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10660651" y="67637"/>
            <a:ext cx="1415230" cy="2065963"/>
          </a:xfrm>
          <a:prstGeom prst="rect">
            <a:avLst/>
          </a:prstGeom>
        </p:spPr>
      </p:pic>
      <p:sp>
        <p:nvSpPr>
          <p:cNvPr id="7" name="正方形/長方形 6"/>
          <p:cNvSpPr/>
          <p:nvPr/>
        </p:nvSpPr>
        <p:spPr>
          <a:xfrm>
            <a:off x="4178670" y="187268"/>
            <a:ext cx="233842" cy="23279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コンテンツ プレースホルダー 6"/>
          <p:cNvSpPr txBox="1">
            <a:spLocks/>
          </p:cNvSpPr>
          <p:nvPr/>
        </p:nvSpPr>
        <p:spPr>
          <a:xfrm>
            <a:off x="252277" y="588414"/>
            <a:ext cx="10223580" cy="2165036"/>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en-US" altLang="ja-JP" dirty="0" smtClean="0">
                <a:solidFill>
                  <a:schemeClr val="tx1"/>
                </a:solidFill>
                <a:effectLst>
                  <a:outerShdw blurRad="38100" dist="38100" dir="2700000" algn="tl">
                    <a:srgbClr val="000000">
                      <a:alpha val="43137"/>
                    </a:srgbClr>
                  </a:outerShdw>
                </a:effectLst>
              </a:rPr>
              <a:t>11</a:t>
            </a:r>
            <a:r>
              <a:rPr lang="ja-JP" altLang="en-US" dirty="0" smtClean="0">
                <a:solidFill>
                  <a:schemeClr val="tx1"/>
                </a:solidFill>
                <a:effectLst>
                  <a:outerShdw blurRad="38100" dist="38100" dir="2700000" algn="tl">
                    <a:srgbClr val="000000">
                      <a:alpha val="43137"/>
                    </a:srgbClr>
                  </a:outerShdw>
                </a:effectLst>
              </a:rPr>
              <a:t>　研究授業で参観するとき、どの位置から見る？</a:t>
            </a:r>
            <a:r>
              <a:rPr lang="en-US" altLang="ja-JP" dirty="0" smtClean="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（後ろから・前から）</a:t>
            </a:r>
            <a:endParaRPr lang="en-US" altLang="ja-JP" dirty="0" smtClean="0">
              <a:solidFill>
                <a:schemeClr val="tx1"/>
              </a:solidFill>
              <a:effectLst>
                <a:outerShdw blurRad="38100" dist="38100" dir="2700000" algn="tl">
                  <a:srgbClr val="000000">
                    <a:alpha val="43137"/>
                  </a:srgbClr>
                </a:outerShdw>
              </a:effectLst>
            </a:endParaRPr>
          </a:p>
          <a:p>
            <a:pPr marL="0" indent="0">
              <a:buFont typeface="Wingdings 3" charset="2"/>
              <a:buNone/>
            </a:pPr>
            <a:r>
              <a:rPr lang="ja-JP" altLang="en-US" dirty="0" smtClean="0">
                <a:solidFill>
                  <a:schemeClr val="tx1"/>
                </a:solidFill>
                <a:effectLst>
                  <a:outerShdw blurRad="38100" dist="38100" dir="2700000" algn="tl">
                    <a:srgbClr val="000000">
                      <a:alpha val="43137"/>
                    </a:srgbClr>
                  </a:outerShdw>
                </a:effectLst>
              </a:rPr>
              <a:t>　★後から⇒どのような教材を使って、どのように説明しているかを見る。</a:t>
            </a:r>
            <a:endParaRPr lang="en-US" altLang="ja-JP" dirty="0">
              <a:solidFill>
                <a:schemeClr val="tx1"/>
              </a:solidFill>
              <a:effectLst>
                <a:outerShdw blurRad="38100" dist="38100" dir="2700000" algn="tl">
                  <a:srgbClr val="000000">
                    <a:alpha val="43137"/>
                  </a:srgbClr>
                </a:outerShdw>
              </a:effectLst>
            </a:endParaRPr>
          </a:p>
          <a:p>
            <a:pPr marL="0" indent="0">
              <a:buFont typeface="Wingdings 3" charset="2"/>
              <a:buNone/>
            </a:pPr>
            <a:r>
              <a:rPr lang="ja-JP" altLang="en-US" dirty="0" smtClean="0">
                <a:solidFill>
                  <a:schemeClr val="tx1"/>
                </a:solidFill>
                <a:effectLst>
                  <a:outerShdw blurRad="38100" dist="38100" dir="2700000" algn="tl">
                    <a:srgbClr val="000000">
                      <a:alpha val="43137"/>
                    </a:srgbClr>
                  </a:outerShdw>
                </a:effectLst>
              </a:rPr>
              <a:t>　★</a:t>
            </a:r>
            <a:r>
              <a:rPr lang="ja-JP" altLang="en-US" dirty="0" smtClean="0">
                <a:solidFill>
                  <a:srgbClr val="FF0000"/>
                </a:solidFill>
                <a:effectLst>
                  <a:outerShdw blurRad="38100" dist="38100" dir="2700000" algn="tl">
                    <a:srgbClr val="000000">
                      <a:alpha val="43137"/>
                    </a:srgbClr>
                  </a:outerShdw>
                </a:effectLst>
              </a:rPr>
              <a:t>前から⇒その教材や説明が、どれほどの子どもに伝わっているかを、子どもの表情から見る。</a:t>
            </a:r>
            <a:endParaRPr lang="en-US" altLang="ja-JP" dirty="0" smtClean="0">
              <a:solidFill>
                <a:srgbClr val="FF0000"/>
              </a:solidFill>
              <a:effectLst>
                <a:outerShdw blurRad="38100" dist="38100" dir="2700000" algn="tl">
                  <a:srgbClr val="000000">
                    <a:alpha val="43137"/>
                  </a:srgbClr>
                </a:outerShdw>
              </a:effectLst>
            </a:endParaRPr>
          </a:p>
          <a:p>
            <a:pPr marL="0" indent="0">
              <a:buFont typeface="Wingdings 3" charset="2"/>
              <a:buNone/>
            </a:pPr>
            <a:endParaRPr lang="en-US" altLang="ja-JP" dirty="0" smtClean="0">
              <a:solidFill>
                <a:schemeClr val="tx1"/>
              </a:solidFill>
              <a:effectLst>
                <a:outerShdw blurRad="38100" dist="38100" dir="2700000" algn="tl">
                  <a:srgbClr val="000000">
                    <a:alpha val="43137"/>
                  </a:srgbClr>
                </a:outerShdw>
              </a:effectLst>
            </a:endParaRPr>
          </a:p>
        </p:txBody>
      </p:sp>
      <p:sp>
        <p:nvSpPr>
          <p:cNvPr id="41" name="タイトル 1"/>
          <p:cNvSpPr txBox="1">
            <a:spLocks/>
          </p:cNvSpPr>
          <p:nvPr/>
        </p:nvSpPr>
        <p:spPr>
          <a:xfrm>
            <a:off x="265894" y="169631"/>
            <a:ext cx="10494332" cy="468436"/>
          </a:xfrm>
          <a:prstGeom prst="rect">
            <a:avLst/>
          </a:prstGeom>
        </p:spPr>
        <p:txBody>
          <a:bodyPr vert="horz" lIns="91440" tIns="45720" rIns="91440" bIns="45720" rtlCol="0" anchor="t">
            <a:normAutofit fontScale="75000" lnSpcReduction="200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3700" dirty="0" smtClean="0">
                <a:solidFill>
                  <a:schemeClr val="tx1"/>
                </a:solidFill>
              </a:rPr>
              <a:t>第３章 集団の見取り</a:t>
            </a:r>
            <a:endParaRPr lang="ja-JP" altLang="en-US" sz="2400" dirty="0">
              <a:solidFill>
                <a:schemeClr val="tx1"/>
              </a:solidFill>
            </a:endParaRPr>
          </a:p>
        </p:txBody>
      </p:sp>
      <p:sp>
        <p:nvSpPr>
          <p:cNvPr id="8" name="正方形/長方形 7"/>
          <p:cNvSpPr/>
          <p:nvPr/>
        </p:nvSpPr>
        <p:spPr>
          <a:xfrm>
            <a:off x="4067523" y="150825"/>
            <a:ext cx="6014788" cy="369332"/>
          </a:xfrm>
          <a:prstGeom prst="rect">
            <a:avLst/>
          </a:prstGeom>
        </p:spPr>
        <p:txBody>
          <a:bodyPr wrap="none">
            <a:spAutoFit/>
          </a:bodyPr>
          <a:lstStyle/>
          <a:p>
            <a:r>
              <a:rPr lang="ja-JP" altLang="en-US" dirty="0" smtClean="0"/>
              <a:t>７ 研究授業の見取り</a:t>
            </a:r>
            <a:r>
              <a:rPr lang="en-US" altLang="ja-JP" dirty="0" smtClean="0"/>
              <a:t>『</a:t>
            </a:r>
            <a:r>
              <a:rPr lang="ja-JP" altLang="en-US" dirty="0"/>
              <a:t>学び合い</a:t>
            </a:r>
            <a:r>
              <a:rPr lang="en-US" altLang="ja-JP" dirty="0"/>
              <a:t>』</a:t>
            </a:r>
            <a:r>
              <a:rPr lang="ja-JP" altLang="en-US" dirty="0"/>
              <a:t>テクニック</a:t>
            </a:r>
            <a:r>
              <a:rPr lang="en-US" altLang="ja-JP" dirty="0"/>
              <a:t>(</a:t>
            </a:r>
            <a:r>
              <a:rPr lang="en-US" altLang="ja-JP" dirty="0" smtClean="0"/>
              <a:t>p78</a:t>
            </a:r>
            <a:r>
              <a:rPr lang="ja-JP" altLang="en-US" dirty="0" smtClean="0"/>
              <a:t>～</a:t>
            </a:r>
            <a:r>
              <a:rPr lang="en-US" altLang="ja-JP" dirty="0" smtClean="0"/>
              <a:t>p85)</a:t>
            </a:r>
            <a:endParaRPr lang="ja-JP" altLang="en-US" dirty="0"/>
          </a:p>
        </p:txBody>
      </p:sp>
      <p:sp>
        <p:nvSpPr>
          <p:cNvPr id="10" name="テキスト ボックス 9"/>
          <p:cNvSpPr txBox="1"/>
          <p:nvPr/>
        </p:nvSpPr>
        <p:spPr>
          <a:xfrm>
            <a:off x="473998" y="1782173"/>
            <a:ext cx="10001859" cy="923330"/>
          </a:xfrm>
          <a:prstGeom prst="rect">
            <a:avLst/>
          </a:prstGeom>
          <a:solidFill>
            <a:schemeClr val="bg1"/>
          </a:solidFill>
          <a:ln>
            <a:solidFill>
              <a:schemeClr val="accent1"/>
            </a:solidFill>
          </a:ln>
        </p:spPr>
        <p:txBody>
          <a:bodyPr wrap="square" rtlCol="0">
            <a:spAutoFit/>
          </a:bodyPr>
          <a:lstStyle/>
          <a:p>
            <a:r>
              <a:rPr kumimoji="1" lang="ja-JP" altLang="en-US" dirty="0" smtClean="0">
                <a:solidFill>
                  <a:srgbClr val="FF0000"/>
                </a:solidFill>
              </a:rPr>
              <a:t>●人は群れて生活している生物です。相手の気持ちを察して行動しなければいけない動物です。</a:t>
            </a:r>
            <a:endParaRPr kumimoji="1" lang="en-US" altLang="ja-JP" dirty="0" smtClean="0">
              <a:solidFill>
                <a:srgbClr val="FF0000"/>
              </a:solidFill>
            </a:endParaRPr>
          </a:p>
          <a:p>
            <a:r>
              <a:rPr kumimoji="1" lang="ja-JP" altLang="en-US" dirty="0" smtClean="0">
                <a:solidFill>
                  <a:srgbClr val="002060"/>
                </a:solidFill>
              </a:rPr>
              <a:t>⇒授業開始５分位で宇宙に飛び立つ子：目の動きが止まってボートしている。</a:t>
            </a:r>
            <a:endParaRPr kumimoji="1" lang="en-US" altLang="ja-JP" dirty="0" smtClean="0">
              <a:solidFill>
                <a:srgbClr val="002060"/>
              </a:solidFill>
            </a:endParaRPr>
          </a:p>
          <a:p>
            <a:r>
              <a:rPr kumimoji="1" lang="ja-JP" altLang="en-US" dirty="0" smtClean="0">
                <a:solidFill>
                  <a:srgbClr val="002060"/>
                </a:solidFill>
              </a:rPr>
              <a:t>⇒指名され答える子：</a:t>
            </a:r>
            <a:r>
              <a:rPr kumimoji="1" lang="ja-JP" altLang="en-US" dirty="0" smtClean="0">
                <a:solidFill>
                  <a:srgbClr val="FF0000"/>
                </a:solidFill>
              </a:rPr>
              <a:t>喜んでいる。</a:t>
            </a:r>
            <a:r>
              <a:rPr kumimoji="1" lang="ja-JP" altLang="en-US" dirty="0" smtClean="0">
                <a:solidFill>
                  <a:srgbClr val="002060"/>
                </a:solidFill>
              </a:rPr>
              <a:t>困っている。</a:t>
            </a:r>
            <a:r>
              <a:rPr kumimoji="1" lang="ja-JP" altLang="en-US" dirty="0" smtClean="0">
                <a:solidFill>
                  <a:srgbClr val="FF0000"/>
                </a:solidFill>
              </a:rPr>
              <a:t>自信がある。</a:t>
            </a:r>
            <a:r>
              <a:rPr kumimoji="1" lang="ja-JP" altLang="en-US" dirty="0" smtClean="0">
                <a:solidFill>
                  <a:srgbClr val="002060"/>
                </a:solidFill>
              </a:rPr>
              <a:t>自信が無い。⇒表情に表われる</a:t>
            </a:r>
            <a:endParaRPr kumimoji="1" lang="ja-JP" altLang="en-US" dirty="0">
              <a:solidFill>
                <a:srgbClr val="002060"/>
              </a:solidFill>
            </a:endParaRPr>
          </a:p>
        </p:txBody>
      </p:sp>
      <p:sp>
        <p:nvSpPr>
          <p:cNvPr id="12" name="コンテンツ プレースホルダー 6"/>
          <p:cNvSpPr txBox="1">
            <a:spLocks/>
          </p:cNvSpPr>
          <p:nvPr/>
        </p:nvSpPr>
        <p:spPr>
          <a:xfrm>
            <a:off x="265894" y="2753451"/>
            <a:ext cx="11389077" cy="933492"/>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en-US" altLang="ja-JP" dirty="0" smtClean="0">
                <a:solidFill>
                  <a:schemeClr val="tx1"/>
                </a:solidFill>
                <a:effectLst>
                  <a:outerShdw blurRad="38100" dist="38100" dir="2700000" algn="tl">
                    <a:srgbClr val="000000">
                      <a:alpha val="43137"/>
                    </a:srgbClr>
                  </a:outerShdw>
                </a:effectLst>
              </a:rPr>
              <a:t>12</a:t>
            </a:r>
            <a:r>
              <a:rPr lang="ja-JP" altLang="en-US" dirty="0" smtClean="0">
                <a:solidFill>
                  <a:schemeClr val="tx1"/>
                </a:solidFill>
                <a:effectLst>
                  <a:outerShdw blurRad="38100" dist="38100" dir="2700000" algn="tl">
                    <a:srgbClr val="000000">
                      <a:alpha val="43137"/>
                    </a:srgbClr>
                  </a:outerShdw>
                </a:effectLst>
              </a:rPr>
              <a:t>　研究授業で子どもに作業をさせる</a:t>
            </a:r>
            <a:r>
              <a:rPr lang="en-US" altLang="ja-JP" dirty="0" smtClean="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理科の実験など</a:t>
            </a:r>
            <a:r>
              <a:rPr lang="en-US" altLang="ja-JP" dirty="0" smtClean="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とき、何を見てる？</a:t>
            </a:r>
            <a:endParaRPr lang="en-US" altLang="ja-JP" dirty="0" smtClean="0">
              <a:solidFill>
                <a:schemeClr val="tx1"/>
              </a:solidFill>
              <a:effectLst>
                <a:outerShdw blurRad="38100" dist="38100" dir="2700000" algn="tl">
                  <a:srgbClr val="000000">
                    <a:alpha val="43137"/>
                  </a:srgbClr>
                </a:outerShdw>
              </a:effectLst>
            </a:endParaRPr>
          </a:p>
          <a:p>
            <a:pPr marL="0" indent="0">
              <a:buFont typeface="Wingdings 3" charset="2"/>
              <a:buNone/>
            </a:pPr>
            <a:r>
              <a:rPr lang="ja-JP" altLang="en-US" dirty="0" smtClean="0">
                <a:solidFill>
                  <a:schemeClr val="tx1"/>
                </a:solidFill>
                <a:effectLst>
                  <a:outerShdw blurRad="38100" dist="38100" dir="2700000" algn="tl">
                    <a:srgbClr val="000000">
                      <a:alpha val="43137"/>
                    </a:srgbClr>
                  </a:outerShdw>
                </a:effectLst>
              </a:rPr>
              <a:t>　⇒</a:t>
            </a:r>
            <a:r>
              <a:rPr lang="ja-JP" altLang="en-US" dirty="0" smtClean="0">
                <a:solidFill>
                  <a:srgbClr val="FF0000"/>
                </a:solidFill>
                <a:effectLst>
                  <a:outerShdw blurRad="38100" dist="38100" dir="2700000" algn="tl">
                    <a:srgbClr val="000000">
                      <a:alpha val="43137"/>
                    </a:srgbClr>
                  </a:outerShdw>
                </a:effectLst>
              </a:rPr>
              <a:t>西川：教師のそばで、</a:t>
            </a:r>
            <a:r>
              <a:rPr lang="en-US" altLang="ja-JP" dirty="0" smtClean="0">
                <a:solidFill>
                  <a:srgbClr val="FF0000"/>
                </a:solidFill>
                <a:effectLst>
                  <a:outerShdw blurRad="38100" dist="38100" dir="2700000" algn="tl">
                    <a:srgbClr val="000000">
                      <a:alpha val="43137"/>
                    </a:srgbClr>
                  </a:outerShdw>
                </a:effectLst>
              </a:rPr>
              <a:t>(</a:t>
            </a:r>
            <a:r>
              <a:rPr lang="ja-JP" altLang="en-US" dirty="0" smtClean="0">
                <a:solidFill>
                  <a:srgbClr val="FF0000"/>
                </a:solidFill>
                <a:effectLst>
                  <a:outerShdw blurRad="38100" dist="38100" dir="2700000" algn="tl">
                    <a:srgbClr val="000000">
                      <a:alpha val="43137"/>
                    </a:srgbClr>
                  </a:outerShdw>
                </a:effectLst>
              </a:rPr>
              <a:t>生徒が先生に何を言っている・先生が生徒に何と言っている</a:t>
            </a:r>
            <a:r>
              <a:rPr lang="en-US" altLang="ja-JP" dirty="0" smtClean="0">
                <a:solidFill>
                  <a:srgbClr val="FF0000"/>
                </a:solidFill>
                <a:effectLst>
                  <a:outerShdw blurRad="38100" dist="38100" dir="2700000" algn="tl">
                    <a:srgbClr val="000000">
                      <a:alpha val="43137"/>
                    </a:srgbClr>
                  </a:outerShdw>
                </a:effectLst>
              </a:rPr>
              <a:t>)</a:t>
            </a:r>
            <a:r>
              <a:rPr lang="ja-JP" altLang="en-US" dirty="0" smtClean="0">
                <a:solidFill>
                  <a:srgbClr val="FF0000"/>
                </a:solidFill>
                <a:effectLst>
                  <a:outerShdw blurRad="38100" dist="38100" dir="2700000" algn="tl">
                    <a:srgbClr val="000000">
                      <a:alpha val="43137"/>
                    </a:srgbClr>
                  </a:outerShdw>
                </a:effectLst>
              </a:rPr>
              <a:t>か、を聞いている。</a:t>
            </a:r>
            <a:endParaRPr lang="en-US" altLang="ja-JP" dirty="0" smtClean="0">
              <a:solidFill>
                <a:srgbClr val="FF0000"/>
              </a:solidFill>
              <a:effectLst>
                <a:outerShdw blurRad="38100" dist="38100" dir="2700000" algn="tl">
                  <a:srgbClr val="000000">
                    <a:alpha val="43137"/>
                  </a:srgbClr>
                </a:outerShdw>
              </a:effectLst>
            </a:endParaRPr>
          </a:p>
        </p:txBody>
      </p:sp>
      <p:sp>
        <p:nvSpPr>
          <p:cNvPr id="15" name="楕円 14"/>
          <p:cNvSpPr/>
          <p:nvPr/>
        </p:nvSpPr>
        <p:spPr>
          <a:xfrm flipH="1">
            <a:off x="5935036" y="565868"/>
            <a:ext cx="1118906" cy="38549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chemeClr val="bg1"/>
              </a:solidFill>
            </a:endParaRPr>
          </a:p>
        </p:txBody>
      </p:sp>
      <p:sp>
        <p:nvSpPr>
          <p:cNvPr id="27" name="テキスト ボックス 26"/>
          <p:cNvSpPr txBox="1"/>
          <p:nvPr/>
        </p:nvSpPr>
        <p:spPr>
          <a:xfrm>
            <a:off x="265894" y="3629332"/>
            <a:ext cx="10812863" cy="923330"/>
          </a:xfrm>
          <a:prstGeom prst="rect">
            <a:avLst/>
          </a:prstGeom>
          <a:solidFill>
            <a:schemeClr val="bg1"/>
          </a:solidFill>
          <a:ln>
            <a:solidFill>
              <a:schemeClr val="accent1"/>
            </a:solidFill>
          </a:ln>
        </p:spPr>
        <p:txBody>
          <a:bodyPr wrap="square" rtlCol="0">
            <a:spAutoFit/>
          </a:bodyPr>
          <a:lstStyle/>
          <a:p>
            <a:r>
              <a:rPr kumimoji="1" lang="ja-JP" altLang="en-US" dirty="0" smtClean="0">
                <a:solidFill>
                  <a:srgbClr val="002060"/>
                </a:solidFill>
              </a:rPr>
              <a:t>●「先生、これでいいの？」「これであってる？」と言う質問が多い⇒普段から細かく指示する。先生</a:t>
            </a:r>
            <a:endParaRPr kumimoji="1" lang="en-US" altLang="ja-JP" dirty="0" smtClean="0">
              <a:solidFill>
                <a:srgbClr val="002060"/>
              </a:solidFill>
            </a:endParaRPr>
          </a:p>
          <a:p>
            <a:r>
              <a:rPr kumimoji="1" lang="ja-JP" altLang="en-US" dirty="0" smtClean="0">
                <a:solidFill>
                  <a:srgbClr val="002060"/>
                </a:solidFill>
              </a:rPr>
              <a:t>●「先生、私たちこんな工夫したんだ。」「先生、凄い結果が出たんだよ。」と自慢する子が多い。</a:t>
            </a:r>
            <a:endParaRPr kumimoji="1" lang="en-US" altLang="ja-JP" dirty="0" smtClean="0">
              <a:solidFill>
                <a:srgbClr val="002060"/>
              </a:solidFill>
            </a:endParaRPr>
          </a:p>
          <a:p>
            <a:r>
              <a:rPr kumimoji="1" lang="ja-JP" altLang="en-US" dirty="0" smtClean="0">
                <a:solidFill>
                  <a:srgbClr val="002060"/>
                </a:solidFill>
              </a:rPr>
              <a:t>　⇒最低限押さえるとは指示するが、それ以外は自由にさせる先生</a:t>
            </a:r>
            <a:endParaRPr kumimoji="1" lang="ja-JP" altLang="en-US" dirty="0">
              <a:solidFill>
                <a:srgbClr val="002060"/>
              </a:solidFill>
            </a:endParaRPr>
          </a:p>
        </p:txBody>
      </p:sp>
      <p:sp>
        <p:nvSpPr>
          <p:cNvPr id="28" name="コンテンツ プレースホルダー 6"/>
          <p:cNvSpPr txBox="1">
            <a:spLocks/>
          </p:cNvSpPr>
          <p:nvPr/>
        </p:nvSpPr>
        <p:spPr>
          <a:xfrm>
            <a:off x="252277" y="4565616"/>
            <a:ext cx="10408374" cy="1236711"/>
          </a:xfrm>
          <a:prstGeom prst="rect">
            <a:avLst/>
          </a:prstGeom>
        </p:spPr>
        <p:txBody>
          <a:bodyPr>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en-US" altLang="ja-JP" dirty="0" smtClean="0">
                <a:solidFill>
                  <a:schemeClr val="tx1"/>
                </a:solidFill>
                <a:effectLst>
                  <a:outerShdw blurRad="38100" dist="38100" dir="2700000" algn="tl">
                    <a:srgbClr val="000000">
                      <a:alpha val="43137"/>
                    </a:srgbClr>
                  </a:outerShdw>
                </a:effectLst>
              </a:rPr>
              <a:t>13</a:t>
            </a:r>
            <a:r>
              <a:rPr lang="ja-JP" altLang="en-US" dirty="0" smtClean="0">
                <a:solidFill>
                  <a:schemeClr val="tx1"/>
                </a:solidFill>
                <a:effectLst>
                  <a:outerShdw blurRad="38100" dist="38100" dir="2700000" algn="tl">
                    <a:srgbClr val="000000">
                      <a:alpha val="43137"/>
                    </a:srgbClr>
                  </a:outerShdw>
                </a:effectLst>
              </a:rPr>
              <a:t>　研究授業で子どもが作業しているときに子ども達に話しかけていたのは、何を話していたの？</a:t>
            </a:r>
            <a:endParaRPr lang="en-US" altLang="ja-JP" dirty="0" smtClean="0">
              <a:solidFill>
                <a:schemeClr val="tx1"/>
              </a:solidFill>
              <a:effectLst>
                <a:outerShdw blurRad="38100" dist="38100" dir="2700000" algn="tl">
                  <a:srgbClr val="000000">
                    <a:alpha val="43137"/>
                  </a:srgbClr>
                </a:outerShdw>
              </a:effectLst>
            </a:endParaRPr>
          </a:p>
          <a:p>
            <a:pPr marL="0" indent="0">
              <a:buFont typeface="Wingdings 3" charset="2"/>
              <a:buNone/>
            </a:pPr>
            <a:r>
              <a:rPr lang="ja-JP" altLang="en-US" dirty="0" smtClean="0">
                <a:solidFill>
                  <a:schemeClr val="tx1"/>
                </a:solidFill>
                <a:effectLst>
                  <a:outerShdw blurRad="38100" dist="38100" dir="2700000" algn="tl">
                    <a:srgbClr val="000000">
                      <a:alpha val="43137"/>
                    </a:srgbClr>
                  </a:outerShdw>
                </a:effectLst>
              </a:rPr>
              <a:t>　⇒</a:t>
            </a:r>
            <a:r>
              <a:rPr lang="ja-JP" altLang="en-US" dirty="0" smtClean="0">
                <a:solidFill>
                  <a:srgbClr val="FF0000"/>
                </a:solidFill>
                <a:effectLst>
                  <a:outerShdw blurRad="38100" dist="38100" dir="2700000" algn="tl">
                    <a:srgbClr val="000000">
                      <a:alpha val="43137"/>
                    </a:srgbClr>
                  </a:outerShdw>
                </a:effectLst>
              </a:rPr>
              <a:t>西川：この作業では、（何をやるのか・目的は何を達成するのか）を聞いている。</a:t>
            </a:r>
            <a:endParaRPr lang="en-US" altLang="ja-JP" dirty="0" smtClean="0">
              <a:solidFill>
                <a:srgbClr val="FF0000"/>
              </a:solidFill>
              <a:effectLst>
                <a:outerShdw blurRad="38100" dist="38100" dir="2700000" algn="tl">
                  <a:srgbClr val="000000">
                    <a:alpha val="43137"/>
                  </a:srgbClr>
                </a:outerShdw>
              </a:effectLst>
            </a:endParaRPr>
          </a:p>
          <a:p>
            <a:pPr marL="0" indent="0">
              <a:buFont typeface="Wingdings 3" charset="2"/>
              <a:buNone/>
            </a:pPr>
            <a:r>
              <a:rPr lang="ja-JP" altLang="en-US" dirty="0" smtClean="0">
                <a:solidFill>
                  <a:srgbClr val="002060"/>
                </a:solidFill>
                <a:effectLst>
                  <a:outerShdw blurRad="38100" dist="38100" dir="2700000" algn="tl">
                    <a:srgbClr val="000000">
                      <a:alpha val="43137"/>
                    </a:srgbClr>
                  </a:outerShdw>
                </a:effectLst>
              </a:rPr>
              <a:t>　★リーダー格の子に、作業の目的を聞く。⇒作業の手順しか言えない＝目的を説明していない。</a:t>
            </a:r>
            <a:endParaRPr lang="en-US" altLang="ja-JP" dirty="0" smtClean="0">
              <a:solidFill>
                <a:srgbClr val="002060"/>
              </a:solidFill>
              <a:effectLst>
                <a:outerShdw blurRad="38100" dist="38100" dir="2700000" algn="tl">
                  <a:srgbClr val="000000">
                    <a:alpha val="43137"/>
                  </a:srgbClr>
                </a:outerShdw>
              </a:effectLst>
            </a:endParaRPr>
          </a:p>
          <a:p>
            <a:pPr marL="0" indent="0">
              <a:buFont typeface="Wingdings 3" charset="2"/>
              <a:buNone/>
            </a:pPr>
            <a:r>
              <a:rPr lang="ja-JP" altLang="en-US" dirty="0" smtClean="0">
                <a:solidFill>
                  <a:srgbClr val="002060"/>
                </a:solidFill>
                <a:effectLst>
                  <a:outerShdw blurRad="38100" dist="38100" dir="2700000" algn="tl">
                    <a:srgbClr val="000000">
                      <a:alpha val="43137"/>
                    </a:srgbClr>
                  </a:outerShdw>
                </a:effectLst>
              </a:rPr>
              <a:t>　</a:t>
            </a:r>
            <a:endParaRPr lang="en-US" altLang="ja-JP" dirty="0" smtClean="0">
              <a:solidFill>
                <a:srgbClr val="002060"/>
              </a:solidFill>
              <a:effectLst>
                <a:outerShdw blurRad="38100" dist="38100" dir="2700000" algn="tl">
                  <a:srgbClr val="000000">
                    <a:alpha val="43137"/>
                  </a:srgbClr>
                </a:outerShdw>
              </a:effectLst>
            </a:endParaRPr>
          </a:p>
        </p:txBody>
      </p:sp>
      <p:sp>
        <p:nvSpPr>
          <p:cNvPr id="16" name="楕円 15"/>
          <p:cNvSpPr/>
          <p:nvPr/>
        </p:nvSpPr>
        <p:spPr>
          <a:xfrm flipH="1">
            <a:off x="3232313" y="3182489"/>
            <a:ext cx="3037857" cy="357311"/>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chemeClr val="bg1"/>
              </a:solidFill>
            </a:endParaRPr>
          </a:p>
        </p:txBody>
      </p:sp>
      <p:sp>
        <p:nvSpPr>
          <p:cNvPr id="17" name="楕円 16"/>
          <p:cNvSpPr/>
          <p:nvPr/>
        </p:nvSpPr>
        <p:spPr>
          <a:xfrm flipH="1">
            <a:off x="4855766" y="4876189"/>
            <a:ext cx="2619090" cy="483132"/>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chemeClr val="bg1"/>
              </a:solidFill>
            </a:endParaRPr>
          </a:p>
        </p:txBody>
      </p:sp>
      <p:pic>
        <p:nvPicPr>
          <p:cNvPr id="3" name="コンテンツ プレースホルダー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88132" y="5455827"/>
            <a:ext cx="1324989" cy="1402173"/>
          </a:xfrm>
          <a:prstGeom prst="rect">
            <a:avLst/>
          </a:prstGeom>
        </p:spPr>
      </p:pic>
      <p:sp>
        <p:nvSpPr>
          <p:cNvPr id="21" name="テキスト ボックス 20"/>
          <p:cNvSpPr txBox="1"/>
          <p:nvPr/>
        </p:nvSpPr>
        <p:spPr>
          <a:xfrm>
            <a:off x="265894" y="5819007"/>
            <a:ext cx="10812863" cy="646331"/>
          </a:xfrm>
          <a:prstGeom prst="rect">
            <a:avLst/>
          </a:prstGeom>
          <a:solidFill>
            <a:schemeClr val="bg1"/>
          </a:solidFill>
          <a:ln>
            <a:solidFill>
              <a:schemeClr val="accent1"/>
            </a:solidFill>
          </a:ln>
        </p:spPr>
        <p:txBody>
          <a:bodyPr wrap="square" rtlCol="0">
            <a:spAutoFit/>
          </a:bodyPr>
          <a:lstStyle/>
          <a:p>
            <a:r>
              <a:rPr kumimoji="1" lang="ja-JP" altLang="en-US" dirty="0" smtClean="0">
                <a:solidFill>
                  <a:srgbClr val="FF0000"/>
                </a:solidFill>
              </a:rPr>
              <a:t>★</a:t>
            </a:r>
            <a:r>
              <a:rPr kumimoji="1" lang="en-US" altLang="ja-JP" dirty="0" smtClean="0">
                <a:solidFill>
                  <a:srgbClr val="FF0000"/>
                </a:solidFill>
              </a:rPr>
              <a:t>『</a:t>
            </a:r>
            <a:r>
              <a:rPr kumimoji="1" lang="ja-JP" altLang="en-US" dirty="0" smtClean="0">
                <a:solidFill>
                  <a:srgbClr val="FF0000"/>
                </a:solidFill>
              </a:rPr>
              <a:t>学び合い</a:t>
            </a:r>
            <a:r>
              <a:rPr kumimoji="1" lang="en-US" altLang="ja-JP" dirty="0" smtClean="0">
                <a:solidFill>
                  <a:srgbClr val="FF0000"/>
                </a:solidFill>
              </a:rPr>
              <a:t>』</a:t>
            </a:r>
            <a:r>
              <a:rPr kumimoji="1" lang="ja-JP" altLang="en-US" dirty="0" smtClean="0">
                <a:solidFill>
                  <a:srgbClr val="FF0000"/>
                </a:solidFill>
              </a:rPr>
              <a:t>＝「広地も見捨てない」ことを徹底的に拘る教育の考え方</a:t>
            </a:r>
            <a:endParaRPr kumimoji="1" lang="en-US" altLang="ja-JP" dirty="0" smtClean="0">
              <a:solidFill>
                <a:srgbClr val="FF0000"/>
              </a:solidFill>
            </a:endParaRPr>
          </a:p>
          <a:p>
            <a:r>
              <a:rPr kumimoji="1" lang="ja-JP" altLang="en-US" dirty="0" smtClean="0">
                <a:solidFill>
                  <a:srgbClr val="FF0000"/>
                </a:solidFill>
              </a:rPr>
              <a:t>★</a:t>
            </a:r>
            <a:r>
              <a:rPr kumimoji="1" lang="en-US" altLang="ja-JP" dirty="0" smtClean="0">
                <a:solidFill>
                  <a:srgbClr val="FF0000"/>
                </a:solidFill>
              </a:rPr>
              <a:t>『</a:t>
            </a:r>
            <a:r>
              <a:rPr kumimoji="1" lang="ja-JP" altLang="en-US" dirty="0" smtClean="0">
                <a:solidFill>
                  <a:srgbClr val="FF0000"/>
                </a:solidFill>
              </a:rPr>
              <a:t>学び合い</a:t>
            </a:r>
            <a:r>
              <a:rPr kumimoji="1" lang="en-US" altLang="ja-JP" dirty="0" smtClean="0">
                <a:solidFill>
                  <a:srgbClr val="FF0000"/>
                </a:solidFill>
              </a:rPr>
              <a:t>』</a:t>
            </a:r>
            <a:r>
              <a:rPr kumimoji="1" lang="ja-JP" altLang="en-US" dirty="0" smtClean="0">
                <a:solidFill>
                  <a:srgbClr val="FF0000"/>
                </a:solidFill>
              </a:rPr>
              <a:t>＝学力向上と人間関係づくりを同時に向上させる実践</a:t>
            </a:r>
            <a:endParaRPr kumimoji="1" lang="ja-JP" altLang="en-US" dirty="0">
              <a:solidFill>
                <a:srgbClr val="FF0000"/>
              </a:solidFill>
            </a:endParaRPr>
          </a:p>
        </p:txBody>
      </p:sp>
    </p:spTree>
    <p:extLst>
      <p:ext uri="{BB962C8B-B14F-4D97-AF65-F5344CB8AC3E}">
        <p14:creationId xmlns:p14="http://schemas.microsoft.com/office/powerpoint/2010/main" val="593491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コンテンツ プレースホルダー 7"/>
          <p:cNvPicPr>
            <a:picLocks noGrp="1" noChangeAspect="1"/>
          </p:cNvPicPr>
          <p:nvPr>
            <p:ph sz="half" idx="1"/>
          </p:nvPr>
        </p:nvPicPr>
        <p:blipFill>
          <a:blip r:embed="rId2"/>
          <a:stretch>
            <a:fillRect/>
          </a:stretch>
        </p:blipFill>
        <p:spPr>
          <a:xfrm rot="16200000">
            <a:off x="1069667" y="860379"/>
            <a:ext cx="3474397" cy="4794998"/>
          </a:xfrm>
          <a:prstGeom prst="rect">
            <a:avLst/>
          </a:prstGeom>
        </p:spPr>
      </p:pic>
      <p:pic>
        <p:nvPicPr>
          <p:cNvPr id="7" name="コンテンツ プレースホルダー 5"/>
          <p:cNvPicPr>
            <a:picLocks noChangeAspect="1"/>
          </p:cNvPicPr>
          <p:nvPr/>
        </p:nvPicPr>
        <p:blipFill>
          <a:blip r:embed="rId3"/>
          <a:stretch>
            <a:fillRect/>
          </a:stretch>
        </p:blipFill>
        <p:spPr>
          <a:xfrm>
            <a:off x="5431028" y="1512322"/>
            <a:ext cx="4669762" cy="1322387"/>
          </a:xfrm>
          <a:prstGeom prst="rect">
            <a:avLst/>
          </a:prstGeom>
        </p:spPr>
      </p:pic>
      <p:sp>
        <p:nvSpPr>
          <p:cNvPr id="11" name="タイトル 10"/>
          <p:cNvSpPr>
            <a:spLocks noGrp="1"/>
          </p:cNvSpPr>
          <p:nvPr>
            <p:ph type="title"/>
          </p:nvPr>
        </p:nvSpPr>
        <p:spPr>
          <a:xfrm>
            <a:off x="412953" y="609600"/>
            <a:ext cx="9122969" cy="629262"/>
          </a:xfrm>
        </p:spPr>
        <p:txBody>
          <a:bodyPr>
            <a:normAutofit fontScale="90000"/>
          </a:bodyPr>
          <a:lstStyle/>
          <a:p>
            <a:r>
              <a:rPr lang="en-US" altLang="ja-JP" dirty="0">
                <a:solidFill>
                  <a:schemeClr val="tx1"/>
                </a:solidFill>
              </a:rPr>
              <a:t>『</a:t>
            </a:r>
            <a:r>
              <a:rPr lang="ja-JP" altLang="en-US" dirty="0">
                <a:solidFill>
                  <a:schemeClr val="tx1"/>
                </a:solidFill>
              </a:rPr>
              <a:t>学び合い</a:t>
            </a:r>
            <a:r>
              <a:rPr lang="en-US" altLang="ja-JP" dirty="0">
                <a:solidFill>
                  <a:schemeClr val="tx1"/>
                </a:solidFill>
              </a:rPr>
              <a:t>』</a:t>
            </a:r>
            <a:r>
              <a:rPr lang="ja-JP" altLang="en-US" dirty="0">
                <a:solidFill>
                  <a:schemeClr val="tx1"/>
                </a:solidFill>
              </a:rPr>
              <a:t>の</a:t>
            </a:r>
            <a:r>
              <a:rPr lang="ja-JP" altLang="en-US" b="1" dirty="0">
                <a:solidFill>
                  <a:srgbClr val="FF0000"/>
                </a:solidFill>
              </a:rPr>
              <a:t>３つのルール</a:t>
            </a:r>
            <a:r>
              <a:rPr lang="ja-JP" altLang="en-US" dirty="0">
                <a:solidFill>
                  <a:schemeClr val="tx1"/>
                </a:solidFill>
              </a:rPr>
              <a:t>　</a:t>
            </a:r>
            <a:r>
              <a:rPr lang="en-US" altLang="ja-JP" sz="1600" dirty="0">
                <a:solidFill>
                  <a:schemeClr val="tx1"/>
                </a:solidFill>
              </a:rPr>
              <a:t>『</a:t>
            </a:r>
            <a:r>
              <a:rPr lang="ja-JP" altLang="en-US" sz="1600" dirty="0">
                <a:solidFill>
                  <a:schemeClr val="tx1"/>
                </a:solidFill>
              </a:rPr>
              <a:t>学び合い</a:t>
            </a:r>
            <a:r>
              <a:rPr lang="en-US" altLang="ja-JP" sz="1600" dirty="0">
                <a:solidFill>
                  <a:schemeClr val="tx1"/>
                </a:solidFill>
              </a:rPr>
              <a:t>』</a:t>
            </a:r>
            <a:r>
              <a:rPr lang="ja-JP" altLang="en-US" sz="1600" dirty="0">
                <a:solidFill>
                  <a:schemeClr val="tx1"/>
                </a:solidFill>
              </a:rPr>
              <a:t>スタートブック</a:t>
            </a:r>
            <a:r>
              <a:rPr lang="en-US" altLang="ja-JP" sz="1600" dirty="0">
                <a:solidFill>
                  <a:schemeClr val="tx1"/>
                </a:solidFill>
              </a:rPr>
              <a:t>(p42)</a:t>
            </a:r>
            <a:r>
              <a:rPr lang="ja-JP" altLang="en-US" sz="1600" dirty="0">
                <a:solidFill>
                  <a:schemeClr val="tx1"/>
                </a:solidFill>
              </a:rPr>
              <a:t/>
            </a:r>
            <a:br>
              <a:rPr lang="ja-JP" altLang="en-US" sz="1600" dirty="0">
                <a:solidFill>
                  <a:schemeClr val="tx1"/>
                </a:solidFill>
              </a:rPr>
            </a:br>
            <a:r>
              <a:rPr lang="ja-JP" altLang="en-US" dirty="0"/>
              <a:t/>
            </a:r>
            <a:br>
              <a:rPr lang="ja-JP" altLang="en-US" dirty="0"/>
            </a:br>
            <a:endParaRPr kumimoji="1" lang="ja-JP" altLang="en-US" dirty="0"/>
          </a:p>
        </p:txBody>
      </p:sp>
      <p:pic>
        <p:nvPicPr>
          <p:cNvPr id="12" name="コンテンツ プレースホルダー 5"/>
          <p:cNvPicPr>
            <a:picLocks noChangeAspect="1"/>
          </p:cNvPicPr>
          <p:nvPr/>
        </p:nvPicPr>
        <p:blipFill>
          <a:blip r:embed="rId3"/>
          <a:stretch>
            <a:fillRect/>
          </a:stretch>
        </p:blipFill>
        <p:spPr>
          <a:xfrm>
            <a:off x="5431029" y="3349376"/>
            <a:ext cx="4104893" cy="342006"/>
          </a:xfrm>
          <a:prstGeom prst="rect">
            <a:avLst/>
          </a:prstGeom>
        </p:spPr>
      </p:pic>
      <p:sp>
        <p:nvSpPr>
          <p:cNvPr id="13" name="タイトル 1"/>
          <p:cNvSpPr txBox="1">
            <a:spLocks/>
          </p:cNvSpPr>
          <p:nvPr/>
        </p:nvSpPr>
        <p:spPr>
          <a:xfrm>
            <a:off x="5279920" y="2130406"/>
            <a:ext cx="4524135" cy="1461043"/>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000" dirty="0" smtClean="0">
                <a:solidFill>
                  <a:schemeClr val="tx1"/>
                </a:solidFill>
              </a:rPr>
              <a:t>　</a:t>
            </a:r>
            <a:r>
              <a:rPr lang="ja-JP" altLang="en-US" sz="1800" dirty="0" smtClean="0">
                <a:solidFill>
                  <a:srgbClr val="0070C0"/>
                </a:solidFill>
              </a:rPr>
              <a:t>学校は、</a:t>
            </a:r>
            <a:r>
              <a:rPr lang="ja-JP" altLang="en-US" sz="1800" dirty="0" smtClean="0">
                <a:solidFill>
                  <a:srgbClr val="FF0000"/>
                </a:solidFill>
              </a:rPr>
              <a:t>多様な</a:t>
            </a:r>
            <a:r>
              <a:rPr lang="ja-JP" altLang="en-US" sz="1800" b="1" u="sng" dirty="0" smtClean="0">
                <a:solidFill>
                  <a:srgbClr val="FF0000"/>
                </a:solidFill>
              </a:rPr>
              <a:t>人と折り合いをつけて</a:t>
            </a:r>
            <a:r>
              <a:rPr lang="ja-JP" altLang="en-US" sz="1800" dirty="0" smtClean="0">
                <a:solidFill>
                  <a:srgbClr val="FF0000"/>
                </a:solidFill>
              </a:rPr>
              <a:t>自らの</a:t>
            </a:r>
            <a:r>
              <a:rPr lang="ja-JP" altLang="en-US" sz="1800" b="1" dirty="0" smtClean="0">
                <a:solidFill>
                  <a:srgbClr val="FF0000"/>
                </a:solidFill>
              </a:rPr>
              <a:t>課題を達成</a:t>
            </a:r>
            <a:r>
              <a:rPr lang="ja-JP" altLang="en-US" sz="1800" dirty="0" smtClean="0">
                <a:solidFill>
                  <a:srgbClr val="FF0000"/>
                </a:solidFill>
              </a:rPr>
              <a:t>する</a:t>
            </a:r>
            <a:r>
              <a:rPr lang="ja-JP" altLang="en-US" sz="1800" dirty="0" smtClean="0">
                <a:solidFill>
                  <a:srgbClr val="0070C0"/>
                </a:solidFill>
              </a:rPr>
              <a:t>経験を通して、その有用性を実感し、より</a:t>
            </a:r>
            <a:r>
              <a:rPr lang="ja-JP" altLang="en-US" sz="1800" dirty="0" smtClean="0">
                <a:solidFill>
                  <a:srgbClr val="FF0000"/>
                </a:solidFill>
              </a:rPr>
              <a:t>多くの人が自分の</a:t>
            </a:r>
            <a:r>
              <a:rPr lang="ja-JP" altLang="en-US" sz="1800" b="1" u="sng" dirty="0" smtClean="0">
                <a:solidFill>
                  <a:srgbClr val="FF0000"/>
                </a:solidFill>
              </a:rPr>
              <a:t>同僚</a:t>
            </a:r>
            <a:r>
              <a:rPr lang="ja-JP" altLang="en-US" sz="1800" dirty="0" smtClean="0">
                <a:solidFill>
                  <a:srgbClr val="FF0000"/>
                </a:solidFill>
              </a:rPr>
              <a:t>である</a:t>
            </a:r>
            <a:r>
              <a:rPr lang="ja-JP" altLang="en-US" sz="1800" dirty="0" smtClean="0">
                <a:solidFill>
                  <a:srgbClr val="0070C0"/>
                </a:solidFill>
              </a:rPr>
              <a:t>事を学ぶ場</a:t>
            </a:r>
            <a:endParaRPr lang="en-US" altLang="ja-JP" sz="1800" dirty="0" smtClean="0">
              <a:solidFill>
                <a:srgbClr val="0070C0"/>
              </a:solidFill>
            </a:endParaRPr>
          </a:p>
          <a:p>
            <a:endParaRPr lang="ja-JP" altLang="en-US" sz="2800" dirty="0">
              <a:solidFill>
                <a:schemeClr val="tx1"/>
              </a:solidFill>
            </a:endParaRPr>
          </a:p>
        </p:txBody>
      </p:sp>
      <p:sp>
        <p:nvSpPr>
          <p:cNvPr id="14" name="正方形/長方形 13"/>
          <p:cNvSpPr/>
          <p:nvPr/>
        </p:nvSpPr>
        <p:spPr>
          <a:xfrm>
            <a:off x="5257555" y="3758549"/>
            <a:ext cx="4794998" cy="369332"/>
          </a:xfrm>
          <a:prstGeom prst="rect">
            <a:avLst/>
          </a:prstGeom>
        </p:spPr>
        <p:txBody>
          <a:bodyPr wrap="square">
            <a:spAutoFit/>
          </a:bodyPr>
          <a:lstStyle/>
          <a:p>
            <a:r>
              <a:rPr lang="ja-JP" altLang="en-US" dirty="0" smtClean="0"/>
              <a:t>　</a:t>
            </a:r>
            <a:r>
              <a:rPr lang="ja-JP" altLang="en-US" dirty="0" smtClean="0">
                <a:solidFill>
                  <a:srgbClr val="0070C0"/>
                </a:solidFill>
              </a:rPr>
              <a:t>子ども</a:t>
            </a:r>
            <a:r>
              <a:rPr lang="ja-JP" altLang="en-US" dirty="0">
                <a:solidFill>
                  <a:srgbClr val="0070C0"/>
                </a:solidFill>
              </a:rPr>
              <a:t>達は</a:t>
            </a:r>
            <a:r>
              <a:rPr lang="ja-JP" altLang="en-US" b="1" u="sng" dirty="0">
                <a:solidFill>
                  <a:srgbClr val="FF0000"/>
                </a:solidFill>
              </a:rPr>
              <a:t>有能</a:t>
            </a:r>
            <a:r>
              <a:rPr lang="ja-JP" altLang="en-US" dirty="0">
                <a:solidFill>
                  <a:srgbClr val="0070C0"/>
                </a:solidFill>
              </a:rPr>
              <a:t>である</a:t>
            </a:r>
            <a:endParaRPr lang="en-US" altLang="ja-JP" dirty="0">
              <a:solidFill>
                <a:srgbClr val="0070C0"/>
              </a:solidFill>
            </a:endParaRPr>
          </a:p>
        </p:txBody>
      </p:sp>
      <p:sp>
        <p:nvSpPr>
          <p:cNvPr id="15" name="正方形/長方形 14"/>
          <p:cNvSpPr/>
          <p:nvPr/>
        </p:nvSpPr>
        <p:spPr>
          <a:xfrm>
            <a:off x="5204365" y="4677108"/>
            <a:ext cx="4249535" cy="1200329"/>
          </a:xfrm>
          <a:prstGeom prst="rect">
            <a:avLst/>
          </a:prstGeom>
        </p:spPr>
        <p:txBody>
          <a:bodyPr wrap="square">
            <a:spAutoFit/>
          </a:bodyPr>
          <a:lstStyle/>
          <a:p>
            <a:r>
              <a:rPr lang="ja-JP" altLang="en-US" dirty="0" smtClean="0"/>
              <a:t>　</a:t>
            </a:r>
            <a:r>
              <a:rPr lang="ja-JP" altLang="en-US" dirty="0" smtClean="0">
                <a:solidFill>
                  <a:srgbClr val="0070C0"/>
                </a:solidFill>
              </a:rPr>
              <a:t>教師</a:t>
            </a:r>
            <a:r>
              <a:rPr lang="ja-JP" altLang="en-US" dirty="0">
                <a:solidFill>
                  <a:srgbClr val="0070C0"/>
                </a:solidFill>
              </a:rPr>
              <a:t>の仕事は、目標の</a:t>
            </a:r>
            <a:r>
              <a:rPr lang="ja-JP" altLang="en-US" dirty="0" smtClean="0">
                <a:solidFill>
                  <a:srgbClr val="0070C0"/>
                </a:solidFill>
              </a:rPr>
              <a:t>設定、評価</a:t>
            </a:r>
            <a:r>
              <a:rPr lang="ja-JP" altLang="en-US" dirty="0">
                <a:solidFill>
                  <a:srgbClr val="0070C0"/>
                </a:solidFill>
              </a:rPr>
              <a:t>、環境の整備で、</a:t>
            </a:r>
            <a:r>
              <a:rPr lang="ja-JP" altLang="en-US" b="1" u="sng" dirty="0">
                <a:solidFill>
                  <a:srgbClr val="FF0000"/>
                </a:solidFill>
              </a:rPr>
              <a:t>教授</a:t>
            </a:r>
            <a:r>
              <a:rPr lang="en-US" altLang="ja-JP" b="1" u="sng" dirty="0">
                <a:solidFill>
                  <a:srgbClr val="FF0000"/>
                </a:solidFill>
              </a:rPr>
              <a:t>(</a:t>
            </a:r>
            <a:r>
              <a:rPr lang="ja-JP" altLang="en-US" b="1" u="sng" dirty="0">
                <a:solidFill>
                  <a:srgbClr val="FF0000"/>
                </a:solidFill>
              </a:rPr>
              <a:t>学習</a:t>
            </a:r>
            <a:r>
              <a:rPr lang="en-US" altLang="ja-JP" b="1" u="sng" dirty="0">
                <a:solidFill>
                  <a:srgbClr val="FF0000"/>
                </a:solidFill>
              </a:rPr>
              <a:t>)</a:t>
            </a:r>
            <a:r>
              <a:rPr lang="ja-JP" altLang="en-US" b="1" u="sng" dirty="0">
                <a:solidFill>
                  <a:srgbClr val="FF0000"/>
                </a:solidFill>
              </a:rPr>
              <a:t>は、子どもに任せるべき</a:t>
            </a:r>
            <a:r>
              <a:rPr lang="ja-JP" altLang="en-US" dirty="0">
                <a:solidFill>
                  <a:srgbClr val="0070C0"/>
                </a:solidFill>
              </a:rPr>
              <a:t>である</a:t>
            </a:r>
            <a:endParaRPr lang="en-US" altLang="ja-JP" dirty="0">
              <a:solidFill>
                <a:srgbClr val="0070C0"/>
              </a:solidFill>
            </a:endParaRPr>
          </a:p>
          <a:p>
            <a:endParaRPr lang="en-US" altLang="ja-JP" dirty="0"/>
          </a:p>
        </p:txBody>
      </p:sp>
      <p:sp>
        <p:nvSpPr>
          <p:cNvPr id="16" name="タイトル 1"/>
          <p:cNvSpPr txBox="1">
            <a:spLocks/>
          </p:cNvSpPr>
          <p:nvPr/>
        </p:nvSpPr>
        <p:spPr>
          <a:xfrm>
            <a:off x="5246091" y="1800772"/>
            <a:ext cx="4794999" cy="502165"/>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000" dirty="0" smtClean="0">
                <a:solidFill>
                  <a:schemeClr val="tx1"/>
                </a:solidFill>
              </a:rPr>
              <a:t>①学び合い</a:t>
            </a:r>
            <a:r>
              <a:rPr lang="en-US" altLang="ja-JP" sz="2000" dirty="0" smtClean="0">
                <a:solidFill>
                  <a:schemeClr val="tx1"/>
                </a:solidFill>
              </a:rPr>
              <a:t>』</a:t>
            </a:r>
            <a:r>
              <a:rPr lang="ja-JP" altLang="en-US" sz="2000" dirty="0" smtClean="0">
                <a:solidFill>
                  <a:schemeClr val="tx1"/>
                </a:solidFill>
              </a:rPr>
              <a:t>の</a:t>
            </a:r>
            <a:r>
              <a:rPr lang="ja-JP" altLang="en-US" sz="2000" b="1" dirty="0" smtClean="0">
                <a:solidFill>
                  <a:schemeClr val="tx1"/>
                </a:solidFill>
              </a:rPr>
              <a:t>考え方</a:t>
            </a:r>
            <a:r>
              <a:rPr lang="en-US" altLang="ja-JP" sz="2000" dirty="0" smtClean="0">
                <a:solidFill>
                  <a:schemeClr val="tx1"/>
                </a:solidFill>
              </a:rPr>
              <a:t>(</a:t>
            </a:r>
            <a:r>
              <a:rPr lang="ja-JP" altLang="en-US" sz="2000" dirty="0" smtClean="0">
                <a:solidFill>
                  <a:schemeClr val="tx1"/>
                </a:solidFill>
              </a:rPr>
              <a:t>学校観</a:t>
            </a:r>
            <a:r>
              <a:rPr lang="en-US" altLang="ja-JP" sz="2000" dirty="0" smtClean="0">
                <a:solidFill>
                  <a:schemeClr val="tx1"/>
                </a:solidFill>
              </a:rPr>
              <a:t>)</a:t>
            </a:r>
          </a:p>
          <a:p>
            <a:endParaRPr lang="ja-JP" altLang="en-US" sz="2800" dirty="0">
              <a:solidFill>
                <a:schemeClr val="tx1"/>
              </a:solidFill>
            </a:endParaRPr>
          </a:p>
        </p:txBody>
      </p:sp>
      <p:sp>
        <p:nvSpPr>
          <p:cNvPr id="17" name="正方形/長方形 16"/>
          <p:cNvSpPr/>
          <p:nvPr/>
        </p:nvSpPr>
        <p:spPr>
          <a:xfrm>
            <a:off x="5204365" y="3363372"/>
            <a:ext cx="4794998" cy="400110"/>
          </a:xfrm>
          <a:prstGeom prst="rect">
            <a:avLst/>
          </a:prstGeom>
        </p:spPr>
        <p:txBody>
          <a:bodyPr wrap="square">
            <a:spAutoFit/>
          </a:bodyPr>
          <a:lstStyle/>
          <a:p>
            <a:r>
              <a:rPr lang="ja-JP" altLang="en-US" sz="2000" dirty="0"/>
              <a:t>②</a:t>
            </a:r>
            <a:r>
              <a:rPr lang="en-US" altLang="ja-JP" sz="2000" dirty="0"/>
              <a:t>『</a:t>
            </a:r>
            <a:r>
              <a:rPr lang="ja-JP" altLang="en-US" sz="2000" dirty="0"/>
              <a:t>学び合い</a:t>
            </a:r>
            <a:r>
              <a:rPr lang="en-US" altLang="ja-JP" sz="2000" dirty="0"/>
              <a:t>』</a:t>
            </a:r>
            <a:r>
              <a:rPr lang="ja-JP" altLang="en-US" sz="2000" dirty="0"/>
              <a:t>の</a:t>
            </a:r>
            <a:r>
              <a:rPr lang="ja-JP" altLang="en-US" sz="2000" b="1" dirty="0"/>
              <a:t>考え方</a:t>
            </a:r>
            <a:r>
              <a:rPr lang="en-US" altLang="ja-JP" sz="2000" dirty="0"/>
              <a:t>(</a:t>
            </a:r>
            <a:r>
              <a:rPr lang="ja-JP" altLang="en-US" sz="2000" dirty="0"/>
              <a:t>子供観</a:t>
            </a:r>
            <a:r>
              <a:rPr lang="en-US" altLang="ja-JP" sz="2000" dirty="0" smtClean="0"/>
              <a:t>)</a:t>
            </a:r>
          </a:p>
        </p:txBody>
      </p:sp>
      <p:sp>
        <p:nvSpPr>
          <p:cNvPr id="18" name="正方形/長方形 17"/>
          <p:cNvSpPr/>
          <p:nvPr/>
        </p:nvSpPr>
        <p:spPr>
          <a:xfrm>
            <a:off x="5246091" y="4195730"/>
            <a:ext cx="4820873" cy="400110"/>
          </a:xfrm>
          <a:prstGeom prst="rect">
            <a:avLst/>
          </a:prstGeom>
        </p:spPr>
        <p:txBody>
          <a:bodyPr wrap="square">
            <a:spAutoFit/>
          </a:bodyPr>
          <a:lstStyle/>
          <a:p>
            <a:r>
              <a:rPr lang="ja-JP" altLang="en-US" sz="2000" dirty="0"/>
              <a:t>③</a:t>
            </a:r>
            <a:r>
              <a:rPr lang="en-US" altLang="ja-JP" sz="2000" dirty="0"/>
              <a:t>『</a:t>
            </a:r>
            <a:r>
              <a:rPr lang="ja-JP" altLang="en-US" sz="2000" dirty="0"/>
              <a:t>学び合い</a:t>
            </a:r>
            <a:r>
              <a:rPr lang="en-US" altLang="ja-JP" sz="2000" dirty="0"/>
              <a:t>』</a:t>
            </a:r>
            <a:r>
              <a:rPr lang="ja-JP" altLang="en-US" sz="2000" dirty="0"/>
              <a:t>の</a:t>
            </a:r>
            <a:r>
              <a:rPr lang="ja-JP" altLang="en-US" sz="2000" b="1" dirty="0"/>
              <a:t>考え方</a:t>
            </a:r>
            <a:r>
              <a:rPr lang="en-US" altLang="ja-JP" sz="2000" dirty="0"/>
              <a:t>(</a:t>
            </a:r>
            <a:r>
              <a:rPr lang="ja-JP" altLang="en-US" sz="2000" dirty="0"/>
              <a:t>授業観</a:t>
            </a:r>
            <a:r>
              <a:rPr lang="en-US" altLang="ja-JP" sz="2000" dirty="0" smtClean="0"/>
              <a:t>)</a:t>
            </a:r>
            <a:endParaRPr lang="en-US" altLang="ja-JP" sz="2000" dirty="0"/>
          </a:p>
        </p:txBody>
      </p:sp>
      <p:sp>
        <p:nvSpPr>
          <p:cNvPr id="19" name="正方形/長方形 18"/>
          <p:cNvSpPr/>
          <p:nvPr/>
        </p:nvSpPr>
        <p:spPr>
          <a:xfrm>
            <a:off x="233777" y="1185337"/>
            <a:ext cx="10919132" cy="369332"/>
          </a:xfrm>
          <a:prstGeom prst="rect">
            <a:avLst/>
          </a:prstGeom>
        </p:spPr>
        <p:txBody>
          <a:bodyPr wrap="square">
            <a:spAutoFit/>
          </a:bodyPr>
          <a:lstStyle/>
          <a:p>
            <a:r>
              <a:rPr lang="ja-JP" altLang="en-US" dirty="0" smtClean="0">
                <a:latin typeface="HGS創英角ﾎﾟｯﾌﾟ体" panose="040B0A00000000000000" pitchFamily="50" charset="-128"/>
                <a:ea typeface="HGS創英角ﾎﾟｯﾌﾟ体" panose="040B0A00000000000000" pitchFamily="50" charset="-128"/>
              </a:rPr>
              <a:t>問い</a:t>
            </a:r>
            <a:r>
              <a:rPr lang="en-US" altLang="ja-JP" dirty="0" smtClean="0">
                <a:latin typeface="HGS創英角ﾎﾟｯﾌﾟ体" panose="040B0A00000000000000" pitchFamily="50" charset="-128"/>
                <a:ea typeface="HGS創英角ﾎﾟｯﾌﾟ体" panose="040B0A00000000000000" pitchFamily="50" charset="-128"/>
              </a:rPr>
              <a:t>(1)『</a:t>
            </a:r>
            <a:r>
              <a:rPr lang="ja-JP" altLang="en-US" dirty="0">
                <a:latin typeface="HGS創英角ﾎﾟｯﾌﾟ体" panose="040B0A00000000000000" pitchFamily="50" charset="-128"/>
                <a:ea typeface="HGS創英角ﾎﾟｯﾌﾟ体" panose="040B0A00000000000000" pitchFamily="50" charset="-128"/>
              </a:rPr>
              <a:t>学び合い</a:t>
            </a:r>
            <a:r>
              <a:rPr lang="en-US" altLang="ja-JP" dirty="0">
                <a:latin typeface="HGS創英角ﾎﾟｯﾌﾟ体" panose="040B0A00000000000000" pitchFamily="50" charset="-128"/>
                <a:ea typeface="HGS創英角ﾎﾟｯﾌﾟ体" panose="040B0A00000000000000" pitchFamily="50" charset="-128"/>
              </a:rPr>
              <a:t>』</a:t>
            </a:r>
            <a:r>
              <a:rPr lang="ja-JP" altLang="en-US" dirty="0" smtClean="0">
                <a:latin typeface="HGS創英角ﾎﾟｯﾌﾟ体" panose="040B0A00000000000000" pitchFamily="50" charset="-128"/>
                <a:ea typeface="HGS創英角ﾎﾟｯﾌﾟ体" panose="040B0A00000000000000" pitchFamily="50" charset="-128"/>
              </a:rPr>
              <a:t>の３つのルールの　　　　　にあてはまる語句を、</a:t>
            </a:r>
            <a:r>
              <a:rPr lang="en-US" altLang="ja-JP" dirty="0" smtClean="0">
                <a:latin typeface="HGS創英角ﾎﾟｯﾌﾟ体" panose="040B0A00000000000000" pitchFamily="50" charset="-128"/>
                <a:ea typeface="HGS創英角ﾎﾟｯﾌﾟ体" panose="040B0A00000000000000" pitchFamily="50" charset="-128"/>
              </a:rPr>
              <a:t>[</a:t>
            </a:r>
            <a:r>
              <a:rPr lang="ja-JP" altLang="en-US" dirty="0">
                <a:latin typeface="HGS創英角ﾎﾟｯﾌﾟ体" panose="040B0A00000000000000" pitchFamily="50" charset="-128"/>
                <a:ea typeface="HGS創英角ﾎﾟｯﾌﾟ体" panose="040B0A00000000000000" pitchFamily="50" charset="-128"/>
              </a:rPr>
              <a:t>語群</a:t>
            </a:r>
            <a:r>
              <a:rPr lang="en-US" altLang="ja-JP" dirty="0" smtClean="0">
                <a:latin typeface="HGS創英角ﾎﾟｯﾌﾟ体" panose="040B0A00000000000000" pitchFamily="50" charset="-128"/>
                <a:ea typeface="HGS創英角ﾎﾟｯﾌﾟ体" panose="040B0A00000000000000" pitchFamily="50" charset="-128"/>
              </a:rPr>
              <a:t>]</a:t>
            </a:r>
            <a:r>
              <a:rPr lang="ja-JP" altLang="en-US" dirty="0" smtClean="0">
                <a:latin typeface="HGS創英角ﾎﾟｯﾌﾟ体" panose="040B0A00000000000000" pitchFamily="50" charset="-128"/>
                <a:ea typeface="HGS創英角ﾎﾟｯﾌﾟ体" panose="040B0A00000000000000" pitchFamily="50" charset="-128"/>
              </a:rPr>
              <a:t> より選び書き入れよう。</a:t>
            </a:r>
            <a:endParaRPr lang="en-US" altLang="ja-JP" dirty="0">
              <a:latin typeface="HGS創英角ﾎﾟｯﾌﾟ体" panose="040B0A00000000000000" pitchFamily="50" charset="-128"/>
              <a:ea typeface="HGS創英角ﾎﾟｯﾌﾟ体" panose="040B0A00000000000000" pitchFamily="50" charset="-128"/>
            </a:endParaRPr>
          </a:p>
        </p:txBody>
      </p:sp>
      <p:sp>
        <p:nvSpPr>
          <p:cNvPr id="20" name="角丸四角形 19"/>
          <p:cNvSpPr/>
          <p:nvPr/>
        </p:nvSpPr>
        <p:spPr>
          <a:xfrm>
            <a:off x="4358376" y="1162668"/>
            <a:ext cx="991763" cy="32899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885131" y="5847568"/>
            <a:ext cx="6946490" cy="646331"/>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en-US" altLang="ja-JP" dirty="0" smtClean="0"/>
              <a:t> </a:t>
            </a:r>
            <a:r>
              <a:rPr lang="ja-JP" altLang="en-US" dirty="0" smtClean="0"/>
              <a:t>人と折り合い　・　課題を達成　・　</a:t>
            </a:r>
            <a:r>
              <a:rPr lang="ja-JP" altLang="en-US" dirty="0"/>
              <a:t>目標の設定　</a:t>
            </a:r>
            <a:r>
              <a:rPr lang="ja-JP" altLang="en-US" dirty="0" smtClean="0"/>
              <a:t>・　同僚　・　</a:t>
            </a:r>
            <a:r>
              <a:rPr lang="ja-JP" altLang="en-US" dirty="0"/>
              <a:t>　</a:t>
            </a:r>
            <a:r>
              <a:rPr lang="ja-JP" altLang="en-US" dirty="0" smtClean="0"/>
              <a:t>任せる</a:t>
            </a:r>
            <a:r>
              <a:rPr lang="ja-JP" altLang="en-US" dirty="0"/>
              <a:t>　・　</a:t>
            </a:r>
            <a:r>
              <a:rPr lang="ja-JP" altLang="en-US" dirty="0" smtClean="0"/>
              <a:t>有能　・　評価</a:t>
            </a:r>
            <a:endParaRPr lang="en-US" altLang="ja-JP" dirty="0"/>
          </a:p>
        </p:txBody>
      </p:sp>
      <p:pic>
        <p:nvPicPr>
          <p:cNvPr id="29" name="コンテンツ プレースホルダー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74705" y="4613744"/>
            <a:ext cx="2032654" cy="2151062"/>
          </a:xfrm>
          <a:prstGeom prst="rect">
            <a:avLst/>
          </a:prstGeom>
        </p:spPr>
      </p:pic>
      <p:sp>
        <p:nvSpPr>
          <p:cNvPr id="30" name="円形吹き出し 29"/>
          <p:cNvSpPr/>
          <p:nvPr/>
        </p:nvSpPr>
        <p:spPr>
          <a:xfrm>
            <a:off x="9659379" y="1717478"/>
            <a:ext cx="2532621" cy="2396423"/>
          </a:xfrm>
          <a:prstGeom prst="wedgeEllipseCallout">
            <a:avLst>
              <a:gd name="adj1" fmla="val 3411"/>
              <a:gd name="adj2" fmla="val 72848"/>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a:t>
            </a:r>
            <a:r>
              <a:rPr kumimoji="1" lang="ja-JP" altLang="en-US" dirty="0" smtClean="0">
                <a:solidFill>
                  <a:schemeClr val="tx1"/>
                </a:solidFill>
              </a:rPr>
              <a:t>学び合い</a:t>
            </a:r>
            <a:r>
              <a:rPr kumimoji="1" lang="en-US" altLang="ja-JP" dirty="0" smtClean="0">
                <a:solidFill>
                  <a:schemeClr val="tx1"/>
                </a:solidFill>
              </a:rPr>
              <a:t>』</a:t>
            </a:r>
            <a:r>
              <a:rPr kumimoji="1" lang="ja-JP" altLang="en-US" dirty="0" smtClean="0">
                <a:solidFill>
                  <a:schemeClr val="tx1"/>
                </a:solidFill>
              </a:rPr>
              <a:t>をしている人は、</a:t>
            </a:r>
            <a:endParaRPr kumimoji="1" lang="en-US" altLang="ja-JP" dirty="0" smtClean="0">
              <a:solidFill>
                <a:schemeClr val="tx1"/>
              </a:solidFill>
            </a:endParaRPr>
          </a:p>
          <a:p>
            <a:pPr algn="ctr"/>
            <a:r>
              <a:rPr kumimoji="1" lang="ja-JP" altLang="en-US" b="1" dirty="0" smtClean="0">
                <a:solidFill>
                  <a:srgbClr val="FF0000"/>
                </a:solidFill>
              </a:rPr>
              <a:t>３つのルール</a:t>
            </a:r>
            <a:r>
              <a:rPr kumimoji="1" lang="ja-JP" altLang="en-US" dirty="0" smtClean="0">
                <a:solidFill>
                  <a:schemeClr val="tx1"/>
                </a:solidFill>
              </a:rPr>
              <a:t>を</a:t>
            </a:r>
            <a:endParaRPr kumimoji="1" lang="en-US" altLang="ja-JP" dirty="0" smtClean="0">
              <a:solidFill>
                <a:schemeClr val="tx1"/>
              </a:solidFill>
            </a:endParaRPr>
          </a:p>
          <a:p>
            <a:pPr algn="ctr"/>
            <a:r>
              <a:rPr kumimoji="1" lang="ja-JP" altLang="en-US" dirty="0">
                <a:solidFill>
                  <a:schemeClr val="tx1"/>
                </a:solidFill>
              </a:rPr>
              <a:t>理解</a:t>
            </a:r>
            <a:r>
              <a:rPr kumimoji="1" lang="ja-JP" altLang="en-US" dirty="0" smtClean="0">
                <a:solidFill>
                  <a:schemeClr val="tx1"/>
                </a:solidFill>
              </a:rPr>
              <a:t>しているし、全問正解だよね。</a:t>
            </a:r>
            <a:endParaRPr kumimoji="1" lang="ja-JP" altLang="en-US" dirty="0">
              <a:solidFill>
                <a:schemeClr val="tx1"/>
              </a:solidFill>
            </a:endParaRPr>
          </a:p>
        </p:txBody>
      </p:sp>
      <p:sp>
        <p:nvSpPr>
          <p:cNvPr id="2" name="正方形/長方形 1"/>
          <p:cNvSpPr/>
          <p:nvPr/>
        </p:nvSpPr>
        <p:spPr>
          <a:xfrm>
            <a:off x="883915" y="5478236"/>
            <a:ext cx="845103" cy="369332"/>
          </a:xfrm>
          <a:prstGeom prst="rect">
            <a:avLst/>
          </a:prstGeom>
        </p:spPr>
        <p:txBody>
          <a:bodyPr wrap="none">
            <a:spAutoFit/>
          </a:bodyPr>
          <a:lstStyle/>
          <a:p>
            <a:r>
              <a:rPr lang="en-US" altLang="ja-JP" dirty="0" smtClean="0">
                <a:latin typeface="HGS創英角ﾎﾟｯﾌﾟ体" panose="040B0A00000000000000" pitchFamily="50" charset="-128"/>
                <a:ea typeface="HGS創英角ﾎﾟｯﾌﾟ体" panose="040B0A00000000000000" pitchFamily="50" charset="-128"/>
              </a:rPr>
              <a:t>[</a:t>
            </a:r>
            <a:r>
              <a:rPr lang="ja-JP" altLang="en-US" dirty="0">
                <a:latin typeface="HGS創英角ﾎﾟｯﾌﾟ体" panose="040B0A00000000000000" pitchFamily="50" charset="-128"/>
                <a:ea typeface="HGS創英角ﾎﾟｯﾌﾟ体" panose="040B0A00000000000000" pitchFamily="50" charset="-128"/>
              </a:rPr>
              <a:t>語群</a:t>
            </a:r>
            <a:r>
              <a:rPr lang="en-US" altLang="ja-JP" dirty="0" smtClean="0">
                <a:latin typeface="HGS創英角ﾎﾟｯﾌﾟ体" panose="040B0A00000000000000" pitchFamily="50" charset="-128"/>
                <a:ea typeface="HGS創英角ﾎﾟｯﾌﾟ体" panose="040B0A00000000000000" pitchFamily="50" charset="-128"/>
              </a:rPr>
              <a:t>]</a:t>
            </a:r>
            <a:endParaRPr lang="ja-JP" altLang="en-US" dirty="0"/>
          </a:p>
        </p:txBody>
      </p:sp>
      <p:sp>
        <p:nvSpPr>
          <p:cNvPr id="22" name="角丸四角形 21"/>
          <p:cNvSpPr/>
          <p:nvPr/>
        </p:nvSpPr>
        <p:spPr>
          <a:xfrm>
            <a:off x="7247834" y="2125268"/>
            <a:ext cx="1359426" cy="32899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角丸四角形 22"/>
          <p:cNvSpPr/>
          <p:nvPr/>
        </p:nvSpPr>
        <p:spPr>
          <a:xfrm>
            <a:off x="6042062" y="2422689"/>
            <a:ext cx="1229372" cy="32899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角丸四角形 23"/>
          <p:cNvSpPr/>
          <p:nvPr/>
        </p:nvSpPr>
        <p:spPr>
          <a:xfrm>
            <a:off x="5614409" y="3008820"/>
            <a:ext cx="427653" cy="32899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角丸四角形 24"/>
          <p:cNvSpPr/>
          <p:nvPr/>
        </p:nvSpPr>
        <p:spPr>
          <a:xfrm>
            <a:off x="6687653" y="3772650"/>
            <a:ext cx="560181" cy="32899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角丸四角形 25"/>
          <p:cNvSpPr/>
          <p:nvPr/>
        </p:nvSpPr>
        <p:spPr>
          <a:xfrm>
            <a:off x="8475510" y="4643412"/>
            <a:ext cx="498673" cy="32899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角丸四角形 26"/>
          <p:cNvSpPr/>
          <p:nvPr/>
        </p:nvSpPr>
        <p:spPr>
          <a:xfrm>
            <a:off x="7133622" y="4636174"/>
            <a:ext cx="1174355" cy="32899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495165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500"/>
                                        <p:tgtEl>
                                          <p:spTgt spid="2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22"/>
                                        </p:tgtEl>
                                      </p:cBhvr>
                                    </p:animEffect>
                                    <p:set>
                                      <p:cBhvr>
                                        <p:cTn id="12" dur="1" fill="hold">
                                          <p:stCondLst>
                                            <p:cond delay="499"/>
                                          </p:stCondLst>
                                        </p:cTn>
                                        <p:tgtEl>
                                          <p:spTgt spid="22"/>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23"/>
                                        </p:tgtEl>
                                      </p:cBhvr>
                                    </p:animEffect>
                                    <p:set>
                                      <p:cBhvr>
                                        <p:cTn id="17" dur="1" fill="hold">
                                          <p:stCondLst>
                                            <p:cond delay="499"/>
                                          </p:stCondLst>
                                        </p:cTn>
                                        <p:tgtEl>
                                          <p:spTgt spid="23"/>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0" nodeType="clickEffect">
                                  <p:stCondLst>
                                    <p:cond delay="0"/>
                                  </p:stCondLst>
                                  <p:childTnLst>
                                    <p:animEffect transition="out" filter="fade">
                                      <p:cBhvr>
                                        <p:cTn id="21" dur="500"/>
                                        <p:tgtEl>
                                          <p:spTgt spid="24"/>
                                        </p:tgtEl>
                                      </p:cBhvr>
                                    </p:animEffect>
                                    <p:set>
                                      <p:cBhvr>
                                        <p:cTn id="22" dur="1" fill="hold">
                                          <p:stCondLst>
                                            <p:cond delay="499"/>
                                          </p:stCondLst>
                                        </p:cTn>
                                        <p:tgtEl>
                                          <p:spTgt spid="24"/>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grpId="0" nodeType="clickEffect">
                                  <p:stCondLst>
                                    <p:cond delay="0"/>
                                  </p:stCondLst>
                                  <p:childTnLst>
                                    <p:animEffect transition="out" filter="fade">
                                      <p:cBhvr>
                                        <p:cTn id="26" dur="500"/>
                                        <p:tgtEl>
                                          <p:spTgt spid="25"/>
                                        </p:tgtEl>
                                      </p:cBhvr>
                                    </p:animEffect>
                                    <p:set>
                                      <p:cBhvr>
                                        <p:cTn id="27" dur="1" fill="hold">
                                          <p:stCondLst>
                                            <p:cond delay="499"/>
                                          </p:stCondLst>
                                        </p:cTn>
                                        <p:tgtEl>
                                          <p:spTgt spid="25"/>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grpId="0" nodeType="clickEffect">
                                  <p:stCondLst>
                                    <p:cond delay="0"/>
                                  </p:stCondLst>
                                  <p:childTnLst>
                                    <p:animEffect transition="out" filter="fade">
                                      <p:cBhvr>
                                        <p:cTn id="31" dur="500"/>
                                        <p:tgtEl>
                                          <p:spTgt spid="27"/>
                                        </p:tgtEl>
                                      </p:cBhvr>
                                    </p:animEffect>
                                    <p:set>
                                      <p:cBhvr>
                                        <p:cTn id="32" dur="1" fill="hold">
                                          <p:stCondLst>
                                            <p:cond delay="499"/>
                                          </p:stCondLst>
                                        </p:cTn>
                                        <p:tgtEl>
                                          <p:spTgt spid="27"/>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grpId="0" nodeType="clickEffect">
                                  <p:stCondLst>
                                    <p:cond delay="0"/>
                                  </p:stCondLst>
                                  <p:childTnLst>
                                    <p:animEffect transition="out" filter="fade">
                                      <p:cBhvr>
                                        <p:cTn id="36" dur="500"/>
                                        <p:tgtEl>
                                          <p:spTgt spid="26"/>
                                        </p:tgtEl>
                                      </p:cBhvr>
                                    </p:animEffect>
                                    <p:set>
                                      <p:cBhvr>
                                        <p:cTn id="37" dur="1" fill="hold">
                                          <p:stCondLst>
                                            <p:cond delay="499"/>
                                          </p:stCondLst>
                                        </p:cTn>
                                        <p:tgtEl>
                                          <p:spTgt spid="26"/>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0"/>
                                        </p:tgtEl>
                                        <p:attrNameLst>
                                          <p:attrName>style.visibility</p:attrName>
                                        </p:attrNameLst>
                                      </p:cBhvr>
                                      <p:to>
                                        <p:strVal val="visible"/>
                                      </p:to>
                                    </p:set>
                                    <p:animEffect transition="in" filter="fade">
                                      <p:cBhvr>
                                        <p:cTn id="42"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22" grpId="0" animBg="1"/>
      <p:bldP spid="23" grpId="0" animBg="1"/>
      <p:bldP spid="24" grpId="0" animBg="1"/>
      <p:bldP spid="25" grpId="0" animBg="1"/>
      <p:bldP spid="26" grpId="0" animBg="1"/>
      <p:bldP spid="27"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10660651" y="67637"/>
            <a:ext cx="1415230" cy="2065963"/>
          </a:xfrm>
          <a:prstGeom prst="rect">
            <a:avLst/>
          </a:prstGeom>
        </p:spPr>
      </p:pic>
      <p:sp>
        <p:nvSpPr>
          <p:cNvPr id="7" name="正方形/長方形 6"/>
          <p:cNvSpPr/>
          <p:nvPr/>
        </p:nvSpPr>
        <p:spPr>
          <a:xfrm>
            <a:off x="4178670" y="187268"/>
            <a:ext cx="233842" cy="23279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コンテンツ プレースホルダー 6"/>
          <p:cNvSpPr txBox="1">
            <a:spLocks/>
          </p:cNvSpPr>
          <p:nvPr/>
        </p:nvSpPr>
        <p:spPr>
          <a:xfrm>
            <a:off x="266063" y="497964"/>
            <a:ext cx="10408374" cy="1556287"/>
          </a:xfrm>
          <a:prstGeom prst="rect">
            <a:avLst/>
          </a:prstGeom>
        </p:spPr>
        <p:txBody>
          <a:bodyPr>
            <a:normAutofit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en-US" altLang="ja-JP" dirty="0" smtClean="0">
                <a:solidFill>
                  <a:schemeClr val="tx1"/>
                </a:solidFill>
                <a:effectLst>
                  <a:outerShdw blurRad="38100" dist="38100" dir="2700000" algn="tl">
                    <a:srgbClr val="000000">
                      <a:alpha val="43137"/>
                    </a:srgbClr>
                  </a:outerShdw>
                </a:effectLst>
              </a:rPr>
              <a:t>14</a:t>
            </a:r>
            <a:r>
              <a:rPr lang="ja-JP" altLang="en-US" dirty="0" smtClean="0">
                <a:solidFill>
                  <a:schemeClr val="tx1"/>
                </a:solidFill>
                <a:effectLst>
                  <a:outerShdw blurRad="38100" dist="38100" dir="2700000" algn="tl">
                    <a:srgbClr val="000000">
                      <a:alpha val="43137"/>
                    </a:srgbClr>
                  </a:outerShdw>
                </a:effectLst>
              </a:rPr>
              <a:t>　</a:t>
            </a:r>
            <a:r>
              <a:rPr lang="en-US" altLang="ja-JP" dirty="0" smtClean="0">
                <a:solidFill>
                  <a:schemeClr val="tx1"/>
                </a:solidFill>
                <a:effectLst>
                  <a:outerShdw blurRad="38100" dist="38100" dir="2700000" algn="tl">
                    <a:srgbClr val="000000">
                      <a:alpha val="43137"/>
                    </a:srgbClr>
                  </a:outerShdw>
                </a:effectLst>
              </a:rPr>
              <a:t>【</a:t>
            </a:r>
            <a:r>
              <a:rPr lang="ja-JP" altLang="en-US" dirty="0">
                <a:solidFill>
                  <a:schemeClr val="tx1"/>
                </a:solidFill>
                <a:effectLst>
                  <a:outerShdw blurRad="38100" dist="38100" dir="2700000" algn="tl">
                    <a:srgbClr val="000000">
                      <a:alpha val="43137"/>
                    </a:srgbClr>
                  </a:outerShdw>
                </a:effectLst>
              </a:rPr>
              <a:t>学校かを判断するポイント</a:t>
            </a:r>
            <a:r>
              <a:rPr lang="en-US" altLang="ja-JP" dirty="0" smtClean="0">
                <a:solidFill>
                  <a:schemeClr val="tx1"/>
                </a:solidFill>
                <a:effectLst>
                  <a:outerShdw blurRad="38100" dist="38100" dir="2700000" algn="tl">
                    <a:srgbClr val="000000">
                      <a:alpha val="43137"/>
                    </a:srgbClr>
                  </a:outerShdw>
                </a:effectLst>
              </a:rPr>
              <a:t>】</a:t>
            </a:r>
          </a:p>
          <a:p>
            <a:pPr marL="0" indent="0">
              <a:buNone/>
            </a:pPr>
            <a:r>
              <a:rPr lang="ja-JP" altLang="en-US" dirty="0" smtClean="0">
                <a:solidFill>
                  <a:schemeClr val="tx1"/>
                </a:solidFill>
                <a:effectLst>
                  <a:outerShdw blurRad="38100" dist="38100" dir="2700000" algn="tl">
                    <a:srgbClr val="000000">
                      <a:alpha val="43137"/>
                    </a:srgbClr>
                  </a:outerShdw>
                </a:effectLst>
              </a:rPr>
              <a:t>　</a:t>
            </a:r>
            <a:r>
              <a:rPr lang="en-US" altLang="ja-JP" dirty="0" smtClean="0">
                <a:solidFill>
                  <a:schemeClr val="tx1"/>
                </a:solidFill>
                <a:effectLst>
                  <a:outerShdw blurRad="38100" dist="38100" dir="2700000" algn="tl">
                    <a:srgbClr val="000000">
                      <a:alpha val="43137"/>
                    </a:srgbClr>
                  </a:outerShdw>
                </a:effectLst>
              </a:rPr>
              <a:t>(1)</a:t>
            </a:r>
            <a:r>
              <a:rPr lang="ja-JP" altLang="en-US" dirty="0" smtClean="0">
                <a:solidFill>
                  <a:schemeClr val="tx1"/>
                </a:solidFill>
                <a:effectLst>
                  <a:outerShdw blurRad="38100" dist="38100" dir="2700000" algn="tl">
                    <a:srgbClr val="000000">
                      <a:alpha val="43137"/>
                    </a:srgbClr>
                  </a:outerShdw>
                </a:effectLst>
              </a:rPr>
              <a:t>昼休みの校庭を見る⇒（学年混じって遊んでいる・上級生が真ん中で遊んでいる）</a:t>
            </a:r>
            <a:endParaRPr lang="en-US" altLang="ja-JP" dirty="0">
              <a:solidFill>
                <a:schemeClr val="tx1"/>
              </a:solidFill>
              <a:effectLst>
                <a:outerShdw blurRad="38100" dist="38100" dir="2700000" algn="tl">
                  <a:srgbClr val="000000">
                    <a:alpha val="43137"/>
                  </a:srgbClr>
                </a:outerShdw>
              </a:effectLst>
            </a:endParaRPr>
          </a:p>
          <a:p>
            <a:pPr marL="0" indent="0">
              <a:buNone/>
            </a:pPr>
            <a:r>
              <a:rPr lang="ja-JP" altLang="en-US" dirty="0" smtClean="0">
                <a:solidFill>
                  <a:schemeClr val="tx1"/>
                </a:solidFill>
                <a:effectLst>
                  <a:outerShdw blurRad="38100" dist="38100" dir="2700000" algn="tl">
                    <a:srgbClr val="000000">
                      <a:alpha val="43137"/>
                    </a:srgbClr>
                  </a:outerShdw>
                </a:effectLst>
              </a:rPr>
              <a:t>　</a:t>
            </a:r>
            <a:r>
              <a:rPr lang="en-US" altLang="ja-JP" dirty="0" smtClean="0">
                <a:solidFill>
                  <a:schemeClr val="tx1"/>
                </a:solidFill>
                <a:effectLst>
                  <a:outerShdw blurRad="38100" dist="38100" dir="2700000" algn="tl">
                    <a:srgbClr val="000000">
                      <a:alpha val="43137"/>
                    </a:srgbClr>
                  </a:outerShdw>
                </a:effectLst>
              </a:rPr>
              <a:t>(2)</a:t>
            </a:r>
            <a:r>
              <a:rPr lang="ja-JP" altLang="en-US" dirty="0" smtClean="0">
                <a:solidFill>
                  <a:schemeClr val="tx1"/>
                </a:solidFill>
                <a:effectLst>
                  <a:outerShdw blurRad="38100" dist="38100" dir="2700000" algn="tl">
                    <a:srgbClr val="000000">
                      <a:alpha val="43137"/>
                    </a:srgbClr>
                  </a:outerShdw>
                </a:effectLst>
              </a:rPr>
              <a:t>冬の体育館遊びの満足度調査</a:t>
            </a:r>
            <a:r>
              <a:rPr lang="en-US" altLang="ja-JP" dirty="0" smtClean="0">
                <a:solidFill>
                  <a:schemeClr val="tx1"/>
                </a:solidFill>
                <a:effectLst>
                  <a:outerShdw blurRad="38100" dist="38100" dir="2700000" algn="tl">
                    <a:srgbClr val="000000">
                      <a:alpha val="43137"/>
                    </a:srgbClr>
                  </a:outerShdw>
                </a:effectLst>
              </a:rPr>
              <a:t>(</a:t>
            </a:r>
            <a:r>
              <a:rPr lang="ja-JP" altLang="en-US" dirty="0">
                <a:solidFill>
                  <a:schemeClr val="tx1"/>
                </a:solidFill>
                <a:effectLst>
                  <a:outerShdw blurRad="38100" dist="38100" dir="2700000" algn="tl">
                    <a:srgbClr val="000000">
                      <a:alpha val="43137"/>
                    </a:srgbClr>
                  </a:outerShdw>
                </a:effectLst>
              </a:rPr>
              <a:t>雪国の</a:t>
            </a:r>
            <a:r>
              <a:rPr lang="ja-JP" altLang="en-US" dirty="0" smtClean="0">
                <a:solidFill>
                  <a:schemeClr val="tx1"/>
                </a:solidFill>
                <a:effectLst>
                  <a:outerShdw blurRad="38100" dist="38100" dir="2700000" algn="tl">
                    <a:srgbClr val="000000">
                      <a:alpha val="43137"/>
                    </a:srgbClr>
                  </a:outerShdw>
                </a:effectLst>
              </a:rPr>
              <a:t>学校</a:t>
            </a:r>
            <a:r>
              <a:rPr lang="en-US" altLang="ja-JP" dirty="0" smtClean="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⇒（曜日で大きく変化する・曜日で変化は少ない）</a:t>
            </a:r>
            <a:endParaRPr lang="en-US" altLang="ja-JP" dirty="0" smtClean="0">
              <a:solidFill>
                <a:schemeClr val="tx1"/>
              </a:solidFill>
              <a:effectLst>
                <a:outerShdw blurRad="38100" dist="38100" dir="2700000" algn="tl">
                  <a:srgbClr val="000000">
                    <a:alpha val="43137"/>
                  </a:srgbClr>
                </a:outerShdw>
              </a:effectLst>
            </a:endParaRPr>
          </a:p>
          <a:p>
            <a:pPr marL="0" indent="0">
              <a:buNone/>
            </a:pPr>
            <a:r>
              <a:rPr lang="ja-JP" altLang="en-US" dirty="0" smtClean="0">
                <a:solidFill>
                  <a:schemeClr val="tx1"/>
                </a:solidFill>
                <a:effectLst>
                  <a:outerShdw blurRad="38100" dist="38100" dir="2700000" algn="tl">
                    <a:srgbClr val="000000">
                      <a:alpha val="43137"/>
                    </a:srgbClr>
                  </a:outerShdw>
                </a:effectLst>
              </a:rPr>
              <a:t>　</a:t>
            </a:r>
            <a:r>
              <a:rPr lang="en-US" altLang="ja-JP" dirty="0">
                <a:solidFill>
                  <a:schemeClr val="tx1"/>
                </a:solidFill>
                <a:effectLst>
                  <a:outerShdw blurRad="38100" dist="38100" dir="2700000" algn="tl">
                    <a:srgbClr val="000000">
                      <a:alpha val="43137"/>
                    </a:srgbClr>
                  </a:outerShdw>
                </a:effectLst>
              </a:rPr>
              <a:t>(3)</a:t>
            </a:r>
            <a:r>
              <a:rPr lang="ja-JP" altLang="en-US" dirty="0">
                <a:solidFill>
                  <a:schemeClr val="tx1"/>
                </a:solidFill>
                <a:effectLst>
                  <a:outerShdw blurRad="38100" dist="38100" dir="2700000" algn="tl">
                    <a:srgbClr val="000000">
                      <a:alpha val="43137"/>
                    </a:srgbClr>
                  </a:outerShdw>
                </a:effectLst>
              </a:rPr>
              <a:t>昼休みの「図書室」「職員室前の廊下」に行く⇒なぜか</a:t>
            </a:r>
            <a:r>
              <a:rPr lang="ja-JP" altLang="en-US" dirty="0" smtClean="0">
                <a:solidFill>
                  <a:schemeClr val="tx1"/>
                </a:solidFill>
                <a:effectLst>
                  <a:outerShdw blurRad="38100" dist="38100" dir="2700000" algn="tl">
                    <a:srgbClr val="000000">
                      <a:alpha val="43137"/>
                    </a:srgbClr>
                  </a:outerShdw>
                </a:effectLst>
              </a:rPr>
              <a:t>？</a:t>
            </a:r>
            <a:endParaRPr lang="en-US" altLang="ja-JP" dirty="0" smtClean="0">
              <a:solidFill>
                <a:schemeClr val="tx1"/>
              </a:solidFill>
              <a:effectLst>
                <a:outerShdw blurRad="38100" dist="38100" dir="2700000" algn="tl">
                  <a:srgbClr val="000000">
                    <a:alpha val="43137"/>
                  </a:srgbClr>
                </a:outerShdw>
              </a:effectLst>
            </a:endParaRPr>
          </a:p>
        </p:txBody>
      </p:sp>
      <p:sp>
        <p:nvSpPr>
          <p:cNvPr id="41" name="タイトル 1"/>
          <p:cNvSpPr txBox="1">
            <a:spLocks/>
          </p:cNvSpPr>
          <p:nvPr/>
        </p:nvSpPr>
        <p:spPr>
          <a:xfrm>
            <a:off x="265894" y="169631"/>
            <a:ext cx="10494332" cy="468436"/>
          </a:xfrm>
          <a:prstGeom prst="rect">
            <a:avLst/>
          </a:prstGeom>
        </p:spPr>
        <p:txBody>
          <a:bodyPr vert="horz" lIns="91440" tIns="45720" rIns="91440" bIns="45720" rtlCol="0" anchor="t">
            <a:normAutofit fontScale="75000" lnSpcReduction="200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3700" dirty="0" smtClean="0">
                <a:solidFill>
                  <a:schemeClr val="tx1"/>
                </a:solidFill>
              </a:rPr>
              <a:t>第３章 集団の見取り</a:t>
            </a:r>
            <a:endParaRPr lang="ja-JP" altLang="en-US" sz="2400" dirty="0">
              <a:solidFill>
                <a:schemeClr val="tx1"/>
              </a:solidFill>
            </a:endParaRPr>
          </a:p>
        </p:txBody>
      </p:sp>
      <p:sp>
        <p:nvSpPr>
          <p:cNvPr id="8" name="正方形/長方形 7"/>
          <p:cNvSpPr/>
          <p:nvPr/>
        </p:nvSpPr>
        <p:spPr>
          <a:xfrm>
            <a:off x="4067523" y="150825"/>
            <a:ext cx="5674951" cy="369332"/>
          </a:xfrm>
          <a:prstGeom prst="rect">
            <a:avLst/>
          </a:prstGeom>
        </p:spPr>
        <p:txBody>
          <a:bodyPr wrap="none">
            <a:spAutoFit/>
          </a:bodyPr>
          <a:lstStyle/>
          <a:p>
            <a:r>
              <a:rPr lang="ja-JP" altLang="en-US" dirty="0" smtClean="0"/>
              <a:t>８ 学校の見取り</a:t>
            </a:r>
            <a:r>
              <a:rPr lang="en-US" altLang="ja-JP" dirty="0" smtClean="0"/>
              <a:t>『</a:t>
            </a:r>
            <a:r>
              <a:rPr lang="ja-JP" altLang="en-US" dirty="0"/>
              <a:t>学び合い</a:t>
            </a:r>
            <a:r>
              <a:rPr lang="en-US" altLang="ja-JP" dirty="0"/>
              <a:t>』</a:t>
            </a:r>
            <a:r>
              <a:rPr lang="ja-JP" altLang="en-US" dirty="0"/>
              <a:t>テクニック</a:t>
            </a:r>
            <a:r>
              <a:rPr lang="en-US" altLang="ja-JP" dirty="0"/>
              <a:t>(</a:t>
            </a:r>
            <a:r>
              <a:rPr lang="en-US" altLang="ja-JP" dirty="0" smtClean="0"/>
              <a:t>p86</a:t>
            </a:r>
            <a:r>
              <a:rPr lang="ja-JP" altLang="en-US" dirty="0" smtClean="0"/>
              <a:t>～</a:t>
            </a:r>
            <a:r>
              <a:rPr lang="en-US" altLang="ja-JP" dirty="0" smtClean="0"/>
              <a:t>p91)</a:t>
            </a:r>
            <a:endParaRPr lang="ja-JP" altLang="en-US" dirty="0"/>
          </a:p>
        </p:txBody>
      </p:sp>
      <p:sp>
        <p:nvSpPr>
          <p:cNvPr id="10" name="テキスト ボックス 9"/>
          <p:cNvSpPr txBox="1"/>
          <p:nvPr/>
        </p:nvSpPr>
        <p:spPr>
          <a:xfrm>
            <a:off x="462428" y="1933515"/>
            <a:ext cx="10001859" cy="923330"/>
          </a:xfrm>
          <a:prstGeom prst="rect">
            <a:avLst/>
          </a:prstGeom>
          <a:solidFill>
            <a:schemeClr val="bg1"/>
          </a:solidFill>
          <a:ln>
            <a:solidFill>
              <a:schemeClr val="accent1"/>
            </a:solidFill>
          </a:ln>
        </p:spPr>
        <p:txBody>
          <a:bodyPr wrap="square" rtlCol="0">
            <a:spAutoFit/>
          </a:bodyPr>
          <a:lstStyle/>
          <a:p>
            <a:r>
              <a:rPr kumimoji="1" lang="en-US" altLang="ja-JP" dirty="0" smtClean="0"/>
              <a:t>(1)</a:t>
            </a:r>
            <a:r>
              <a:rPr kumimoji="1" lang="ja-JP" altLang="en-US" dirty="0" smtClean="0"/>
              <a:t>⇒</a:t>
            </a:r>
            <a:r>
              <a:rPr kumimoji="1" lang="ja-JP" altLang="en-US" dirty="0" smtClean="0">
                <a:solidFill>
                  <a:srgbClr val="FF0000"/>
                </a:solidFill>
              </a:rPr>
              <a:t>混じって遊んでいる場合は、学年間の関係が良好である。</a:t>
            </a:r>
            <a:endParaRPr kumimoji="1" lang="en-US" altLang="ja-JP" dirty="0" smtClean="0">
              <a:solidFill>
                <a:srgbClr val="FF0000"/>
              </a:solidFill>
            </a:endParaRPr>
          </a:p>
          <a:p>
            <a:r>
              <a:rPr kumimoji="1" lang="en-US" altLang="ja-JP" dirty="0" smtClean="0"/>
              <a:t>(2)</a:t>
            </a:r>
            <a:r>
              <a:rPr kumimoji="1" lang="ja-JP" altLang="en-US" dirty="0" smtClean="0"/>
              <a:t>⇒</a:t>
            </a:r>
            <a:r>
              <a:rPr kumimoji="1" lang="ja-JP" altLang="en-US" dirty="0" smtClean="0">
                <a:solidFill>
                  <a:srgbClr val="002060"/>
                </a:solidFill>
              </a:rPr>
              <a:t>上級生が真ん中で幅をきかせ下級生が周囲で学年毎で遊んでいる場合、学年間の関係は</a:t>
            </a:r>
            <a:r>
              <a:rPr kumimoji="1" lang="en-US" altLang="ja-JP" dirty="0" smtClean="0">
                <a:solidFill>
                  <a:srgbClr val="002060"/>
                </a:solidFill>
              </a:rPr>
              <a:t>…</a:t>
            </a:r>
          </a:p>
          <a:p>
            <a:r>
              <a:rPr kumimoji="1" lang="en-US" altLang="ja-JP" dirty="0" smtClean="0"/>
              <a:t>(3)</a:t>
            </a:r>
            <a:r>
              <a:rPr kumimoji="1" lang="ja-JP" altLang="en-US" dirty="0" smtClean="0"/>
              <a:t>⇒</a:t>
            </a:r>
            <a:r>
              <a:rPr lang="ja-JP" altLang="en-US" dirty="0" smtClean="0">
                <a:effectLst>
                  <a:outerShdw blurRad="38100" dist="38100" dir="2700000" algn="tl">
                    <a:srgbClr val="000000">
                      <a:alpha val="43137"/>
                    </a:srgbClr>
                  </a:outerShdw>
                </a:effectLst>
              </a:rPr>
              <a:t>教室</a:t>
            </a:r>
            <a:r>
              <a:rPr lang="ja-JP" altLang="en-US" dirty="0">
                <a:effectLst>
                  <a:outerShdw blurRad="38100" dist="38100" dir="2700000" algn="tl">
                    <a:srgbClr val="000000">
                      <a:alpha val="43137"/>
                    </a:srgbClr>
                  </a:outerShdw>
                </a:effectLst>
              </a:rPr>
              <a:t>にいられない子がいる</a:t>
            </a:r>
            <a:r>
              <a:rPr lang="ja-JP" altLang="en-US" dirty="0" smtClean="0">
                <a:effectLst>
                  <a:outerShdw blurRad="38100" dist="38100" dir="2700000" algn="tl">
                    <a:srgbClr val="000000">
                      <a:alpha val="43137"/>
                    </a:srgbClr>
                  </a:outerShdw>
                </a:effectLst>
              </a:rPr>
              <a:t>かどうかが、「図書室」「職員室前の廊下」で分かる。</a:t>
            </a:r>
            <a:endParaRPr kumimoji="1" lang="ja-JP" altLang="en-US" dirty="0"/>
          </a:p>
        </p:txBody>
      </p:sp>
      <p:sp>
        <p:nvSpPr>
          <p:cNvPr id="27" name="テキスト ボックス 26"/>
          <p:cNvSpPr txBox="1"/>
          <p:nvPr/>
        </p:nvSpPr>
        <p:spPr>
          <a:xfrm>
            <a:off x="265893" y="4431940"/>
            <a:ext cx="11679363" cy="1477328"/>
          </a:xfrm>
          <a:prstGeom prst="rect">
            <a:avLst/>
          </a:prstGeom>
          <a:solidFill>
            <a:schemeClr val="bg1"/>
          </a:solidFill>
          <a:ln>
            <a:solidFill>
              <a:schemeClr val="accent1"/>
            </a:solidFill>
          </a:ln>
        </p:spPr>
        <p:txBody>
          <a:bodyPr wrap="square" rtlCol="0">
            <a:spAutoFit/>
          </a:bodyPr>
          <a:lstStyle/>
          <a:p>
            <a:r>
              <a:rPr kumimoji="1" lang="ja-JP" altLang="en-US" dirty="0" smtClean="0">
                <a:solidFill>
                  <a:srgbClr val="FF0000"/>
                </a:solidFill>
                <a:effectLst>
                  <a:outerShdw blurRad="38100" dist="38100" dir="2700000" algn="tl">
                    <a:srgbClr val="000000">
                      <a:alpha val="43137"/>
                    </a:srgbClr>
                  </a:outerShdw>
                </a:effectLst>
              </a:rPr>
              <a:t>★</a:t>
            </a:r>
            <a:r>
              <a:rPr kumimoji="1" lang="en-US" altLang="ja-JP" dirty="0" smtClean="0">
                <a:solidFill>
                  <a:srgbClr val="FF0000"/>
                </a:solidFill>
                <a:effectLst>
                  <a:outerShdw blurRad="38100" dist="38100" dir="2700000" algn="tl">
                    <a:srgbClr val="000000">
                      <a:alpha val="43137"/>
                    </a:srgbClr>
                  </a:outerShdw>
                </a:effectLst>
              </a:rPr>
              <a:t>【</a:t>
            </a:r>
            <a:r>
              <a:rPr kumimoji="1" lang="ja-JP" altLang="en-US" dirty="0" smtClean="0">
                <a:solidFill>
                  <a:srgbClr val="FF0000"/>
                </a:solidFill>
                <a:effectLst>
                  <a:outerShdw blurRad="38100" dist="38100" dir="2700000" algn="tl">
                    <a:srgbClr val="000000">
                      <a:alpha val="43137"/>
                    </a:srgbClr>
                  </a:outerShdw>
                </a:effectLst>
              </a:rPr>
              <a:t>文部科学省の「今後の特別支援教育の在り方について」</a:t>
            </a:r>
            <a:r>
              <a:rPr kumimoji="1" lang="en-US" altLang="ja-JP" dirty="0" smtClean="0">
                <a:solidFill>
                  <a:srgbClr val="FF0000"/>
                </a:solidFill>
                <a:effectLst>
                  <a:outerShdw blurRad="38100" dist="38100" dir="2700000" algn="tl">
                    <a:srgbClr val="000000">
                      <a:alpha val="43137"/>
                    </a:srgbClr>
                  </a:outerShdw>
                </a:effectLst>
              </a:rPr>
              <a:t>(2003)</a:t>
            </a:r>
            <a:r>
              <a:rPr kumimoji="1" lang="ja-JP" altLang="en-US" dirty="0" smtClean="0">
                <a:solidFill>
                  <a:srgbClr val="FF0000"/>
                </a:solidFill>
                <a:effectLst>
                  <a:outerShdw blurRad="38100" dist="38100" dir="2700000" algn="tl">
                    <a:srgbClr val="000000">
                      <a:alpha val="43137"/>
                    </a:srgbClr>
                  </a:outerShdw>
                </a:effectLst>
              </a:rPr>
              <a:t>のＡＤＨＤの判断基準</a:t>
            </a:r>
            <a:r>
              <a:rPr kumimoji="1" lang="en-US" altLang="ja-JP" dirty="0" smtClean="0">
                <a:solidFill>
                  <a:srgbClr val="FF0000"/>
                </a:solidFill>
                <a:effectLst>
                  <a:outerShdw blurRad="38100" dist="38100" dir="2700000" algn="tl">
                    <a:srgbClr val="000000">
                      <a:alpha val="43137"/>
                    </a:srgbClr>
                  </a:outerShdw>
                </a:effectLst>
              </a:rPr>
              <a:t>】</a:t>
            </a:r>
          </a:p>
          <a:p>
            <a:r>
              <a:rPr kumimoji="1" lang="ja-JP" altLang="en-US" dirty="0" smtClean="0">
                <a:solidFill>
                  <a:srgbClr val="002060"/>
                </a:solidFill>
              </a:rPr>
              <a:t>１．「不注意」「多動性」「衝動性」の状態が、６ヶ月以上続いている。</a:t>
            </a:r>
            <a:endParaRPr kumimoji="1" lang="en-US" altLang="ja-JP" dirty="0" smtClean="0">
              <a:solidFill>
                <a:srgbClr val="002060"/>
              </a:solidFill>
            </a:endParaRPr>
          </a:p>
          <a:p>
            <a:r>
              <a:rPr kumimoji="1" lang="ja-JP" altLang="en-US" dirty="0" smtClean="0">
                <a:solidFill>
                  <a:srgbClr val="002060"/>
                </a:solidFill>
              </a:rPr>
              <a:t>２．「不注意」「多動性」「衝動性」のいくつかの状態が、７歳以前に存在し、社会・学校生活に支障がある。</a:t>
            </a:r>
            <a:endParaRPr kumimoji="1" lang="en-US" altLang="ja-JP" dirty="0" smtClean="0">
              <a:solidFill>
                <a:srgbClr val="002060"/>
              </a:solidFill>
            </a:endParaRPr>
          </a:p>
          <a:p>
            <a:r>
              <a:rPr kumimoji="1" lang="ja-JP" altLang="en-US" dirty="0" smtClean="0">
                <a:solidFill>
                  <a:srgbClr val="002060"/>
                </a:solidFill>
              </a:rPr>
              <a:t>３．著しい不適応が学校や家庭などの複数の場面で見られる。</a:t>
            </a:r>
            <a:endParaRPr kumimoji="1" lang="en-US" altLang="ja-JP" dirty="0" smtClean="0">
              <a:solidFill>
                <a:srgbClr val="002060"/>
              </a:solidFill>
            </a:endParaRPr>
          </a:p>
          <a:p>
            <a:r>
              <a:rPr kumimoji="1" lang="ja-JP" altLang="en-US" dirty="0" smtClean="0">
                <a:solidFill>
                  <a:srgbClr val="002060"/>
                </a:solidFill>
              </a:rPr>
              <a:t>４．知的障害</a:t>
            </a:r>
            <a:r>
              <a:rPr kumimoji="1" lang="en-US" altLang="ja-JP" dirty="0" smtClean="0">
                <a:solidFill>
                  <a:srgbClr val="002060"/>
                </a:solidFill>
              </a:rPr>
              <a:t>(</a:t>
            </a:r>
            <a:r>
              <a:rPr kumimoji="1" lang="ja-JP" altLang="en-US" dirty="0" smtClean="0">
                <a:solidFill>
                  <a:srgbClr val="002060"/>
                </a:solidFill>
              </a:rPr>
              <a:t>軽度を除く</a:t>
            </a:r>
            <a:r>
              <a:rPr kumimoji="1" lang="en-US" altLang="ja-JP" dirty="0" smtClean="0">
                <a:solidFill>
                  <a:srgbClr val="002060"/>
                </a:solidFill>
              </a:rPr>
              <a:t>)</a:t>
            </a:r>
            <a:r>
              <a:rPr kumimoji="1" lang="ja-JP" altLang="en-US" dirty="0" err="1" smtClean="0">
                <a:solidFill>
                  <a:srgbClr val="002060"/>
                </a:solidFill>
              </a:rPr>
              <a:t>、</a:t>
            </a:r>
            <a:r>
              <a:rPr kumimoji="1" lang="ja-JP" altLang="en-US" dirty="0" smtClean="0">
                <a:solidFill>
                  <a:srgbClr val="002060"/>
                </a:solidFill>
              </a:rPr>
              <a:t>自閉症などが認められない。</a:t>
            </a:r>
            <a:endParaRPr kumimoji="1" lang="ja-JP" altLang="en-US" dirty="0">
              <a:solidFill>
                <a:srgbClr val="002060"/>
              </a:solidFill>
            </a:endParaRPr>
          </a:p>
        </p:txBody>
      </p:sp>
      <p:sp>
        <p:nvSpPr>
          <p:cNvPr id="28" name="コンテンツ プレースホルダー 6"/>
          <p:cNvSpPr txBox="1">
            <a:spLocks/>
          </p:cNvSpPr>
          <p:nvPr/>
        </p:nvSpPr>
        <p:spPr>
          <a:xfrm>
            <a:off x="266063" y="2871984"/>
            <a:ext cx="10408374" cy="1604649"/>
          </a:xfrm>
          <a:prstGeom prst="rect">
            <a:avLst/>
          </a:prstGeom>
        </p:spPr>
        <p:txBody>
          <a:bodyPr>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en-US" altLang="ja-JP" dirty="0" smtClean="0">
                <a:solidFill>
                  <a:schemeClr val="tx1"/>
                </a:solidFill>
                <a:effectLst>
                  <a:outerShdw blurRad="38100" dist="38100" dir="2700000" algn="tl">
                    <a:srgbClr val="000000">
                      <a:alpha val="43137"/>
                    </a:srgbClr>
                  </a:outerShdw>
                </a:effectLst>
              </a:rPr>
              <a:t>15</a:t>
            </a:r>
            <a:r>
              <a:rPr lang="ja-JP" altLang="en-US" dirty="0" smtClean="0">
                <a:solidFill>
                  <a:schemeClr val="tx1"/>
                </a:solidFill>
                <a:effectLst>
                  <a:outerShdw blurRad="38100" dist="38100" dir="2700000" algn="tl">
                    <a:srgbClr val="000000">
                      <a:alpha val="43137"/>
                    </a:srgbClr>
                  </a:outerShdw>
                </a:effectLst>
              </a:rPr>
              <a:t>　全児童生徒数に対する特別支援学級の子どもの比率を</a:t>
            </a:r>
            <a:r>
              <a:rPr lang="ja-JP" altLang="en-US" dirty="0">
                <a:solidFill>
                  <a:schemeClr val="tx1"/>
                </a:solidFill>
                <a:effectLst>
                  <a:outerShdw blurRad="38100" dist="38100" dir="2700000" algn="tl">
                    <a:srgbClr val="000000">
                      <a:alpha val="43137"/>
                    </a:srgbClr>
                  </a:outerShdw>
                </a:effectLst>
              </a:rPr>
              <a:t>見る</a:t>
            </a:r>
            <a:r>
              <a:rPr lang="ja-JP" altLang="en-US" dirty="0" smtClean="0">
                <a:solidFill>
                  <a:schemeClr val="tx1"/>
                </a:solidFill>
                <a:effectLst>
                  <a:outerShdw blurRad="38100" dist="38100" dir="2700000" algn="tl">
                    <a:srgbClr val="000000">
                      <a:alpha val="43137"/>
                    </a:srgbClr>
                  </a:outerShdw>
                </a:effectLst>
              </a:rPr>
              <a:t>と</a:t>
            </a:r>
            <a:r>
              <a:rPr lang="ja-JP" altLang="en-US" dirty="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最も分かりやすい。</a:t>
            </a:r>
            <a:endParaRPr lang="en-US" altLang="ja-JP" dirty="0" smtClean="0">
              <a:solidFill>
                <a:schemeClr val="tx1"/>
              </a:solidFill>
              <a:effectLst>
                <a:outerShdw blurRad="38100" dist="38100" dir="2700000" algn="tl">
                  <a:srgbClr val="000000">
                    <a:alpha val="43137"/>
                  </a:srgbClr>
                </a:outerShdw>
              </a:effectLst>
            </a:endParaRPr>
          </a:p>
          <a:p>
            <a:pPr marL="0" indent="0">
              <a:buNone/>
            </a:pPr>
            <a:r>
              <a:rPr lang="ja-JP" altLang="en-US" dirty="0" smtClean="0">
                <a:solidFill>
                  <a:schemeClr val="tx1"/>
                </a:solidFill>
                <a:effectLst>
                  <a:outerShdw blurRad="38100" dist="38100" dir="2700000" algn="tl">
                    <a:srgbClr val="000000">
                      <a:alpha val="43137"/>
                    </a:srgbClr>
                  </a:outerShdw>
                </a:effectLst>
              </a:rPr>
              <a:t>　</a:t>
            </a:r>
            <a:r>
              <a:rPr lang="ja-JP" altLang="en-US" dirty="0">
                <a:solidFill>
                  <a:srgbClr val="FF0000"/>
                </a:solidFill>
                <a:effectLst>
                  <a:outerShdw blurRad="38100" dist="38100" dir="2700000" algn="tl">
                    <a:srgbClr val="000000">
                      <a:alpha val="43137"/>
                    </a:srgbClr>
                  </a:outerShdw>
                </a:effectLst>
              </a:rPr>
              <a:t>西川</a:t>
            </a:r>
            <a:r>
              <a:rPr lang="ja-JP" altLang="en-US" dirty="0" smtClean="0">
                <a:solidFill>
                  <a:srgbClr val="FF0000"/>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特別支援の必要な児童生徒の比率は、日本全国大差はないはず。</a:t>
            </a:r>
            <a:endParaRPr lang="en-US" altLang="ja-JP" dirty="0" smtClean="0">
              <a:solidFill>
                <a:schemeClr val="tx1"/>
              </a:solidFill>
              <a:effectLst>
                <a:outerShdw blurRad="38100" dist="38100" dir="2700000" algn="tl">
                  <a:srgbClr val="000000">
                    <a:alpha val="43137"/>
                  </a:srgbClr>
                </a:outerShdw>
              </a:effectLst>
            </a:endParaRPr>
          </a:p>
          <a:p>
            <a:pPr marL="0" indent="0">
              <a:buNone/>
            </a:pPr>
            <a:r>
              <a:rPr lang="ja-JP" altLang="en-US" dirty="0" smtClean="0">
                <a:solidFill>
                  <a:schemeClr val="tx1"/>
                </a:solidFill>
                <a:effectLst>
                  <a:outerShdw blurRad="38100" dist="38100" dir="2700000" algn="tl">
                    <a:srgbClr val="000000">
                      <a:alpha val="43137"/>
                    </a:srgbClr>
                  </a:outerShdw>
                </a:effectLst>
              </a:rPr>
              <a:t>　Ａ：平均的学校だったら通常学級で学ぶ子を特別支援学級に入れている⇒比率が（髙・低）まる</a:t>
            </a:r>
            <a:endParaRPr lang="en-US" altLang="ja-JP" dirty="0" smtClean="0">
              <a:solidFill>
                <a:schemeClr val="tx1"/>
              </a:solidFill>
              <a:effectLst>
                <a:outerShdw blurRad="38100" dist="38100" dir="2700000" algn="tl">
                  <a:srgbClr val="000000">
                    <a:alpha val="43137"/>
                  </a:srgbClr>
                </a:outerShdw>
              </a:effectLst>
            </a:endParaRPr>
          </a:p>
          <a:p>
            <a:pPr marL="0" indent="0">
              <a:buNone/>
            </a:pPr>
            <a:r>
              <a:rPr lang="ja-JP" altLang="en-US" dirty="0" smtClean="0">
                <a:solidFill>
                  <a:schemeClr val="tx1"/>
                </a:solidFill>
                <a:effectLst>
                  <a:outerShdw blurRad="38100" dist="38100" dir="2700000" algn="tl">
                    <a:srgbClr val="000000">
                      <a:alpha val="43137"/>
                    </a:srgbClr>
                  </a:outerShdw>
                </a:effectLst>
              </a:rPr>
              <a:t>　</a:t>
            </a:r>
            <a:r>
              <a:rPr lang="ja-JP" altLang="en-US" dirty="0">
                <a:solidFill>
                  <a:schemeClr val="tx1"/>
                </a:solidFill>
                <a:effectLst>
                  <a:outerShdw blurRad="38100" dist="38100" dir="2700000" algn="tl">
                    <a:srgbClr val="000000">
                      <a:alpha val="43137"/>
                    </a:srgbClr>
                  </a:outerShdw>
                </a:effectLst>
              </a:rPr>
              <a:t>Ｂ：平均的学校</a:t>
            </a:r>
            <a:r>
              <a:rPr lang="ja-JP" altLang="en-US" dirty="0" smtClean="0">
                <a:solidFill>
                  <a:schemeClr val="tx1"/>
                </a:solidFill>
                <a:effectLst>
                  <a:outerShdw blurRad="38100" dist="38100" dir="2700000" algn="tl">
                    <a:srgbClr val="000000">
                      <a:alpha val="43137"/>
                    </a:srgbClr>
                  </a:outerShdw>
                </a:effectLst>
              </a:rPr>
              <a:t>だったら特別支援学級で</a:t>
            </a:r>
            <a:r>
              <a:rPr lang="ja-JP" altLang="en-US" dirty="0">
                <a:solidFill>
                  <a:schemeClr val="tx1"/>
                </a:solidFill>
                <a:effectLst>
                  <a:outerShdw blurRad="38100" dist="38100" dir="2700000" algn="tl">
                    <a:srgbClr val="000000">
                      <a:alpha val="43137"/>
                    </a:srgbClr>
                  </a:outerShdw>
                </a:effectLst>
              </a:rPr>
              <a:t>学ぶ子</a:t>
            </a:r>
            <a:r>
              <a:rPr lang="ja-JP" altLang="en-US" dirty="0" smtClean="0">
                <a:solidFill>
                  <a:schemeClr val="tx1"/>
                </a:solidFill>
                <a:effectLst>
                  <a:outerShdw blurRad="38100" dist="38100" dir="2700000" algn="tl">
                    <a:srgbClr val="000000">
                      <a:alpha val="43137"/>
                    </a:srgbClr>
                  </a:outerShdw>
                </a:effectLst>
              </a:rPr>
              <a:t>を通常学級</a:t>
            </a:r>
            <a:r>
              <a:rPr lang="ja-JP" altLang="en-US" dirty="0">
                <a:solidFill>
                  <a:schemeClr val="tx1"/>
                </a:solidFill>
                <a:effectLst>
                  <a:outerShdw blurRad="38100" dist="38100" dir="2700000" algn="tl">
                    <a:srgbClr val="000000">
                      <a:alpha val="43137"/>
                    </a:srgbClr>
                  </a:outerShdw>
                </a:effectLst>
              </a:rPr>
              <a:t>に入れている⇒比率が（髙・低）</a:t>
            </a:r>
            <a:r>
              <a:rPr lang="ja-JP" altLang="en-US" dirty="0" smtClean="0">
                <a:solidFill>
                  <a:schemeClr val="tx1"/>
                </a:solidFill>
                <a:effectLst>
                  <a:outerShdw blurRad="38100" dist="38100" dir="2700000" algn="tl">
                    <a:srgbClr val="000000">
                      <a:alpha val="43137"/>
                    </a:srgbClr>
                  </a:outerShdw>
                </a:effectLst>
              </a:rPr>
              <a:t>まる</a:t>
            </a:r>
            <a:endParaRPr lang="en-US" altLang="ja-JP" dirty="0">
              <a:solidFill>
                <a:schemeClr val="tx1"/>
              </a:solidFill>
              <a:effectLst>
                <a:outerShdw blurRad="38100" dist="38100" dir="2700000" algn="tl">
                  <a:srgbClr val="000000">
                    <a:alpha val="43137"/>
                  </a:srgbClr>
                </a:outerShdw>
              </a:effectLst>
            </a:endParaRPr>
          </a:p>
        </p:txBody>
      </p:sp>
      <p:sp>
        <p:nvSpPr>
          <p:cNvPr id="23" name="楕円 22"/>
          <p:cNvSpPr/>
          <p:nvPr/>
        </p:nvSpPr>
        <p:spPr>
          <a:xfrm flipH="1">
            <a:off x="3229803" y="814072"/>
            <a:ext cx="2875772" cy="38549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chemeClr val="bg1"/>
              </a:solidFill>
            </a:endParaRPr>
          </a:p>
        </p:txBody>
      </p:sp>
      <p:sp>
        <p:nvSpPr>
          <p:cNvPr id="26" name="楕円 25"/>
          <p:cNvSpPr/>
          <p:nvPr/>
        </p:nvSpPr>
        <p:spPr>
          <a:xfrm flipH="1">
            <a:off x="5386655" y="1181837"/>
            <a:ext cx="2751681" cy="38549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chemeClr val="bg1"/>
              </a:solidFill>
            </a:endParaRPr>
          </a:p>
        </p:txBody>
      </p:sp>
      <p:sp>
        <p:nvSpPr>
          <p:cNvPr id="30" name="楕円 29"/>
          <p:cNvSpPr/>
          <p:nvPr/>
        </p:nvSpPr>
        <p:spPr>
          <a:xfrm flipH="1">
            <a:off x="9013369" y="3676433"/>
            <a:ext cx="319314" cy="358743"/>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chemeClr val="bg1"/>
              </a:solidFill>
            </a:endParaRPr>
          </a:p>
        </p:txBody>
      </p:sp>
      <p:sp>
        <p:nvSpPr>
          <p:cNvPr id="31" name="楕円 30"/>
          <p:cNvSpPr/>
          <p:nvPr/>
        </p:nvSpPr>
        <p:spPr>
          <a:xfrm flipH="1">
            <a:off x="9426548" y="4066162"/>
            <a:ext cx="319314" cy="358743"/>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chemeClr val="bg1"/>
              </a:solidFill>
            </a:endParaRPr>
          </a:p>
        </p:txBody>
      </p:sp>
      <p:sp>
        <p:nvSpPr>
          <p:cNvPr id="32" name="テキスト ボックス 31"/>
          <p:cNvSpPr txBox="1"/>
          <p:nvPr/>
        </p:nvSpPr>
        <p:spPr>
          <a:xfrm>
            <a:off x="265893" y="5923337"/>
            <a:ext cx="10910107" cy="923330"/>
          </a:xfrm>
          <a:prstGeom prst="rect">
            <a:avLst/>
          </a:prstGeom>
          <a:solidFill>
            <a:schemeClr val="bg1"/>
          </a:solidFill>
          <a:ln>
            <a:solidFill>
              <a:schemeClr val="accent1"/>
            </a:solidFill>
          </a:ln>
        </p:spPr>
        <p:txBody>
          <a:bodyPr wrap="square" rtlCol="0">
            <a:spAutoFit/>
          </a:bodyPr>
          <a:lstStyle/>
          <a:p>
            <a:r>
              <a:rPr kumimoji="1" lang="ja-JP" altLang="en-US" dirty="0">
                <a:solidFill>
                  <a:srgbClr val="FF0000"/>
                </a:solidFill>
              </a:rPr>
              <a:t>★学校における不適応を決めるのは誰か</a:t>
            </a:r>
            <a:r>
              <a:rPr kumimoji="1" lang="ja-JP" altLang="en-US" dirty="0" smtClean="0">
                <a:solidFill>
                  <a:srgbClr val="FF0000"/>
                </a:solidFill>
              </a:rPr>
              <a:t>？</a:t>
            </a:r>
            <a:r>
              <a:rPr kumimoji="1" lang="en-US" altLang="ja-JP" dirty="0" smtClean="0">
                <a:solidFill>
                  <a:srgbClr val="FF0000"/>
                </a:solidFill>
              </a:rPr>
              <a:t>…</a:t>
            </a:r>
            <a:r>
              <a:rPr kumimoji="1" lang="ja-JP" altLang="en-US" dirty="0" smtClean="0">
                <a:solidFill>
                  <a:srgbClr val="FF0000"/>
                </a:solidFill>
              </a:rPr>
              <a:t>（市教委・教師・保護者・本人）</a:t>
            </a:r>
            <a:endParaRPr kumimoji="1" lang="ja-JP" altLang="en-US" dirty="0">
              <a:solidFill>
                <a:srgbClr val="FF0000"/>
              </a:solidFill>
            </a:endParaRPr>
          </a:p>
          <a:p>
            <a:r>
              <a:rPr kumimoji="1" lang="ja-JP" altLang="en-US" dirty="0" smtClean="0">
                <a:solidFill>
                  <a:srgbClr val="FF0000"/>
                </a:solidFill>
              </a:rPr>
              <a:t>★元気な子には、多かれ少なかれＡＤＨＤ的な特徴がある。</a:t>
            </a:r>
            <a:endParaRPr kumimoji="1" lang="en-US" altLang="ja-JP" dirty="0" smtClean="0">
              <a:solidFill>
                <a:srgbClr val="FF0000"/>
              </a:solidFill>
            </a:endParaRPr>
          </a:p>
          <a:p>
            <a:r>
              <a:rPr kumimoji="1" lang="ja-JP" altLang="en-US" dirty="0" smtClean="0">
                <a:solidFill>
                  <a:srgbClr val="FF0000"/>
                </a:solidFill>
              </a:rPr>
              <a:t>★元気な子を「元気な子、活発な子、面白い子」と見るか、</a:t>
            </a:r>
            <a:r>
              <a:rPr kumimoji="1" lang="ja-JP" altLang="en-US" dirty="0" smtClean="0">
                <a:solidFill>
                  <a:srgbClr val="002060"/>
                </a:solidFill>
              </a:rPr>
              <a:t>「落ち着きのない子、困った子」と見るか</a:t>
            </a:r>
            <a:r>
              <a:rPr kumimoji="1" lang="en-US" altLang="ja-JP" dirty="0" smtClean="0">
                <a:solidFill>
                  <a:srgbClr val="002060"/>
                </a:solidFill>
              </a:rPr>
              <a:t>…</a:t>
            </a:r>
          </a:p>
        </p:txBody>
      </p:sp>
      <p:sp>
        <p:nvSpPr>
          <p:cNvPr id="35" name="楕円 34"/>
          <p:cNvSpPr/>
          <p:nvPr/>
        </p:nvSpPr>
        <p:spPr>
          <a:xfrm flipH="1">
            <a:off x="5945917" y="5916303"/>
            <a:ext cx="614540" cy="358743"/>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chemeClr val="bg1"/>
              </a:solidFill>
            </a:endParaRPr>
          </a:p>
        </p:txBody>
      </p:sp>
      <p:pic>
        <p:nvPicPr>
          <p:cNvPr id="3" name="コンテンツ プレースホルダー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30857" y="5606866"/>
            <a:ext cx="1182264" cy="1251134"/>
          </a:xfrm>
          <a:prstGeom prst="rect">
            <a:avLst/>
          </a:prstGeom>
        </p:spPr>
      </p:pic>
    </p:spTree>
    <p:extLst>
      <p:ext uri="{BB962C8B-B14F-4D97-AF65-F5344CB8AC3E}">
        <p14:creationId xmlns:p14="http://schemas.microsoft.com/office/powerpoint/2010/main" val="2752962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fade">
                                      <p:cBhvr>
                                        <p:cTn id="12" dur="5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fade">
                                      <p:cBhvr>
                                        <p:cTn id="17" dur="500"/>
                                        <p:tgtEl>
                                          <p:spTgt spid="2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0"/>
                                        </p:tgtEl>
                                        <p:attrNameLst>
                                          <p:attrName>style.visibility</p:attrName>
                                        </p:attrNameLst>
                                      </p:cBhvr>
                                      <p:to>
                                        <p:strVal val="visible"/>
                                      </p:to>
                                    </p:set>
                                    <p:animEffect transition="in" filter="fade">
                                      <p:cBhvr>
                                        <p:cTn id="22" dur="500"/>
                                        <p:tgtEl>
                                          <p:spTgt spid="3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1"/>
                                        </p:tgtEl>
                                        <p:attrNameLst>
                                          <p:attrName>style.visibility</p:attrName>
                                        </p:attrNameLst>
                                      </p:cBhvr>
                                      <p:to>
                                        <p:strVal val="visible"/>
                                      </p:to>
                                    </p:set>
                                    <p:animEffect transition="in" filter="fade">
                                      <p:cBhvr>
                                        <p:cTn id="27" dur="500"/>
                                        <p:tgtEl>
                                          <p:spTgt spid="3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5"/>
                                        </p:tgtEl>
                                        <p:attrNameLst>
                                          <p:attrName>style.visibility</p:attrName>
                                        </p:attrNameLst>
                                      </p:cBhvr>
                                      <p:to>
                                        <p:strVal val="visible"/>
                                      </p:to>
                                    </p:set>
                                    <p:animEffect transition="in" filter="fade">
                                      <p:cBhvr>
                                        <p:cTn id="32"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6" grpId="0" animBg="1"/>
      <p:bldP spid="30" grpId="0" animBg="1"/>
      <p:bldP spid="31" grpId="0" animBg="1"/>
      <p:bldP spid="3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10674267" y="95199"/>
            <a:ext cx="1415230" cy="2065963"/>
          </a:xfrm>
          <a:prstGeom prst="rect">
            <a:avLst/>
          </a:prstGeom>
        </p:spPr>
      </p:pic>
      <p:sp>
        <p:nvSpPr>
          <p:cNvPr id="7" name="正方形/長方形 6"/>
          <p:cNvSpPr/>
          <p:nvPr/>
        </p:nvSpPr>
        <p:spPr>
          <a:xfrm>
            <a:off x="4565902" y="201926"/>
            <a:ext cx="233842" cy="23279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コンテンツ プレースホルダー 6"/>
          <p:cNvSpPr txBox="1">
            <a:spLocks/>
          </p:cNvSpPr>
          <p:nvPr/>
        </p:nvSpPr>
        <p:spPr>
          <a:xfrm>
            <a:off x="265893" y="684157"/>
            <a:ext cx="10408374" cy="836396"/>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dirty="0" smtClean="0">
                <a:solidFill>
                  <a:schemeClr val="tx1"/>
                </a:solidFill>
                <a:effectLst>
                  <a:outerShdw blurRad="38100" dist="38100" dir="2700000" algn="tl">
                    <a:srgbClr val="000000">
                      <a:alpha val="43137"/>
                    </a:srgbClr>
                  </a:outerShdw>
                </a:effectLst>
              </a:rPr>
              <a:t>１　</a:t>
            </a:r>
            <a:r>
              <a:rPr lang="en-US" altLang="ja-JP" dirty="0" smtClean="0">
                <a:solidFill>
                  <a:schemeClr val="tx1"/>
                </a:solidFill>
                <a:effectLst>
                  <a:outerShdw blurRad="38100" dist="38100" dir="2700000" algn="tl">
                    <a:srgbClr val="000000">
                      <a:alpha val="43137"/>
                    </a:srgbClr>
                  </a:outerShdw>
                </a:effectLst>
              </a:rPr>
              <a:t>【</a:t>
            </a:r>
            <a:r>
              <a:rPr lang="ja-JP" altLang="en-US" dirty="0">
                <a:solidFill>
                  <a:schemeClr val="tx1"/>
                </a:solidFill>
                <a:effectLst>
                  <a:outerShdw blurRad="38100" dist="38100" dir="2700000" algn="tl">
                    <a:srgbClr val="000000">
                      <a:alpha val="43137"/>
                    </a:srgbClr>
                  </a:outerShdw>
                </a:effectLst>
              </a:rPr>
              <a:t>自分の</a:t>
            </a:r>
            <a:r>
              <a:rPr lang="en-US" altLang="ja-JP" dirty="0">
                <a:solidFill>
                  <a:schemeClr val="tx1"/>
                </a:solidFill>
                <a:effectLst>
                  <a:outerShdw blurRad="38100" dist="38100" dir="2700000" algn="tl">
                    <a:srgbClr val="000000">
                      <a:alpha val="43137"/>
                    </a:srgbClr>
                  </a:outerShdw>
                </a:effectLst>
              </a:rPr>
              <a:t>『</a:t>
            </a:r>
            <a:r>
              <a:rPr lang="ja-JP" altLang="en-US" dirty="0">
                <a:solidFill>
                  <a:schemeClr val="tx1"/>
                </a:solidFill>
                <a:effectLst>
                  <a:outerShdw blurRad="38100" dist="38100" dir="2700000" algn="tl">
                    <a:srgbClr val="000000">
                      <a:alpha val="43137"/>
                    </a:srgbClr>
                  </a:outerShdw>
                </a:effectLst>
              </a:rPr>
              <a:t>学び合い</a:t>
            </a:r>
            <a:r>
              <a:rPr lang="en-US" altLang="ja-JP" dirty="0">
                <a:solidFill>
                  <a:schemeClr val="tx1"/>
                </a:solidFill>
                <a:effectLst>
                  <a:outerShdw blurRad="38100" dist="38100" dir="2700000" algn="tl">
                    <a:srgbClr val="000000">
                      <a:alpha val="43137"/>
                    </a:srgbClr>
                  </a:outerShdw>
                </a:effectLst>
              </a:rPr>
              <a:t>』</a:t>
            </a:r>
            <a:r>
              <a:rPr lang="ja-JP" altLang="en-US" dirty="0">
                <a:solidFill>
                  <a:schemeClr val="tx1"/>
                </a:solidFill>
                <a:effectLst>
                  <a:outerShdw blurRad="38100" dist="38100" dir="2700000" algn="tl">
                    <a:srgbClr val="000000">
                      <a:alpha val="43137"/>
                    </a:srgbClr>
                  </a:outerShdw>
                </a:effectLst>
              </a:rPr>
              <a:t>実践のレベル・チェック</a:t>
            </a:r>
            <a:r>
              <a:rPr lang="en-US" altLang="ja-JP" dirty="0" smtClean="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　</a:t>
            </a:r>
            <a:r>
              <a:rPr lang="en-US" altLang="ja-JP" dirty="0" smtClean="0">
                <a:solidFill>
                  <a:srgbClr val="FF0000"/>
                </a:solidFill>
                <a:effectLst>
                  <a:outerShdw blurRad="38100" dist="38100" dir="2700000" algn="tl">
                    <a:srgbClr val="000000">
                      <a:alpha val="43137"/>
                    </a:srgbClr>
                  </a:outerShdw>
                </a:effectLst>
              </a:rPr>
              <a:t>※『</a:t>
            </a:r>
            <a:r>
              <a:rPr lang="ja-JP" altLang="en-US" dirty="0" smtClean="0">
                <a:solidFill>
                  <a:srgbClr val="FF0000"/>
                </a:solidFill>
                <a:effectLst>
                  <a:outerShdw blurRad="38100" dist="38100" dir="2700000" algn="tl">
                    <a:srgbClr val="000000">
                      <a:alpha val="43137"/>
                    </a:srgbClr>
                  </a:outerShdw>
                </a:effectLst>
              </a:rPr>
              <a:t>学び合い</a:t>
            </a:r>
            <a:r>
              <a:rPr lang="en-US" altLang="ja-JP" dirty="0" smtClean="0">
                <a:solidFill>
                  <a:srgbClr val="FF0000"/>
                </a:solidFill>
                <a:effectLst>
                  <a:outerShdw blurRad="38100" dist="38100" dir="2700000" algn="tl">
                    <a:srgbClr val="000000">
                      <a:alpha val="43137"/>
                    </a:srgbClr>
                  </a:outerShdw>
                </a:effectLst>
              </a:rPr>
              <a:t>』</a:t>
            </a:r>
            <a:r>
              <a:rPr lang="ja-JP" altLang="en-US" dirty="0" smtClean="0">
                <a:solidFill>
                  <a:srgbClr val="FF0000"/>
                </a:solidFill>
                <a:effectLst>
                  <a:outerShdw blurRad="38100" dist="38100" dir="2700000" algn="tl">
                    <a:srgbClr val="000000">
                      <a:alpha val="43137"/>
                    </a:srgbClr>
                  </a:outerShdw>
                </a:effectLst>
              </a:rPr>
              <a:t>のマクロな見取り</a:t>
            </a:r>
            <a:endParaRPr lang="en-US" altLang="ja-JP" dirty="0" smtClean="0">
              <a:solidFill>
                <a:srgbClr val="FF0000"/>
              </a:solidFill>
              <a:effectLst>
                <a:outerShdw blurRad="38100" dist="38100" dir="2700000" algn="tl">
                  <a:srgbClr val="000000">
                    <a:alpha val="43137"/>
                  </a:srgbClr>
                </a:outerShdw>
              </a:effectLst>
            </a:endParaRPr>
          </a:p>
          <a:p>
            <a:pPr marL="0" indent="0">
              <a:buNone/>
            </a:pPr>
            <a:r>
              <a:rPr lang="ja-JP" altLang="en-US" dirty="0" smtClean="0">
                <a:solidFill>
                  <a:schemeClr val="tx1"/>
                </a:solidFill>
                <a:effectLst>
                  <a:outerShdw blurRad="38100" dist="38100" dir="2700000" algn="tl">
                    <a:srgbClr val="000000">
                      <a:alpha val="43137"/>
                    </a:srgbClr>
                  </a:outerShdw>
                </a:effectLst>
              </a:rPr>
              <a:t>　</a:t>
            </a:r>
            <a:r>
              <a:rPr lang="en-US" altLang="ja-JP" dirty="0" smtClean="0">
                <a:solidFill>
                  <a:schemeClr val="tx1"/>
                </a:solidFill>
                <a:effectLst>
                  <a:outerShdw blurRad="38100" dist="38100" dir="2700000" algn="tl">
                    <a:srgbClr val="000000">
                      <a:alpha val="43137"/>
                    </a:srgbClr>
                  </a:outerShdw>
                </a:effectLst>
              </a:rPr>
              <a:t>(1)『</a:t>
            </a:r>
            <a:r>
              <a:rPr lang="ja-JP" altLang="en-US" dirty="0" smtClean="0">
                <a:solidFill>
                  <a:schemeClr val="tx1"/>
                </a:solidFill>
                <a:effectLst>
                  <a:outerShdw blurRad="38100" dist="38100" dir="2700000" algn="tl">
                    <a:srgbClr val="000000">
                      <a:alpha val="43137"/>
                    </a:srgbClr>
                  </a:outerShdw>
                </a:effectLst>
              </a:rPr>
              <a:t>学び合い</a:t>
            </a:r>
            <a:r>
              <a:rPr lang="en-US" altLang="ja-JP" dirty="0" smtClean="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の授業参観で１校時で</a:t>
            </a:r>
            <a:r>
              <a:rPr lang="en-US" altLang="ja-JP" dirty="0" smtClean="0">
                <a:solidFill>
                  <a:schemeClr val="tx1"/>
                </a:solidFill>
                <a:effectLst>
                  <a:outerShdw blurRad="38100" dist="38100" dir="2700000" algn="tl">
                    <a:srgbClr val="000000">
                      <a:alpha val="43137"/>
                    </a:srgbClr>
                  </a:outerShdw>
                </a:effectLst>
              </a:rPr>
              <a:t>30</a:t>
            </a:r>
            <a:r>
              <a:rPr lang="ja-JP" altLang="en-US" dirty="0" smtClean="0">
                <a:solidFill>
                  <a:schemeClr val="tx1"/>
                </a:solidFill>
                <a:effectLst>
                  <a:outerShdw blurRad="38100" dist="38100" dir="2700000" algn="tl">
                    <a:srgbClr val="000000">
                      <a:alpha val="43137"/>
                    </a:srgbClr>
                  </a:outerShdw>
                </a:effectLst>
              </a:rPr>
              <a:t>クラス参観することができる。⇒どうしたらいい？</a:t>
            </a:r>
            <a:endParaRPr lang="en-US" altLang="ja-JP" dirty="0" smtClean="0">
              <a:solidFill>
                <a:schemeClr val="tx1"/>
              </a:solidFill>
              <a:effectLst>
                <a:outerShdw blurRad="38100" dist="38100" dir="2700000" algn="tl">
                  <a:srgbClr val="000000">
                    <a:alpha val="43137"/>
                  </a:srgbClr>
                </a:outerShdw>
              </a:effectLst>
            </a:endParaRPr>
          </a:p>
        </p:txBody>
      </p:sp>
      <p:sp>
        <p:nvSpPr>
          <p:cNvPr id="41" name="タイトル 1"/>
          <p:cNvSpPr txBox="1">
            <a:spLocks/>
          </p:cNvSpPr>
          <p:nvPr/>
        </p:nvSpPr>
        <p:spPr>
          <a:xfrm>
            <a:off x="265894" y="169631"/>
            <a:ext cx="10494332" cy="468436"/>
          </a:xfrm>
          <a:prstGeom prst="rect">
            <a:avLst/>
          </a:prstGeom>
        </p:spPr>
        <p:txBody>
          <a:bodyPr vert="horz" lIns="91440" tIns="45720" rIns="91440" bIns="45720" rtlCol="0" anchor="t">
            <a:normAutofit fontScale="75000" lnSpcReduction="200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3200" dirty="0" smtClean="0">
                <a:solidFill>
                  <a:schemeClr val="tx1"/>
                </a:solidFill>
              </a:rPr>
              <a:t>第４章 </a:t>
            </a:r>
            <a:r>
              <a:rPr lang="en-US" altLang="ja-JP" sz="3200" dirty="0" smtClean="0">
                <a:solidFill>
                  <a:schemeClr val="tx1"/>
                </a:solidFill>
              </a:rPr>
              <a:t>『</a:t>
            </a:r>
            <a:r>
              <a:rPr lang="ja-JP" altLang="en-US" sz="3200" dirty="0">
                <a:solidFill>
                  <a:schemeClr val="tx1"/>
                </a:solidFill>
              </a:rPr>
              <a:t>学び合い</a:t>
            </a:r>
            <a:r>
              <a:rPr lang="en-US" altLang="ja-JP" sz="3200" dirty="0" smtClean="0">
                <a:solidFill>
                  <a:schemeClr val="tx1"/>
                </a:solidFill>
              </a:rPr>
              <a:t>』</a:t>
            </a:r>
            <a:r>
              <a:rPr lang="ja-JP" altLang="en-US" sz="3200" dirty="0" smtClean="0">
                <a:solidFill>
                  <a:schemeClr val="tx1"/>
                </a:solidFill>
              </a:rPr>
              <a:t>の見取り</a:t>
            </a:r>
            <a:r>
              <a:rPr lang="ja-JP" altLang="en-US" sz="3700" dirty="0" smtClean="0">
                <a:solidFill>
                  <a:schemeClr val="tx1"/>
                </a:solidFill>
              </a:rPr>
              <a:t>　</a:t>
            </a:r>
            <a:endParaRPr lang="ja-JP" altLang="en-US" sz="2400" dirty="0">
              <a:solidFill>
                <a:schemeClr val="tx1"/>
              </a:solidFill>
            </a:endParaRPr>
          </a:p>
        </p:txBody>
      </p:sp>
      <p:sp>
        <p:nvSpPr>
          <p:cNvPr id="8" name="正方形/長方形 7"/>
          <p:cNvSpPr/>
          <p:nvPr/>
        </p:nvSpPr>
        <p:spPr>
          <a:xfrm>
            <a:off x="4523008" y="185824"/>
            <a:ext cx="6409127" cy="338554"/>
          </a:xfrm>
          <a:prstGeom prst="rect">
            <a:avLst/>
          </a:prstGeom>
        </p:spPr>
        <p:txBody>
          <a:bodyPr wrap="none">
            <a:spAutoFit/>
          </a:bodyPr>
          <a:lstStyle/>
          <a:p>
            <a:r>
              <a:rPr lang="ja-JP" altLang="en-US" sz="1600" dirty="0" smtClean="0"/>
              <a:t>１ １校時で</a:t>
            </a:r>
            <a:r>
              <a:rPr lang="en-US" altLang="ja-JP" sz="1600" dirty="0" smtClean="0"/>
              <a:t>30</a:t>
            </a:r>
            <a:r>
              <a:rPr lang="ja-JP" altLang="en-US" sz="1600" dirty="0" smtClean="0"/>
              <a:t>クラスを見取る</a:t>
            </a:r>
            <a:r>
              <a:rPr lang="en-US" altLang="ja-JP" sz="1600" dirty="0" smtClean="0"/>
              <a:t>『</a:t>
            </a:r>
            <a:r>
              <a:rPr lang="ja-JP" altLang="en-US" sz="1600" dirty="0"/>
              <a:t>学び合い</a:t>
            </a:r>
            <a:r>
              <a:rPr lang="en-US" altLang="ja-JP" sz="1600" dirty="0"/>
              <a:t>』</a:t>
            </a:r>
            <a:r>
              <a:rPr lang="ja-JP" altLang="en-US" sz="1600" dirty="0"/>
              <a:t>テクニック</a:t>
            </a:r>
            <a:r>
              <a:rPr lang="en-US" altLang="ja-JP" sz="1600" dirty="0"/>
              <a:t>(</a:t>
            </a:r>
            <a:r>
              <a:rPr lang="en-US" altLang="ja-JP" sz="1600" dirty="0" smtClean="0"/>
              <a:t>p94</a:t>
            </a:r>
            <a:r>
              <a:rPr lang="ja-JP" altLang="en-US" sz="1600" dirty="0" smtClean="0"/>
              <a:t>～</a:t>
            </a:r>
            <a:r>
              <a:rPr lang="en-US" altLang="ja-JP" sz="1600" dirty="0" smtClean="0"/>
              <a:t>p96)</a:t>
            </a:r>
            <a:endParaRPr lang="ja-JP" altLang="en-US" sz="1600" dirty="0"/>
          </a:p>
        </p:txBody>
      </p:sp>
      <p:sp>
        <p:nvSpPr>
          <p:cNvPr id="10" name="テキスト ボックス 9"/>
          <p:cNvSpPr txBox="1"/>
          <p:nvPr/>
        </p:nvSpPr>
        <p:spPr>
          <a:xfrm>
            <a:off x="508000" y="1520553"/>
            <a:ext cx="10166267" cy="2308324"/>
          </a:xfrm>
          <a:prstGeom prst="rect">
            <a:avLst/>
          </a:prstGeom>
          <a:solidFill>
            <a:schemeClr val="bg1"/>
          </a:solidFill>
          <a:ln>
            <a:solidFill>
              <a:schemeClr val="accent1"/>
            </a:solidFill>
          </a:ln>
        </p:spPr>
        <p:txBody>
          <a:bodyPr wrap="square" rtlCol="0">
            <a:spAutoFit/>
          </a:bodyPr>
          <a:lstStyle/>
          <a:p>
            <a:r>
              <a:rPr kumimoji="1" lang="en-US" altLang="ja-JP" dirty="0" smtClean="0"/>
              <a:t>【</a:t>
            </a:r>
            <a:r>
              <a:rPr kumimoji="1" lang="ja-JP" altLang="en-US" dirty="0" smtClean="0"/>
              <a:t>第一段階</a:t>
            </a:r>
            <a:r>
              <a:rPr kumimoji="1" lang="en-US" altLang="ja-JP" dirty="0" smtClean="0"/>
              <a:t>】</a:t>
            </a:r>
            <a:r>
              <a:rPr kumimoji="1" lang="ja-JP" altLang="en-US" dirty="0" smtClean="0"/>
              <a:t>：</a:t>
            </a:r>
            <a:r>
              <a:rPr kumimoji="1" lang="ja-JP" altLang="en-US" dirty="0" smtClean="0">
                <a:solidFill>
                  <a:srgbClr val="FF0000"/>
                </a:solidFill>
                <a:effectLst>
                  <a:outerShdw blurRad="38100" dist="38100" dir="2700000" algn="tl">
                    <a:srgbClr val="000000">
                      <a:alpha val="43137"/>
                    </a:srgbClr>
                  </a:outerShdw>
                </a:effectLst>
              </a:rPr>
              <a:t>５分以内で学習活動を子どもに任せる</a:t>
            </a:r>
            <a:endParaRPr kumimoji="1" lang="en-US" altLang="ja-JP" dirty="0" smtClean="0">
              <a:solidFill>
                <a:srgbClr val="FF0000"/>
              </a:solidFill>
              <a:effectLst>
                <a:outerShdw blurRad="38100" dist="38100" dir="2700000" algn="tl">
                  <a:srgbClr val="000000">
                    <a:alpha val="43137"/>
                  </a:srgbClr>
                </a:outerShdw>
              </a:effectLst>
            </a:endParaRPr>
          </a:p>
          <a:p>
            <a:r>
              <a:rPr kumimoji="1" lang="ja-JP" altLang="en-US" dirty="0" smtClean="0"/>
              <a:t>○教室の外から授業の様子をチラッと見て、小走りで次の教室に行く。</a:t>
            </a:r>
            <a:endParaRPr kumimoji="1" lang="en-US" altLang="ja-JP" dirty="0" smtClean="0"/>
          </a:p>
          <a:p>
            <a:r>
              <a:rPr kumimoji="1" lang="ja-JP" altLang="en-US" dirty="0" smtClean="0"/>
              <a:t>⇒何を見ているのか？：（先生が説明しているか・子どもが自由に動いているか</a:t>
            </a:r>
            <a:endParaRPr kumimoji="1" lang="en-US" altLang="ja-JP" dirty="0" smtClean="0"/>
          </a:p>
          <a:p>
            <a:r>
              <a:rPr kumimoji="1" lang="ja-JP" altLang="en-US" dirty="0" smtClean="0"/>
              <a:t>○２週目か３週目には、子どもが自由に立ち歩いている。：（</a:t>
            </a:r>
            <a:r>
              <a:rPr kumimoji="1" lang="en-US" altLang="ja-JP" dirty="0" smtClean="0"/>
              <a:t>『</a:t>
            </a:r>
            <a:r>
              <a:rPr kumimoji="1" lang="ja-JP" altLang="en-US" dirty="0"/>
              <a:t>学び合い</a:t>
            </a:r>
            <a:r>
              <a:rPr kumimoji="1" lang="en-US" altLang="ja-JP" dirty="0" smtClean="0"/>
              <a:t>』</a:t>
            </a:r>
            <a:r>
              <a:rPr kumimoji="1" lang="ja-JP" altLang="en-US" dirty="0" smtClean="0"/>
              <a:t>・「一斉授業」）</a:t>
            </a:r>
            <a:endParaRPr kumimoji="1" lang="en-US" altLang="ja-JP" dirty="0" smtClean="0"/>
          </a:p>
          <a:p>
            <a:r>
              <a:rPr kumimoji="1" lang="ja-JP" altLang="en-US" dirty="0" smtClean="0"/>
              <a:t>○４週目や５週目になっても教師が説明している。（</a:t>
            </a:r>
            <a:r>
              <a:rPr kumimoji="1" lang="en-US" altLang="ja-JP" dirty="0" smtClean="0"/>
              <a:t>『</a:t>
            </a:r>
            <a:r>
              <a:rPr kumimoji="1" lang="ja-JP" altLang="en-US" dirty="0" smtClean="0"/>
              <a:t>学び合い</a:t>
            </a:r>
            <a:r>
              <a:rPr kumimoji="1" lang="en-US" altLang="ja-JP" dirty="0" smtClean="0"/>
              <a:t>』</a:t>
            </a:r>
            <a:r>
              <a:rPr kumimoji="1" lang="ja-JP" altLang="en-US" dirty="0" smtClean="0"/>
              <a:t>・「一斉指導」）</a:t>
            </a:r>
            <a:endParaRPr kumimoji="1" lang="en-US" altLang="ja-JP" dirty="0" smtClean="0"/>
          </a:p>
          <a:p>
            <a:r>
              <a:rPr kumimoji="1" lang="ja-JP" altLang="en-US" dirty="0" smtClean="0"/>
              <a:t>⇒先生のどこに違いがあるのか？：（子どもに対する信頼・自分に対する信頼）</a:t>
            </a:r>
            <a:endParaRPr kumimoji="1" lang="en-US" altLang="ja-JP" dirty="0" smtClean="0"/>
          </a:p>
          <a:p>
            <a:r>
              <a:rPr kumimoji="1" lang="ja-JP" altLang="en-US" dirty="0" smtClean="0"/>
              <a:t>○子どもに任せるまでの時間の長さは、子どもの信頼度に（比例・反比例）し、自分の信頼度に（比例・反比例）する。 </a:t>
            </a:r>
            <a:endParaRPr kumimoji="1" lang="ja-JP" altLang="en-US" dirty="0"/>
          </a:p>
        </p:txBody>
      </p:sp>
      <p:pic>
        <p:nvPicPr>
          <p:cNvPr id="3" name="コンテンツ プレースホルダー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30857" y="5606866"/>
            <a:ext cx="1182264" cy="1251134"/>
          </a:xfrm>
          <a:prstGeom prst="rect">
            <a:avLst/>
          </a:prstGeom>
        </p:spPr>
      </p:pic>
      <p:sp>
        <p:nvSpPr>
          <p:cNvPr id="12" name="楕円 11"/>
          <p:cNvSpPr/>
          <p:nvPr/>
        </p:nvSpPr>
        <p:spPr>
          <a:xfrm flipH="1">
            <a:off x="7039425" y="2356949"/>
            <a:ext cx="1465945" cy="358743"/>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chemeClr val="bg1"/>
              </a:solidFill>
            </a:endParaRPr>
          </a:p>
        </p:txBody>
      </p:sp>
      <p:sp>
        <p:nvSpPr>
          <p:cNvPr id="13" name="楕円 12"/>
          <p:cNvSpPr/>
          <p:nvPr/>
        </p:nvSpPr>
        <p:spPr>
          <a:xfrm flipH="1">
            <a:off x="7747040" y="2536320"/>
            <a:ext cx="1465945" cy="358743"/>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chemeClr val="bg1"/>
              </a:solidFill>
            </a:endParaRPr>
          </a:p>
        </p:txBody>
      </p:sp>
      <p:sp>
        <p:nvSpPr>
          <p:cNvPr id="15" name="楕円 14"/>
          <p:cNvSpPr/>
          <p:nvPr/>
        </p:nvSpPr>
        <p:spPr>
          <a:xfrm flipH="1">
            <a:off x="7338802" y="3160363"/>
            <a:ext cx="867189" cy="358743"/>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chemeClr val="bg1"/>
              </a:solidFill>
            </a:endParaRPr>
          </a:p>
        </p:txBody>
      </p:sp>
      <p:sp>
        <p:nvSpPr>
          <p:cNvPr id="16" name="楕円 15"/>
          <p:cNvSpPr/>
          <p:nvPr/>
        </p:nvSpPr>
        <p:spPr>
          <a:xfrm flipH="1">
            <a:off x="627779" y="3442623"/>
            <a:ext cx="867189" cy="358743"/>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chemeClr val="bg1"/>
              </a:solidFill>
            </a:endParaRPr>
          </a:p>
        </p:txBody>
      </p:sp>
      <p:sp>
        <p:nvSpPr>
          <p:cNvPr id="19" name="テキスト ボックス 18"/>
          <p:cNvSpPr txBox="1"/>
          <p:nvPr/>
        </p:nvSpPr>
        <p:spPr>
          <a:xfrm>
            <a:off x="507999" y="3904620"/>
            <a:ext cx="10252227" cy="2031325"/>
          </a:xfrm>
          <a:prstGeom prst="rect">
            <a:avLst/>
          </a:prstGeom>
          <a:solidFill>
            <a:schemeClr val="bg1"/>
          </a:solidFill>
          <a:ln>
            <a:solidFill>
              <a:schemeClr val="accent1"/>
            </a:solidFill>
          </a:ln>
        </p:spPr>
        <p:txBody>
          <a:bodyPr wrap="square" rtlCol="0">
            <a:spAutoFit/>
          </a:bodyPr>
          <a:lstStyle/>
          <a:p>
            <a:r>
              <a:rPr kumimoji="1" lang="en-US" altLang="ja-JP" dirty="0" smtClean="0"/>
              <a:t>【</a:t>
            </a:r>
            <a:r>
              <a:rPr kumimoji="1" lang="ja-JP" altLang="en-US" dirty="0" smtClean="0"/>
              <a:t>第二段階</a:t>
            </a:r>
            <a:r>
              <a:rPr kumimoji="1" lang="en-US" altLang="ja-JP" dirty="0" smtClean="0"/>
              <a:t>】</a:t>
            </a:r>
            <a:r>
              <a:rPr kumimoji="1" lang="ja-JP" altLang="en-US" dirty="0" smtClean="0"/>
              <a:t>：</a:t>
            </a:r>
            <a:r>
              <a:rPr kumimoji="1" lang="ja-JP" altLang="en-US" dirty="0" smtClean="0">
                <a:solidFill>
                  <a:srgbClr val="FF0000"/>
                </a:solidFill>
                <a:effectLst>
                  <a:outerShdw blurRad="38100" dist="38100" dir="2700000" algn="tl">
                    <a:srgbClr val="000000">
                      <a:alpha val="43137"/>
                    </a:srgbClr>
                  </a:outerShdw>
                </a:effectLst>
              </a:rPr>
              <a:t>子どもに任せた後の教師の行動を見る</a:t>
            </a:r>
            <a:endParaRPr kumimoji="1" lang="en-US" altLang="ja-JP" dirty="0" smtClean="0">
              <a:solidFill>
                <a:srgbClr val="FF0000"/>
              </a:solidFill>
              <a:effectLst>
                <a:outerShdw blurRad="38100" dist="38100" dir="2700000" algn="tl">
                  <a:srgbClr val="000000">
                    <a:alpha val="43137"/>
                  </a:srgbClr>
                </a:outerShdw>
              </a:effectLst>
            </a:endParaRPr>
          </a:p>
          <a:p>
            <a:r>
              <a:rPr kumimoji="1" lang="ja-JP" altLang="en-US" dirty="0" smtClean="0"/>
              <a:t>⇒何を見るのか？：（先生の体の向き・先生の視線の向き）</a:t>
            </a:r>
            <a:endParaRPr kumimoji="1" lang="en-US" altLang="ja-JP" dirty="0" smtClean="0"/>
          </a:p>
          <a:p>
            <a:r>
              <a:rPr kumimoji="1" lang="ja-JP" altLang="en-US" dirty="0" smtClean="0"/>
              <a:t>○頭では</a:t>
            </a:r>
            <a:r>
              <a:rPr kumimoji="1" lang="en-US" altLang="ja-JP" dirty="0" smtClean="0"/>
              <a:t>『</a:t>
            </a:r>
            <a:r>
              <a:rPr kumimoji="1" lang="ja-JP" altLang="en-US" dirty="0" smtClean="0"/>
              <a:t>学び合い</a:t>
            </a:r>
            <a:r>
              <a:rPr kumimoji="1" lang="en-US" altLang="ja-JP" dirty="0" smtClean="0"/>
              <a:t>』</a:t>
            </a:r>
            <a:r>
              <a:rPr kumimoji="1" lang="ja-JP" altLang="en-US" dirty="0" smtClean="0"/>
              <a:t>を理解していても、本当に子どもが勉強するか不安で確信が持てない先生：（視線が下向きになる・視線がクラス全体に向く）</a:t>
            </a:r>
            <a:endParaRPr kumimoji="1" lang="en-US" altLang="ja-JP" dirty="0" smtClean="0"/>
          </a:p>
          <a:p>
            <a:r>
              <a:rPr kumimoji="1" lang="ja-JP" altLang="en-US" dirty="0" smtClean="0"/>
              <a:t>⇒結果として視野が狭くなり、授業の流れを変える子どもの動きを見逃してしまう。</a:t>
            </a:r>
            <a:endParaRPr kumimoji="1" lang="en-US" altLang="ja-JP" dirty="0" smtClean="0"/>
          </a:p>
          <a:p>
            <a:r>
              <a:rPr kumimoji="1" lang="ja-JP" altLang="en-US" dirty="0" smtClean="0"/>
              <a:t>⇒さらに悪いのは</a:t>
            </a:r>
            <a:r>
              <a:rPr kumimoji="1" lang="ja-JP" altLang="en-US" dirty="0"/>
              <a:t>、</a:t>
            </a:r>
            <a:r>
              <a:rPr kumimoji="1" lang="ja-JP" altLang="en-US" dirty="0" smtClean="0"/>
              <a:t> 教えてしまう。→間違えている子どもを見付けると教えてしまい、その子が隔離されてしまう。</a:t>
            </a:r>
            <a:endParaRPr kumimoji="1" lang="ja-JP" altLang="en-US" dirty="0"/>
          </a:p>
        </p:txBody>
      </p:sp>
      <p:sp>
        <p:nvSpPr>
          <p:cNvPr id="20" name="楕円 19"/>
          <p:cNvSpPr/>
          <p:nvPr/>
        </p:nvSpPr>
        <p:spPr>
          <a:xfrm flipH="1">
            <a:off x="4565902" y="4195006"/>
            <a:ext cx="2076691" cy="30188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chemeClr val="bg1"/>
              </a:solidFill>
            </a:endParaRPr>
          </a:p>
        </p:txBody>
      </p:sp>
      <p:sp>
        <p:nvSpPr>
          <p:cNvPr id="21" name="楕円 20"/>
          <p:cNvSpPr/>
          <p:nvPr/>
        </p:nvSpPr>
        <p:spPr>
          <a:xfrm flipH="1">
            <a:off x="627778" y="4714449"/>
            <a:ext cx="2356054" cy="29068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chemeClr val="bg1"/>
              </a:solidFill>
            </a:endParaRPr>
          </a:p>
        </p:txBody>
      </p:sp>
    </p:spTree>
    <p:extLst>
      <p:ext uri="{BB962C8B-B14F-4D97-AF65-F5344CB8AC3E}">
        <p14:creationId xmlns:p14="http://schemas.microsoft.com/office/powerpoint/2010/main" val="816349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5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0"/>
                                        </p:tgtEl>
                                        <p:attrNameLst>
                                          <p:attrName>style.visibility</p:attrName>
                                        </p:attrNameLst>
                                      </p:cBhvr>
                                      <p:to>
                                        <p:strVal val="visible"/>
                                      </p:to>
                                    </p:set>
                                    <p:animEffect transition="in" filter="fade">
                                      <p:cBhvr>
                                        <p:cTn id="32" dur="500"/>
                                        <p:tgtEl>
                                          <p:spTgt spid="20"/>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fade">
                                      <p:cBhvr>
                                        <p:cTn id="3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5" grpId="0" animBg="1"/>
      <p:bldP spid="16" grpId="0" animBg="1"/>
      <p:bldP spid="20" grpId="0" animBg="1"/>
      <p:bldP spid="21"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10674267" y="95199"/>
            <a:ext cx="1415230" cy="2065963"/>
          </a:xfrm>
          <a:prstGeom prst="rect">
            <a:avLst/>
          </a:prstGeom>
        </p:spPr>
      </p:pic>
      <p:sp>
        <p:nvSpPr>
          <p:cNvPr id="7" name="正方形/長方形 6"/>
          <p:cNvSpPr/>
          <p:nvPr/>
        </p:nvSpPr>
        <p:spPr>
          <a:xfrm>
            <a:off x="4565902" y="201926"/>
            <a:ext cx="233842" cy="23279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コンテンツ プレースホルダー 6"/>
          <p:cNvSpPr txBox="1">
            <a:spLocks/>
          </p:cNvSpPr>
          <p:nvPr/>
        </p:nvSpPr>
        <p:spPr>
          <a:xfrm>
            <a:off x="265893" y="684157"/>
            <a:ext cx="10408374" cy="836396"/>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dirty="0" smtClean="0">
                <a:solidFill>
                  <a:schemeClr val="tx1"/>
                </a:solidFill>
                <a:effectLst>
                  <a:outerShdw blurRad="38100" dist="38100" dir="2700000" algn="tl">
                    <a:srgbClr val="000000">
                      <a:alpha val="43137"/>
                    </a:srgbClr>
                  </a:outerShdw>
                </a:effectLst>
              </a:rPr>
              <a:t>１　</a:t>
            </a:r>
            <a:r>
              <a:rPr lang="en-US" altLang="ja-JP" dirty="0" smtClean="0">
                <a:solidFill>
                  <a:schemeClr val="tx1"/>
                </a:solidFill>
                <a:effectLst>
                  <a:outerShdw blurRad="38100" dist="38100" dir="2700000" algn="tl">
                    <a:srgbClr val="000000">
                      <a:alpha val="43137"/>
                    </a:srgbClr>
                  </a:outerShdw>
                </a:effectLst>
              </a:rPr>
              <a:t>【</a:t>
            </a:r>
            <a:r>
              <a:rPr lang="ja-JP" altLang="en-US" dirty="0">
                <a:solidFill>
                  <a:schemeClr val="tx1"/>
                </a:solidFill>
                <a:effectLst>
                  <a:outerShdw blurRad="38100" dist="38100" dir="2700000" algn="tl">
                    <a:srgbClr val="000000">
                      <a:alpha val="43137"/>
                    </a:srgbClr>
                  </a:outerShdw>
                </a:effectLst>
              </a:rPr>
              <a:t>自分の</a:t>
            </a:r>
            <a:r>
              <a:rPr lang="en-US" altLang="ja-JP" dirty="0">
                <a:solidFill>
                  <a:schemeClr val="tx1"/>
                </a:solidFill>
                <a:effectLst>
                  <a:outerShdw blurRad="38100" dist="38100" dir="2700000" algn="tl">
                    <a:srgbClr val="000000">
                      <a:alpha val="43137"/>
                    </a:srgbClr>
                  </a:outerShdw>
                </a:effectLst>
              </a:rPr>
              <a:t>『</a:t>
            </a:r>
            <a:r>
              <a:rPr lang="ja-JP" altLang="en-US" dirty="0">
                <a:solidFill>
                  <a:schemeClr val="tx1"/>
                </a:solidFill>
                <a:effectLst>
                  <a:outerShdw blurRad="38100" dist="38100" dir="2700000" algn="tl">
                    <a:srgbClr val="000000">
                      <a:alpha val="43137"/>
                    </a:srgbClr>
                  </a:outerShdw>
                </a:effectLst>
              </a:rPr>
              <a:t>学び合い</a:t>
            </a:r>
            <a:r>
              <a:rPr lang="en-US" altLang="ja-JP" dirty="0">
                <a:solidFill>
                  <a:schemeClr val="tx1"/>
                </a:solidFill>
                <a:effectLst>
                  <a:outerShdw blurRad="38100" dist="38100" dir="2700000" algn="tl">
                    <a:srgbClr val="000000">
                      <a:alpha val="43137"/>
                    </a:srgbClr>
                  </a:outerShdw>
                </a:effectLst>
              </a:rPr>
              <a:t>』</a:t>
            </a:r>
            <a:r>
              <a:rPr lang="ja-JP" altLang="en-US" dirty="0">
                <a:solidFill>
                  <a:schemeClr val="tx1"/>
                </a:solidFill>
                <a:effectLst>
                  <a:outerShdw blurRad="38100" dist="38100" dir="2700000" algn="tl">
                    <a:srgbClr val="000000">
                      <a:alpha val="43137"/>
                    </a:srgbClr>
                  </a:outerShdw>
                </a:effectLst>
              </a:rPr>
              <a:t>実践のレベル・チェック</a:t>
            </a:r>
            <a:r>
              <a:rPr lang="en-US" altLang="ja-JP" dirty="0" smtClean="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　</a:t>
            </a:r>
            <a:r>
              <a:rPr lang="en-US" altLang="ja-JP" dirty="0" smtClean="0">
                <a:solidFill>
                  <a:srgbClr val="FF0000"/>
                </a:solidFill>
                <a:effectLst>
                  <a:outerShdw blurRad="38100" dist="38100" dir="2700000" algn="tl">
                    <a:srgbClr val="000000">
                      <a:alpha val="43137"/>
                    </a:srgbClr>
                  </a:outerShdw>
                </a:effectLst>
              </a:rPr>
              <a:t>※『</a:t>
            </a:r>
            <a:r>
              <a:rPr lang="ja-JP" altLang="en-US" dirty="0" smtClean="0">
                <a:solidFill>
                  <a:srgbClr val="FF0000"/>
                </a:solidFill>
                <a:effectLst>
                  <a:outerShdw blurRad="38100" dist="38100" dir="2700000" algn="tl">
                    <a:srgbClr val="000000">
                      <a:alpha val="43137"/>
                    </a:srgbClr>
                  </a:outerShdw>
                </a:effectLst>
              </a:rPr>
              <a:t>学び合い</a:t>
            </a:r>
            <a:r>
              <a:rPr lang="en-US" altLang="ja-JP" dirty="0" smtClean="0">
                <a:solidFill>
                  <a:srgbClr val="FF0000"/>
                </a:solidFill>
                <a:effectLst>
                  <a:outerShdw blurRad="38100" dist="38100" dir="2700000" algn="tl">
                    <a:srgbClr val="000000">
                      <a:alpha val="43137"/>
                    </a:srgbClr>
                  </a:outerShdw>
                </a:effectLst>
              </a:rPr>
              <a:t>』</a:t>
            </a:r>
            <a:r>
              <a:rPr lang="ja-JP" altLang="en-US" dirty="0" smtClean="0">
                <a:solidFill>
                  <a:srgbClr val="FF0000"/>
                </a:solidFill>
                <a:effectLst>
                  <a:outerShdw blurRad="38100" dist="38100" dir="2700000" algn="tl">
                    <a:srgbClr val="000000">
                      <a:alpha val="43137"/>
                    </a:srgbClr>
                  </a:outerShdw>
                </a:effectLst>
              </a:rPr>
              <a:t>のマクロな見取り</a:t>
            </a:r>
            <a:endParaRPr lang="en-US" altLang="ja-JP" dirty="0" smtClean="0">
              <a:solidFill>
                <a:srgbClr val="FF0000"/>
              </a:solidFill>
              <a:effectLst>
                <a:outerShdw blurRad="38100" dist="38100" dir="2700000" algn="tl">
                  <a:srgbClr val="000000">
                    <a:alpha val="43137"/>
                  </a:srgbClr>
                </a:outerShdw>
              </a:effectLst>
            </a:endParaRPr>
          </a:p>
          <a:p>
            <a:pPr marL="0" indent="0">
              <a:buNone/>
            </a:pPr>
            <a:r>
              <a:rPr lang="ja-JP" altLang="en-US" dirty="0" smtClean="0">
                <a:solidFill>
                  <a:schemeClr val="tx1"/>
                </a:solidFill>
                <a:effectLst>
                  <a:outerShdw blurRad="38100" dist="38100" dir="2700000" algn="tl">
                    <a:srgbClr val="000000">
                      <a:alpha val="43137"/>
                    </a:srgbClr>
                  </a:outerShdw>
                </a:effectLst>
              </a:rPr>
              <a:t>　</a:t>
            </a:r>
            <a:r>
              <a:rPr lang="en-US" altLang="ja-JP" dirty="0" smtClean="0">
                <a:solidFill>
                  <a:schemeClr val="tx1"/>
                </a:solidFill>
                <a:effectLst>
                  <a:outerShdw blurRad="38100" dist="38100" dir="2700000" algn="tl">
                    <a:srgbClr val="000000">
                      <a:alpha val="43137"/>
                    </a:srgbClr>
                  </a:outerShdw>
                </a:effectLst>
              </a:rPr>
              <a:t>(1)『</a:t>
            </a:r>
            <a:r>
              <a:rPr lang="ja-JP" altLang="en-US" dirty="0" smtClean="0">
                <a:solidFill>
                  <a:schemeClr val="tx1"/>
                </a:solidFill>
                <a:effectLst>
                  <a:outerShdw blurRad="38100" dist="38100" dir="2700000" algn="tl">
                    <a:srgbClr val="000000">
                      <a:alpha val="43137"/>
                    </a:srgbClr>
                  </a:outerShdw>
                </a:effectLst>
              </a:rPr>
              <a:t>学び合い</a:t>
            </a:r>
            <a:r>
              <a:rPr lang="en-US" altLang="ja-JP" dirty="0" smtClean="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の授業参観で１校時で</a:t>
            </a:r>
            <a:r>
              <a:rPr lang="en-US" altLang="ja-JP" dirty="0" smtClean="0">
                <a:solidFill>
                  <a:schemeClr val="tx1"/>
                </a:solidFill>
                <a:effectLst>
                  <a:outerShdw blurRad="38100" dist="38100" dir="2700000" algn="tl">
                    <a:srgbClr val="000000">
                      <a:alpha val="43137"/>
                    </a:srgbClr>
                  </a:outerShdw>
                </a:effectLst>
              </a:rPr>
              <a:t>30</a:t>
            </a:r>
            <a:r>
              <a:rPr lang="ja-JP" altLang="en-US" dirty="0" smtClean="0">
                <a:solidFill>
                  <a:schemeClr val="tx1"/>
                </a:solidFill>
                <a:effectLst>
                  <a:outerShdw blurRad="38100" dist="38100" dir="2700000" algn="tl">
                    <a:srgbClr val="000000">
                      <a:alpha val="43137"/>
                    </a:srgbClr>
                  </a:outerShdw>
                </a:effectLst>
              </a:rPr>
              <a:t>クラス参観することができる。⇒どうしたらいい？</a:t>
            </a:r>
            <a:endParaRPr lang="en-US" altLang="ja-JP" dirty="0" smtClean="0">
              <a:solidFill>
                <a:schemeClr val="tx1"/>
              </a:solidFill>
              <a:effectLst>
                <a:outerShdw blurRad="38100" dist="38100" dir="2700000" algn="tl">
                  <a:srgbClr val="000000">
                    <a:alpha val="43137"/>
                  </a:srgbClr>
                </a:outerShdw>
              </a:effectLst>
            </a:endParaRPr>
          </a:p>
        </p:txBody>
      </p:sp>
      <p:sp>
        <p:nvSpPr>
          <p:cNvPr id="41" name="タイトル 1"/>
          <p:cNvSpPr txBox="1">
            <a:spLocks/>
          </p:cNvSpPr>
          <p:nvPr/>
        </p:nvSpPr>
        <p:spPr>
          <a:xfrm>
            <a:off x="265894" y="169631"/>
            <a:ext cx="10494332" cy="468436"/>
          </a:xfrm>
          <a:prstGeom prst="rect">
            <a:avLst/>
          </a:prstGeom>
        </p:spPr>
        <p:txBody>
          <a:bodyPr vert="horz" lIns="91440" tIns="45720" rIns="91440" bIns="45720" rtlCol="0" anchor="t">
            <a:normAutofit fontScale="75000" lnSpcReduction="200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3200" dirty="0" smtClean="0">
                <a:solidFill>
                  <a:schemeClr val="tx1"/>
                </a:solidFill>
              </a:rPr>
              <a:t>第４章 </a:t>
            </a:r>
            <a:r>
              <a:rPr lang="en-US" altLang="ja-JP" sz="3200" dirty="0" smtClean="0">
                <a:solidFill>
                  <a:schemeClr val="tx1"/>
                </a:solidFill>
              </a:rPr>
              <a:t>『</a:t>
            </a:r>
            <a:r>
              <a:rPr lang="ja-JP" altLang="en-US" sz="3200" dirty="0">
                <a:solidFill>
                  <a:schemeClr val="tx1"/>
                </a:solidFill>
              </a:rPr>
              <a:t>学び合い</a:t>
            </a:r>
            <a:r>
              <a:rPr lang="en-US" altLang="ja-JP" sz="3200" dirty="0" smtClean="0">
                <a:solidFill>
                  <a:schemeClr val="tx1"/>
                </a:solidFill>
              </a:rPr>
              <a:t>』</a:t>
            </a:r>
            <a:r>
              <a:rPr lang="ja-JP" altLang="en-US" sz="3200" dirty="0" smtClean="0">
                <a:solidFill>
                  <a:schemeClr val="tx1"/>
                </a:solidFill>
              </a:rPr>
              <a:t>の見取り</a:t>
            </a:r>
            <a:r>
              <a:rPr lang="ja-JP" altLang="en-US" sz="3700" dirty="0" smtClean="0">
                <a:solidFill>
                  <a:schemeClr val="tx1"/>
                </a:solidFill>
              </a:rPr>
              <a:t>　</a:t>
            </a:r>
            <a:endParaRPr lang="ja-JP" altLang="en-US" sz="2400" dirty="0">
              <a:solidFill>
                <a:schemeClr val="tx1"/>
              </a:solidFill>
            </a:endParaRPr>
          </a:p>
        </p:txBody>
      </p:sp>
      <p:sp>
        <p:nvSpPr>
          <p:cNvPr id="8" name="正方形/長方形 7"/>
          <p:cNvSpPr/>
          <p:nvPr/>
        </p:nvSpPr>
        <p:spPr>
          <a:xfrm>
            <a:off x="4523008" y="185824"/>
            <a:ext cx="6301725" cy="338554"/>
          </a:xfrm>
          <a:prstGeom prst="rect">
            <a:avLst/>
          </a:prstGeom>
        </p:spPr>
        <p:txBody>
          <a:bodyPr wrap="none">
            <a:spAutoFit/>
          </a:bodyPr>
          <a:lstStyle/>
          <a:p>
            <a:r>
              <a:rPr lang="ja-JP" altLang="en-US" sz="1600" dirty="0" smtClean="0"/>
              <a:t>１ １校時で</a:t>
            </a:r>
            <a:r>
              <a:rPr lang="en-US" altLang="ja-JP" sz="1600" dirty="0" smtClean="0"/>
              <a:t>30</a:t>
            </a:r>
            <a:r>
              <a:rPr lang="ja-JP" altLang="en-US" sz="1600" dirty="0" smtClean="0"/>
              <a:t>クラスを見取る</a:t>
            </a:r>
            <a:r>
              <a:rPr lang="en-US" altLang="ja-JP" sz="1600" dirty="0" smtClean="0"/>
              <a:t>『</a:t>
            </a:r>
            <a:r>
              <a:rPr lang="ja-JP" altLang="en-US" sz="1600" dirty="0"/>
              <a:t>学び合い</a:t>
            </a:r>
            <a:r>
              <a:rPr lang="en-US" altLang="ja-JP" sz="1600" dirty="0"/>
              <a:t>』</a:t>
            </a:r>
            <a:r>
              <a:rPr lang="ja-JP" altLang="en-US" sz="1600" dirty="0"/>
              <a:t>テクニック</a:t>
            </a:r>
            <a:r>
              <a:rPr lang="en-US" altLang="ja-JP" sz="1600" dirty="0"/>
              <a:t>(</a:t>
            </a:r>
            <a:r>
              <a:rPr lang="en-US" altLang="ja-JP" sz="1600" dirty="0" smtClean="0"/>
              <a:t>p97</a:t>
            </a:r>
            <a:r>
              <a:rPr lang="ja-JP" altLang="en-US" sz="1600" dirty="0" smtClean="0"/>
              <a:t>～</a:t>
            </a:r>
            <a:r>
              <a:rPr lang="en-US" altLang="ja-JP" sz="1600" dirty="0" smtClean="0"/>
              <a:t>p99)</a:t>
            </a:r>
            <a:endParaRPr lang="ja-JP" altLang="en-US" sz="1600" dirty="0"/>
          </a:p>
        </p:txBody>
      </p:sp>
      <p:sp>
        <p:nvSpPr>
          <p:cNvPr id="10" name="テキスト ボックス 9"/>
          <p:cNvSpPr txBox="1"/>
          <p:nvPr/>
        </p:nvSpPr>
        <p:spPr>
          <a:xfrm>
            <a:off x="508000" y="1520553"/>
            <a:ext cx="10166267" cy="1754326"/>
          </a:xfrm>
          <a:prstGeom prst="rect">
            <a:avLst/>
          </a:prstGeom>
          <a:solidFill>
            <a:schemeClr val="bg1"/>
          </a:solidFill>
          <a:ln>
            <a:solidFill>
              <a:schemeClr val="accent1"/>
            </a:solidFill>
          </a:ln>
        </p:spPr>
        <p:txBody>
          <a:bodyPr wrap="square" rtlCol="0">
            <a:spAutoFit/>
          </a:bodyPr>
          <a:lstStyle/>
          <a:p>
            <a:r>
              <a:rPr kumimoji="1" lang="en-US" altLang="ja-JP" dirty="0" smtClean="0"/>
              <a:t>【</a:t>
            </a:r>
            <a:r>
              <a:rPr kumimoji="1" lang="ja-JP" altLang="en-US" dirty="0" smtClean="0"/>
              <a:t>第三段階</a:t>
            </a:r>
            <a:r>
              <a:rPr kumimoji="1" lang="en-US" altLang="ja-JP" dirty="0" smtClean="0"/>
              <a:t>】</a:t>
            </a:r>
            <a:r>
              <a:rPr kumimoji="1" lang="ja-JP" altLang="en-US" dirty="0" smtClean="0"/>
              <a:t>：</a:t>
            </a:r>
            <a:r>
              <a:rPr kumimoji="1" lang="ja-JP" altLang="en-US" dirty="0" smtClean="0">
                <a:solidFill>
                  <a:srgbClr val="FF0000"/>
                </a:solidFill>
                <a:effectLst>
                  <a:outerShdw blurRad="38100" dist="38100" dir="2700000" algn="tl">
                    <a:srgbClr val="000000">
                      <a:alpha val="43137"/>
                    </a:srgbClr>
                  </a:outerShdw>
                </a:effectLst>
              </a:rPr>
              <a:t>「</a:t>
            </a:r>
            <a:r>
              <a:rPr kumimoji="1" lang="ja-JP" altLang="en-US" dirty="0">
                <a:solidFill>
                  <a:srgbClr val="FF0000"/>
                </a:solidFill>
                <a:effectLst>
                  <a:outerShdw blurRad="38100" dist="38100" dir="2700000" algn="tl">
                    <a:srgbClr val="000000">
                      <a:alpha val="43137"/>
                    </a:srgbClr>
                  </a:outerShdw>
                </a:effectLst>
              </a:rPr>
              <a:t>気になる子」</a:t>
            </a:r>
            <a:r>
              <a:rPr kumimoji="1" lang="ja-JP" altLang="en-US" dirty="0" smtClean="0">
                <a:solidFill>
                  <a:srgbClr val="FF0000"/>
                </a:solidFill>
                <a:effectLst>
                  <a:outerShdw blurRad="38100" dist="38100" dir="2700000" algn="tl">
                    <a:srgbClr val="000000">
                      <a:alpha val="43137"/>
                    </a:srgbClr>
                  </a:outerShdw>
                </a:effectLst>
              </a:rPr>
              <a:t>は、不安で気になる</a:t>
            </a:r>
            <a:endParaRPr kumimoji="1" lang="en-US" altLang="ja-JP" dirty="0" smtClean="0">
              <a:solidFill>
                <a:srgbClr val="FF0000"/>
              </a:solidFill>
              <a:effectLst>
                <a:outerShdw blurRad="38100" dist="38100" dir="2700000" algn="tl">
                  <a:srgbClr val="000000">
                    <a:alpha val="43137"/>
                  </a:srgbClr>
                </a:outerShdw>
              </a:effectLst>
            </a:endParaRPr>
          </a:p>
          <a:p>
            <a:r>
              <a:rPr kumimoji="1" lang="ja-JP" altLang="en-US" dirty="0" smtClean="0"/>
              <a:t>○チェックしていると、なぜかわからないけど、まじめに勉強していることが分かる。</a:t>
            </a:r>
            <a:endParaRPr kumimoji="1" lang="en-US" altLang="ja-JP" dirty="0" smtClean="0"/>
          </a:p>
          <a:p>
            <a:r>
              <a:rPr kumimoji="1" lang="ja-JP" altLang="en-US" dirty="0" smtClean="0"/>
              <a:t>⇒授業では、５分位で宇宙に旅立つ子どもも、問題に集中するという信じられない現象が起こる。</a:t>
            </a:r>
            <a:endParaRPr kumimoji="1" lang="en-US" altLang="ja-JP" dirty="0" smtClean="0"/>
          </a:p>
          <a:p>
            <a:r>
              <a:rPr kumimoji="1" lang="ja-JP" altLang="en-US" dirty="0" smtClean="0"/>
              <a:t>○「こういう授業もありかも</a:t>
            </a:r>
            <a:r>
              <a:rPr kumimoji="1" lang="en-US" altLang="ja-JP" dirty="0" smtClean="0"/>
              <a:t>…</a:t>
            </a:r>
            <a:r>
              <a:rPr kumimoji="1" lang="ja-JP" altLang="en-US" dirty="0" smtClean="0"/>
              <a:t>」と思い始め、視線をクラス全体に向けられるようになる。</a:t>
            </a:r>
            <a:endParaRPr kumimoji="1" lang="en-US" altLang="ja-JP" dirty="0" smtClean="0"/>
          </a:p>
          <a:p>
            <a:r>
              <a:rPr kumimoji="1" lang="ja-JP" altLang="en-US" dirty="0" smtClean="0"/>
              <a:t>○特定の二、三人の所に近づくと、じっくりとチェックしてしまう。</a:t>
            </a:r>
            <a:endParaRPr kumimoji="1" lang="en-US" altLang="ja-JP" dirty="0" smtClean="0"/>
          </a:p>
          <a:p>
            <a:r>
              <a:rPr kumimoji="1" lang="ja-JP" altLang="en-US" dirty="0" smtClean="0"/>
              <a:t>⇒二、三人の子どもはどういう子なのか？：（いわゆる気になる子・いわゆる出来る子）</a:t>
            </a:r>
            <a:endParaRPr kumimoji="1" lang="en-US" altLang="ja-JP" dirty="0" smtClean="0"/>
          </a:p>
        </p:txBody>
      </p:sp>
      <p:pic>
        <p:nvPicPr>
          <p:cNvPr id="3" name="コンテンツ プレースホルダー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30857" y="5606866"/>
            <a:ext cx="1182264" cy="1251134"/>
          </a:xfrm>
          <a:prstGeom prst="rect">
            <a:avLst/>
          </a:prstGeom>
        </p:spPr>
      </p:pic>
      <p:sp>
        <p:nvSpPr>
          <p:cNvPr id="19" name="テキスト ボックス 18"/>
          <p:cNvSpPr txBox="1"/>
          <p:nvPr/>
        </p:nvSpPr>
        <p:spPr>
          <a:xfrm>
            <a:off x="478133" y="3330285"/>
            <a:ext cx="10252227" cy="1477328"/>
          </a:xfrm>
          <a:prstGeom prst="rect">
            <a:avLst/>
          </a:prstGeom>
          <a:solidFill>
            <a:schemeClr val="bg1"/>
          </a:solidFill>
          <a:ln>
            <a:solidFill>
              <a:schemeClr val="accent1"/>
            </a:solidFill>
          </a:ln>
        </p:spPr>
        <p:txBody>
          <a:bodyPr wrap="square" rtlCol="0">
            <a:spAutoFit/>
          </a:bodyPr>
          <a:lstStyle/>
          <a:p>
            <a:r>
              <a:rPr kumimoji="1" lang="en-US" altLang="ja-JP" dirty="0" smtClean="0"/>
              <a:t>【</a:t>
            </a:r>
            <a:r>
              <a:rPr kumimoji="1" lang="ja-JP" altLang="en-US" dirty="0" smtClean="0"/>
              <a:t>第四段階</a:t>
            </a:r>
            <a:r>
              <a:rPr kumimoji="1" lang="en-US" altLang="ja-JP" dirty="0" smtClean="0"/>
              <a:t>】</a:t>
            </a:r>
            <a:r>
              <a:rPr kumimoji="1" lang="ja-JP" altLang="en-US" dirty="0" smtClean="0"/>
              <a:t>：</a:t>
            </a:r>
            <a:r>
              <a:rPr kumimoji="1" lang="ja-JP" altLang="en-US" dirty="0" smtClean="0">
                <a:solidFill>
                  <a:srgbClr val="FF0000"/>
                </a:solidFill>
                <a:effectLst>
                  <a:outerShdw blurRad="38100" dist="38100" dir="2700000" algn="tl">
                    <a:srgbClr val="000000">
                      <a:alpha val="43137"/>
                    </a:srgbClr>
                  </a:outerShdw>
                </a:effectLst>
              </a:rPr>
              <a:t>「気になる子」への関わり（ </a:t>
            </a:r>
            <a:r>
              <a:rPr kumimoji="1" lang="en-US" altLang="ja-JP" dirty="0" smtClean="0">
                <a:solidFill>
                  <a:srgbClr val="FF0000"/>
                </a:solidFill>
                <a:effectLst>
                  <a:outerShdw blurRad="38100" dist="38100" dir="2700000" algn="tl">
                    <a:srgbClr val="000000">
                      <a:alpha val="43137"/>
                    </a:srgbClr>
                  </a:outerShdw>
                </a:effectLst>
              </a:rPr>
              <a:t>&lt; </a:t>
            </a:r>
            <a:r>
              <a:rPr kumimoji="1" lang="ja-JP" altLang="en-US" dirty="0" smtClean="0">
                <a:solidFill>
                  <a:srgbClr val="FF0000"/>
                </a:solidFill>
                <a:effectLst>
                  <a:outerShdw blurRad="38100" dist="38100" dir="2700000" algn="tl">
                    <a:srgbClr val="000000">
                      <a:alpha val="43137"/>
                    </a:srgbClr>
                  </a:outerShdw>
                </a:effectLst>
              </a:rPr>
              <a:t>）「全員達成するためには、何をするべきか！」</a:t>
            </a:r>
            <a:endParaRPr kumimoji="1" lang="en-US" altLang="ja-JP" dirty="0" smtClean="0">
              <a:solidFill>
                <a:srgbClr val="FF0000"/>
              </a:solidFill>
              <a:effectLst>
                <a:outerShdw blurRad="38100" dist="38100" dir="2700000" algn="tl">
                  <a:srgbClr val="000000">
                    <a:alpha val="43137"/>
                  </a:srgbClr>
                </a:outerShdw>
              </a:effectLst>
            </a:endParaRPr>
          </a:p>
          <a:p>
            <a:r>
              <a:rPr kumimoji="1" lang="ja-JP" altLang="en-US" dirty="0" smtClean="0"/>
              <a:t>⇒「気になる子」は、放課後残して指導しても効果が無かった子である。</a:t>
            </a:r>
            <a:endParaRPr kumimoji="1" lang="en-US" altLang="ja-JP" dirty="0" smtClean="0"/>
          </a:p>
          <a:p>
            <a:r>
              <a:rPr kumimoji="1" lang="ja-JP" altLang="en-US" dirty="0" smtClean="0"/>
              <a:t>⇒「全員達成するには、みんなが何をするべきだろうか？」という独り言を少し大きい声で言う。</a:t>
            </a:r>
            <a:endParaRPr kumimoji="1" lang="en-US" altLang="ja-JP" dirty="0" smtClean="0"/>
          </a:p>
          <a:p>
            <a:r>
              <a:rPr kumimoji="1" lang="ja-JP" altLang="en-US" dirty="0" smtClean="0"/>
              <a:t>⇒「その気になる子に向かって言う」</a:t>
            </a:r>
            <a:r>
              <a:rPr kumimoji="1" lang="en-US" altLang="ja-JP" dirty="0" smtClean="0"/>
              <a:t>【</a:t>
            </a:r>
            <a:r>
              <a:rPr kumimoji="1" lang="ja-JP" altLang="en-US" dirty="0" smtClean="0"/>
              <a:t>　　　　　</a:t>
            </a:r>
            <a:r>
              <a:rPr kumimoji="1" lang="en-US" altLang="ja-JP" dirty="0" smtClean="0"/>
              <a:t>】</a:t>
            </a:r>
          </a:p>
          <a:p>
            <a:r>
              <a:rPr kumimoji="1" lang="ja-JP" altLang="en-US" dirty="0" smtClean="0"/>
              <a:t>⇒「クラスをリードする子たちにはっきりと聞こえる声の大きさで言う」</a:t>
            </a:r>
            <a:r>
              <a:rPr kumimoji="1" lang="en-US" altLang="ja-JP" dirty="0" smtClean="0"/>
              <a:t>【</a:t>
            </a:r>
            <a:r>
              <a:rPr kumimoji="1" lang="ja-JP" altLang="en-US" dirty="0" smtClean="0"/>
              <a:t>　　　　　</a:t>
            </a:r>
            <a:r>
              <a:rPr kumimoji="1" lang="en-US" altLang="ja-JP" dirty="0" smtClean="0"/>
              <a:t>】</a:t>
            </a:r>
          </a:p>
        </p:txBody>
      </p:sp>
      <p:sp>
        <p:nvSpPr>
          <p:cNvPr id="23" name="楕円 22"/>
          <p:cNvSpPr/>
          <p:nvPr/>
        </p:nvSpPr>
        <p:spPr>
          <a:xfrm flipH="1">
            <a:off x="5352178" y="2908445"/>
            <a:ext cx="2283864" cy="35556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chemeClr val="bg1"/>
              </a:solidFill>
            </a:endParaRPr>
          </a:p>
        </p:txBody>
      </p:sp>
      <p:sp>
        <p:nvSpPr>
          <p:cNvPr id="24" name="テキスト ボックス 23"/>
          <p:cNvSpPr txBox="1"/>
          <p:nvPr/>
        </p:nvSpPr>
        <p:spPr>
          <a:xfrm>
            <a:off x="507999" y="4917184"/>
            <a:ext cx="10252227" cy="1200329"/>
          </a:xfrm>
          <a:prstGeom prst="rect">
            <a:avLst/>
          </a:prstGeom>
          <a:solidFill>
            <a:schemeClr val="bg1"/>
          </a:solidFill>
          <a:ln>
            <a:solidFill>
              <a:schemeClr val="accent1"/>
            </a:solidFill>
          </a:ln>
        </p:spPr>
        <p:txBody>
          <a:bodyPr wrap="square" rtlCol="0">
            <a:spAutoFit/>
          </a:bodyPr>
          <a:lstStyle/>
          <a:p>
            <a:r>
              <a:rPr kumimoji="1" lang="en-US" altLang="ja-JP" dirty="0" smtClean="0"/>
              <a:t>【</a:t>
            </a:r>
            <a:r>
              <a:rPr kumimoji="1" lang="ja-JP" altLang="en-US" dirty="0" smtClean="0"/>
              <a:t>第五段階</a:t>
            </a:r>
            <a:r>
              <a:rPr kumimoji="1" lang="en-US" altLang="ja-JP" dirty="0" smtClean="0"/>
              <a:t>】</a:t>
            </a:r>
            <a:r>
              <a:rPr kumimoji="1" lang="ja-JP" altLang="en-US" dirty="0" smtClean="0"/>
              <a:t>：</a:t>
            </a:r>
            <a:r>
              <a:rPr kumimoji="1" lang="ja-JP" altLang="en-US" dirty="0" smtClean="0">
                <a:solidFill>
                  <a:srgbClr val="FF0000"/>
                </a:solidFill>
                <a:effectLst>
                  <a:outerShdw blurRad="38100" dist="38100" dir="2700000" algn="tl">
                    <a:srgbClr val="000000">
                      <a:alpha val="43137"/>
                    </a:srgbClr>
                  </a:outerShdw>
                </a:effectLst>
              </a:rPr>
              <a:t>「</a:t>
            </a:r>
            <a:r>
              <a:rPr kumimoji="1" lang="ja-JP" altLang="en-US" dirty="0">
                <a:solidFill>
                  <a:srgbClr val="FF0000"/>
                </a:solidFill>
                <a:effectLst>
                  <a:outerShdw blurRad="38100" dist="38100" dir="2700000" algn="tl">
                    <a:srgbClr val="000000">
                      <a:alpha val="43137"/>
                    </a:srgbClr>
                  </a:outerShdw>
                </a:effectLst>
              </a:rPr>
              <a:t>机間巡視せず」（ </a:t>
            </a:r>
            <a:r>
              <a:rPr kumimoji="1" lang="en-US" altLang="ja-JP" dirty="0" smtClean="0">
                <a:solidFill>
                  <a:srgbClr val="FF0000"/>
                </a:solidFill>
                <a:effectLst>
                  <a:outerShdw blurRad="38100" dist="38100" dir="2700000" algn="tl">
                    <a:srgbClr val="000000">
                      <a:alpha val="43137"/>
                    </a:srgbClr>
                  </a:outerShdw>
                </a:effectLst>
              </a:rPr>
              <a:t>&lt; </a:t>
            </a:r>
            <a:r>
              <a:rPr kumimoji="1" lang="ja-JP" altLang="en-US" dirty="0" smtClean="0">
                <a:solidFill>
                  <a:srgbClr val="FF0000"/>
                </a:solidFill>
                <a:effectLst>
                  <a:outerShdw blurRad="38100" dist="38100" dir="2700000" algn="tl">
                    <a:srgbClr val="000000">
                      <a:alpha val="43137"/>
                    </a:srgbClr>
                  </a:outerShdw>
                </a:effectLst>
              </a:rPr>
              <a:t>）「教室全体を</a:t>
            </a:r>
            <a:r>
              <a:rPr kumimoji="1" lang="ja-JP" altLang="en-US" dirty="0" err="1" smtClean="0">
                <a:solidFill>
                  <a:srgbClr val="FF0000"/>
                </a:solidFill>
                <a:effectLst>
                  <a:outerShdw blurRad="38100" dist="38100" dir="2700000" algn="tl">
                    <a:srgbClr val="000000">
                      <a:alpha val="43137"/>
                    </a:srgbClr>
                  </a:outerShdw>
                </a:effectLst>
              </a:rPr>
              <a:t>ぼ</a:t>
            </a:r>
            <a:r>
              <a:rPr kumimoji="1" lang="ja-JP" altLang="en-US" dirty="0" smtClean="0">
                <a:solidFill>
                  <a:srgbClr val="FF0000"/>
                </a:solidFill>
                <a:effectLst>
                  <a:outerShdw blurRad="38100" dist="38100" dir="2700000" algn="tl">
                    <a:srgbClr val="000000">
                      <a:alpha val="43137"/>
                    </a:srgbClr>
                  </a:outerShdw>
                </a:effectLst>
              </a:rPr>
              <a:t>ーっと見る」</a:t>
            </a:r>
            <a:endParaRPr kumimoji="1" lang="en-US" altLang="ja-JP" dirty="0" smtClean="0">
              <a:solidFill>
                <a:srgbClr val="FF0000"/>
              </a:solidFill>
              <a:effectLst>
                <a:outerShdw blurRad="38100" dist="38100" dir="2700000" algn="tl">
                  <a:srgbClr val="000000">
                    <a:alpha val="43137"/>
                  </a:srgbClr>
                </a:outerShdw>
              </a:effectLst>
            </a:endParaRPr>
          </a:p>
          <a:p>
            <a:r>
              <a:rPr kumimoji="1" lang="ja-JP" altLang="en-US" dirty="0" smtClean="0"/>
              <a:t>⇒教室全体を見ていると、色々な問題点を見つけ</a:t>
            </a:r>
            <a:r>
              <a:rPr kumimoji="1" lang="ja-JP" altLang="en-US" dirty="0"/>
              <a:t>ら</a:t>
            </a:r>
            <a:r>
              <a:rPr kumimoji="1" lang="ja-JP" altLang="en-US" dirty="0" smtClean="0"/>
              <a:t>れる。</a:t>
            </a:r>
            <a:endParaRPr kumimoji="1" lang="en-US" altLang="ja-JP" dirty="0" smtClean="0"/>
          </a:p>
          <a:p>
            <a:r>
              <a:rPr kumimoji="1" lang="ja-JP" altLang="en-US" dirty="0" smtClean="0"/>
              <a:t>⇒遊んでいる子を見取れたら、「誰が遊んでいるか見破っているよ。みんなも見とれているよ。」</a:t>
            </a:r>
            <a:endParaRPr kumimoji="1" lang="en-US" altLang="ja-JP" dirty="0" smtClean="0"/>
          </a:p>
          <a:p>
            <a:r>
              <a:rPr kumimoji="1" lang="ja-JP" altLang="en-US" dirty="0" smtClean="0"/>
              <a:t>⇒遊んでいてチラ見する子どもも、（机間巡視する・全体</a:t>
            </a:r>
            <a:r>
              <a:rPr kumimoji="1" lang="ja-JP" altLang="en-US" dirty="0"/>
              <a:t>を見ている</a:t>
            </a:r>
            <a:r>
              <a:rPr kumimoji="1" lang="ja-JP" altLang="en-US" dirty="0" smtClean="0"/>
              <a:t>）ほうがよく見える。</a:t>
            </a:r>
            <a:endParaRPr kumimoji="1" lang="en-US" altLang="ja-JP" dirty="0" smtClean="0"/>
          </a:p>
        </p:txBody>
      </p:sp>
      <p:sp>
        <p:nvSpPr>
          <p:cNvPr id="25" name="楕円 24"/>
          <p:cNvSpPr/>
          <p:nvPr/>
        </p:nvSpPr>
        <p:spPr>
          <a:xfrm flipH="1">
            <a:off x="5921672" y="5655848"/>
            <a:ext cx="1826665" cy="440152"/>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chemeClr val="bg1"/>
              </a:solidFill>
            </a:endParaRPr>
          </a:p>
        </p:txBody>
      </p:sp>
      <p:sp>
        <p:nvSpPr>
          <p:cNvPr id="27" name="テキスト ボックス 26"/>
          <p:cNvSpPr txBox="1"/>
          <p:nvPr/>
        </p:nvSpPr>
        <p:spPr>
          <a:xfrm>
            <a:off x="507999" y="6148329"/>
            <a:ext cx="10252227" cy="646331"/>
          </a:xfrm>
          <a:prstGeom prst="rect">
            <a:avLst/>
          </a:prstGeom>
          <a:solidFill>
            <a:schemeClr val="bg1"/>
          </a:solidFill>
          <a:ln>
            <a:solidFill>
              <a:schemeClr val="accent1"/>
            </a:solidFill>
          </a:ln>
        </p:spPr>
        <p:txBody>
          <a:bodyPr wrap="square" rtlCol="0">
            <a:spAutoFit/>
          </a:bodyPr>
          <a:lstStyle/>
          <a:p>
            <a:r>
              <a:rPr kumimoji="1" lang="ja-JP" altLang="en-US" dirty="0" smtClean="0">
                <a:solidFill>
                  <a:srgbClr val="002060"/>
                </a:solidFill>
              </a:rPr>
              <a:t>◎</a:t>
            </a:r>
            <a:r>
              <a:rPr kumimoji="1" lang="en-US" altLang="ja-JP" dirty="0" smtClean="0">
                <a:solidFill>
                  <a:srgbClr val="002060"/>
                </a:solidFill>
              </a:rPr>
              <a:t>『</a:t>
            </a:r>
            <a:r>
              <a:rPr kumimoji="1" lang="ja-JP" altLang="en-US" dirty="0" smtClean="0">
                <a:solidFill>
                  <a:srgbClr val="002060"/>
                </a:solidFill>
              </a:rPr>
              <a:t>学び合い</a:t>
            </a:r>
            <a:r>
              <a:rPr kumimoji="1" lang="en-US" altLang="ja-JP" dirty="0" smtClean="0">
                <a:solidFill>
                  <a:srgbClr val="002060"/>
                </a:solidFill>
              </a:rPr>
              <a:t>』</a:t>
            </a:r>
            <a:r>
              <a:rPr kumimoji="1" lang="ja-JP" altLang="en-US" dirty="0" smtClean="0">
                <a:solidFill>
                  <a:srgbClr val="002060"/>
                </a:solidFill>
              </a:rPr>
              <a:t>をやり初めた当初は、意識的な声掛けで</a:t>
            </a:r>
            <a:r>
              <a:rPr kumimoji="1" lang="en-US" altLang="ja-JP" dirty="0" smtClean="0">
                <a:solidFill>
                  <a:srgbClr val="002060"/>
                </a:solidFill>
              </a:rPr>
              <a:t>『</a:t>
            </a:r>
            <a:r>
              <a:rPr kumimoji="1" lang="ja-JP" altLang="en-US" dirty="0" smtClean="0">
                <a:solidFill>
                  <a:srgbClr val="002060"/>
                </a:solidFill>
              </a:rPr>
              <a:t>学び合い</a:t>
            </a:r>
            <a:r>
              <a:rPr kumimoji="1" lang="en-US" altLang="ja-JP" dirty="0" smtClean="0">
                <a:solidFill>
                  <a:srgbClr val="002060"/>
                </a:solidFill>
              </a:rPr>
              <a:t>』</a:t>
            </a:r>
            <a:r>
              <a:rPr kumimoji="1" lang="ja-JP" altLang="en-US" dirty="0" smtClean="0">
                <a:solidFill>
                  <a:srgbClr val="002060"/>
                </a:solidFill>
              </a:rPr>
              <a:t>を成立させようとした。</a:t>
            </a:r>
            <a:endParaRPr kumimoji="1" lang="en-US" altLang="ja-JP" dirty="0" smtClean="0">
              <a:solidFill>
                <a:srgbClr val="002060"/>
              </a:solidFill>
            </a:endParaRPr>
          </a:p>
          <a:p>
            <a:r>
              <a:rPr kumimoji="1" lang="ja-JP" altLang="en-US" dirty="0" smtClean="0">
                <a:solidFill>
                  <a:srgbClr val="FF0000"/>
                </a:solidFill>
              </a:rPr>
              <a:t>◎</a:t>
            </a:r>
            <a:r>
              <a:rPr kumimoji="1" lang="en-US" altLang="ja-JP" dirty="0" smtClean="0">
                <a:solidFill>
                  <a:srgbClr val="FF0000"/>
                </a:solidFill>
              </a:rPr>
              <a:t>『</a:t>
            </a:r>
            <a:r>
              <a:rPr kumimoji="1" lang="ja-JP" altLang="en-US" dirty="0" smtClean="0">
                <a:solidFill>
                  <a:srgbClr val="FF0000"/>
                </a:solidFill>
              </a:rPr>
              <a:t>学び合い</a:t>
            </a:r>
            <a:r>
              <a:rPr kumimoji="1" lang="en-US" altLang="ja-JP" dirty="0" smtClean="0">
                <a:solidFill>
                  <a:srgbClr val="FF0000"/>
                </a:solidFill>
              </a:rPr>
              <a:t>』</a:t>
            </a:r>
            <a:r>
              <a:rPr kumimoji="1" lang="ja-JP" altLang="en-US" dirty="0" smtClean="0">
                <a:solidFill>
                  <a:srgbClr val="FF0000"/>
                </a:solidFill>
              </a:rPr>
              <a:t>授業中、あまり声掛けしたら、子どもの授業の邪魔になる。「先生、静かにして」</a:t>
            </a:r>
            <a:endParaRPr kumimoji="1" lang="en-US" altLang="ja-JP" dirty="0" smtClean="0">
              <a:solidFill>
                <a:srgbClr val="FF0000"/>
              </a:solidFill>
            </a:endParaRPr>
          </a:p>
        </p:txBody>
      </p:sp>
      <p:sp>
        <p:nvSpPr>
          <p:cNvPr id="4" name="テキスト ボックス 3"/>
          <p:cNvSpPr txBox="1"/>
          <p:nvPr/>
        </p:nvSpPr>
        <p:spPr>
          <a:xfrm>
            <a:off x="4682823" y="4148213"/>
            <a:ext cx="1166721" cy="369332"/>
          </a:xfrm>
          <a:prstGeom prst="rect">
            <a:avLst/>
          </a:prstGeom>
          <a:noFill/>
        </p:spPr>
        <p:txBody>
          <a:bodyPr wrap="square" rtlCol="0">
            <a:spAutoFit/>
          </a:bodyPr>
          <a:lstStyle/>
          <a:p>
            <a:r>
              <a:rPr kumimoji="1" lang="ja-JP" altLang="en-US" dirty="0" smtClean="0"/>
              <a:t>第</a:t>
            </a:r>
            <a:r>
              <a:rPr kumimoji="1" lang="ja-JP" altLang="en-US" dirty="0"/>
              <a:t>三段階</a:t>
            </a:r>
          </a:p>
        </p:txBody>
      </p:sp>
      <p:sp>
        <p:nvSpPr>
          <p:cNvPr id="29" name="テキスト ボックス 28"/>
          <p:cNvSpPr txBox="1"/>
          <p:nvPr/>
        </p:nvSpPr>
        <p:spPr>
          <a:xfrm>
            <a:off x="8364486" y="4364687"/>
            <a:ext cx="1166721" cy="369332"/>
          </a:xfrm>
          <a:prstGeom prst="rect">
            <a:avLst/>
          </a:prstGeom>
          <a:noFill/>
        </p:spPr>
        <p:txBody>
          <a:bodyPr wrap="square" rtlCol="0">
            <a:spAutoFit/>
          </a:bodyPr>
          <a:lstStyle/>
          <a:p>
            <a:r>
              <a:rPr kumimoji="1" lang="ja-JP" altLang="en-US" dirty="0" smtClean="0"/>
              <a:t>第四段階</a:t>
            </a:r>
            <a:endParaRPr kumimoji="1" lang="ja-JP" altLang="en-US" dirty="0"/>
          </a:p>
        </p:txBody>
      </p:sp>
    </p:spTree>
    <p:extLst>
      <p:ext uri="{BB962C8B-B14F-4D97-AF65-F5344CB8AC3E}">
        <p14:creationId xmlns:p14="http://schemas.microsoft.com/office/powerpoint/2010/main" val="476342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fade">
                                      <p:cBhvr>
                                        <p:cTn id="12" dur="5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9"/>
                                        </p:tgtEl>
                                        <p:attrNameLst>
                                          <p:attrName>style.visibility</p:attrName>
                                        </p:attrNameLst>
                                      </p:cBhvr>
                                      <p:to>
                                        <p:strVal val="visible"/>
                                      </p:to>
                                    </p:set>
                                    <p:animEffect transition="in" filter="fade">
                                      <p:cBhvr>
                                        <p:cTn id="22" dur="500"/>
                                        <p:tgtEl>
                                          <p:spTgt spid="2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fade">
                                      <p:cBhvr>
                                        <p:cTn id="2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5" grpId="0" animBg="1"/>
      <p:bldP spid="4" grpId="0"/>
      <p:bldP spid="2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10674267" y="95199"/>
            <a:ext cx="1415230" cy="2065963"/>
          </a:xfrm>
          <a:prstGeom prst="rect">
            <a:avLst/>
          </a:prstGeom>
        </p:spPr>
      </p:pic>
      <p:sp>
        <p:nvSpPr>
          <p:cNvPr id="7" name="正方形/長方形 6"/>
          <p:cNvSpPr/>
          <p:nvPr/>
        </p:nvSpPr>
        <p:spPr>
          <a:xfrm>
            <a:off x="4448981" y="218595"/>
            <a:ext cx="233842" cy="23279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コンテンツ プレースホルダー 6"/>
          <p:cNvSpPr txBox="1">
            <a:spLocks/>
          </p:cNvSpPr>
          <p:nvPr/>
        </p:nvSpPr>
        <p:spPr>
          <a:xfrm>
            <a:off x="265893" y="684157"/>
            <a:ext cx="10408374" cy="836396"/>
          </a:xfrm>
          <a:prstGeom prst="rect">
            <a:avLst/>
          </a:prstGeom>
        </p:spPr>
        <p:txBody>
          <a:bodyPr>
            <a:normAutofit fontScale="925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dirty="0" smtClean="0">
                <a:solidFill>
                  <a:schemeClr val="tx1"/>
                </a:solidFill>
                <a:effectLst>
                  <a:outerShdw blurRad="38100" dist="38100" dir="2700000" algn="tl">
                    <a:srgbClr val="000000">
                      <a:alpha val="43137"/>
                    </a:srgbClr>
                  </a:outerShdw>
                </a:effectLst>
              </a:rPr>
              <a:t>１　</a:t>
            </a:r>
            <a:r>
              <a:rPr lang="en-US" altLang="ja-JP" dirty="0" smtClean="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自分の</a:t>
            </a:r>
            <a:r>
              <a:rPr lang="en-US" altLang="ja-JP" dirty="0" smtClean="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学び合い</a:t>
            </a:r>
            <a:r>
              <a:rPr lang="en-US" altLang="ja-JP" dirty="0" smtClean="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実践のレベル・チェック</a:t>
            </a:r>
            <a:r>
              <a:rPr lang="en-US" altLang="ja-JP" dirty="0" smtClean="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　</a:t>
            </a:r>
            <a:r>
              <a:rPr lang="en-US" altLang="ja-JP" dirty="0" smtClean="0">
                <a:solidFill>
                  <a:srgbClr val="FF0000"/>
                </a:solidFill>
                <a:effectLst>
                  <a:outerShdw blurRad="38100" dist="38100" dir="2700000" algn="tl">
                    <a:srgbClr val="000000">
                      <a:alpha val="43137"/>
                    </a:srgbClr>
                  </a:outerShdw>
                </a:effectLst>
              </a:rPr>
              <a:t>※『</a:t>
            </a:r>
            <a:r>
              <a:rPr lang="ja-JP" altLang="en-US" dirty="0" smtClean="0">
                <a:solidFill>
                  <a:srgbClr val="FF0000"/>
                </a:solidFill>
                <a:effectLst>
                  <a:outerShdw blurRad="38100" dist="38100" dir="2700000" algn="tl">
                    <a:srgbClr val="000000">
                      <a:alpha val="43137"/>
                    </a:srgbClr>
                  </a:outerShdw>
                </a:effectLst>
              </a:rPr>
              <a:t>学び合い</a:t>
            </a:r>
            <a:r>
              <a:rPr lang="en-US" altLang="ja-JP" dirty="0" smtClean="0">
                <a:solidFill>
                  <a:srgbClr val="FF0000"/>
                </a:solidFill>
                <a:effectLst>
                  <a:outerShdw blurRad="38100" dist="38100" dir="2700000" algn="tl">
                    <a:srgbClr val="000000">
                      <a:alpha val="43137"/>
                    </a:srgbClr>
                  </a:outerShdw>
                </a:effectLst>
              </a:rPr>
              <a:t>』</a:t>
            </a:r>
            <a:r>
              <a:rPr lang="ja-JP" altLang="en-US" dirty="0" smtClean="0">
                <a:solidFill>
                  <a:srgbClr val="FF0000"/>
                </a:solidFill>
                <a:effectLst>
                  <a:outerShdw blurRad="38100" dist="38100" dir="2700000" algn="tl">
                    <a:srgbClr val="000000">
                      <a:alpha val="43137"/>
                    </a:srgbClr>
                  </a:outerShdw>
                </a:effectLst>
              </a:rPr>
              <a:t>のミクロな見取り</a:t>
            </a:r>
            <a:endParaRPr lang="en-US" altLang="ja-JP" dirty="0" smtClean="0">
              <a:solidFill>
                <a:srgbClr val="FF0000"/>
              </a:solidFill>
              <a:effectLst>
                <a:outerShdw blurRad="38100" dist="38100" dir="2700000" algn="tl">
                  <a:srgbClr val="000000">
                    <a:alpha val="43137"/>
                  </a:srgbClr>
                </a:outerShdw>
              </a:effectLst>
            </a:endParaRPr>
          </a:p>
          <a:p>
            <a:pPr marL="0" indent="0">
              <a:buNone/>
            </a:pPr>
            <a:r>
              <a:rPr lang="ja-JP" altLang="en-US" dirty="0" smtClean="0">
                <a:solidFill>
                  <a:schemeClr val="tx1"/>
                </a:solidFill>
                <a:effectLst>
                  <a:outerShdw blurRad="38100" dist="38100" dir="2700000" algn="tl">
                    <a:srgbClr val="000000">
                      <a:alpha val="43137"/>
                    </a:srgbClr>
                  </a:outerShdw>
                </a:effectLst>
              </a:rPr>
              <a:t>　</a:t>
            </a:r>
            <a:r>
              <a:rPr lang="en-US" altLang="ja-JP" dirty="0" smtClean="0">
                <a:solidFill>
                  <a:schemeClr val="tx1"/>
                </a:solidFill>
                <a:effectLst>
                  <a:outerShdw blurRad="38100" dist="38100" dir="2700000" algn="tl">
                    <a:srgbClr val="000000">
                      <a:alpha val="43137"/>
                    </a:srgbClr>
                  </a:outerShdw>
                </a:effectLst>
              </a:rPr>
              <a:t>(2)『</a:t>
            </a:r>
            <a:r>
              <a:rPr lang="ja-JP" altLang="en-US" dirty="0" smtClean="0">
                <a:solidFill>
                  <a:schemeClr val="tx1"/>
                </a:solidFill>
                <a:effectLst>
                  <a:outerShdw blurRad="38100" dist="38100" dir="2700000" algn="tl">
                    <a:srgbClr val="000000">
                      <a:alpha val="43137"/>
                    </a:srgbClr>
                  </a:outerShdw>
                </a:effectLst>
              </a:rPr>
              <a:t>学び合い</a:t>
            </a:r>
            <a:r>
              <a:rPr lang="en-US" altLang="ja-JP" dirty="0" smtClean="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の最初のグループが男女別だったら、</a:t>
            </a:r>
            <a:r>
              <a:rPr lang="en-US" altLang="ja-JP" dirty="0" smtClean="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学び合い</a:t>
            </a:r>
            <a:r>
              <a:rPr lang="en-US" altLang="ja-JP" dirty="0" smtClean="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は黄色信号⇒どうしたらいい？</a:t>
            </a:r>
            <a:endParaRPr lang="en-US" altLang="ja-JP" dirty="0" smtClean="0">
              <a:solidFill>
                <a:schemeClr val="tx1"/>
              </a:solidFill>
              <a:effectLst>
                <a:outerShdw blurRad="38100" dist="38100" dir="2700000" algn="tl">
                  <a:srgbClr val="000000">
                    <a:alpha val="43137"/>
                  </a:srgbClr>
                </a:outerShdw>
              </a:effectLst>
            </a:endParaRPr>
          </a:p>
        </p:txBody>
      </p:sp>
      <p:sp>
        <p:nvSpPr>
          <p:cNvPr id="41" name="タイトル 1"/>
          <p:cNvSpPr txBox="1">
            <a:spLocks/>
          </p:cNvSpPr>
          <p:nvPr/>
        </p:nvSpPr>
        <p:spPr>
          <a:xfrm>
            <a:off x="265894" y="169631"/>
            <a:ext cx="10494332" cy="468436"/>
          </a:xfrm>
          <a:prstGeom prst="rect">
            <a:avLst/>
          </a:prstGeom>
        </p:spPr>
        <p:txBody>
          <a:bodyPr vert="horz" lIns="91440" tIns="45720" rIns="91440" bIns="45720" rtlCol="0" anchor="t">
            <a:normAutofit fontScale="75000" lnSpcReduction="200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3200" dirty="0" smtClean="0">
                <a:solidFill>
                  <a:schemeClr val="tx1"/>
                </a:solidFill>
              </a:rPr>
              <a:t>第４章 </a:t>
            </a:r>
            <a:r>
              <a:rPr lang="en-US" altLang="ja-JP" sz="3200" dirty="0" smtClean="0">
                <a:solidFill>
                  <a:schemeClr val="tx1"/>
                </a:solidFill>
              </a:rPr>
              <a:t>『</a:t>
            </a:r>
            <a:r>
              <a:rPr lang="ja-JP" altLang="en-US" sz="3200" dirty="0">
                <a:solidFill>
                  <a:schemeClr val="tx1"/>
                </a:solidFill>
              </a:rPr>
              <a:t>学び合い</a:t>
            </a:r>
            <a:r>
              <a:rPr lang="en-US" altLang="ja-JP" sz="3200" dirty="0" smtClean="0">
                <a:solidFill>
                  <a:schemeClr val="tx1"/>
                </a:solidFill>
              </a:rPr>
              <a:t>』</a:t>
            </a:r>
            <a:r>
              <a:rPr lang="ja-JP" altLang="en-US" sz="3200" dirty="0" smtClean="0">
                <a:solidFill>
                  <a:schemeClr val="tx1"/>
                </a:solidFill>
              </a:rPr>
              <a:t>の見取り</a:t>
            </a:r>
            <a:r>
              <a:rPr lang="ja-JP" altLang="en-US" sz="3700" dirty="0" smtClean="0">
                <a:solidFill>
                  <a:schemeClr val="tx1"/>
                </a:solidFill>
              </a:rPr>
              <a:t>　</a:t>
            </a:r>
            <a:endParaRPr lang="ja-JP" altLang="en-US" sz="2400" dirty="0">
              <a:solidFill>
                <a:schemeClr val="tx1"/>
              </a:solidFill>
            </a:endParaRPr>
          </a:p>
        </p:txBody>
      </p:sp>
      <p:sp>
        <p:nvSpPr>
          <p:cNvPr id="8" name="正方形/長方形 7"/>
          <p:cNvSpPr/>
          <p:nvPr/>
        </p:nvSpPr>
        <p:spPr>
          <a:xfrm>
            <a:off x="4448981" y="215280"/>
            <a:ext cx="6579045" cy="338554"/>
          </a:xfrm>
          <a:prstGeom prst="rect">
            <a:avLst/>
          </a:prstGeom>
        </p:spPr>
        <p:txBody>
          <a:bodyPr wrap="none">
            <a:spAutoFit/>
          </a:bodyPr>
          <a:lstStyle/>
          <a:p>
            <a:r>
              <a:rPr lang="en-US" altLang="ja-JP" sz="1600" dirty="0" smtClean="0"/>
              <a:t>2</a:t>
            </a:r>
            <a:r>
              <a:rPr lang="ja-JP" altLang="en-US" sz="1600" dirty="0" smtClean="0"/>
              <a:t>  </a:t>
            </a:r>
            <a:r>
              <a:rPr lang="en-US" altLang="ja-JP" sz="1600" dirty="0" smtClean="0"/>
              <a:t>『</a:t>
            </a:r>
            <a:r>
              <a:rPr lang="ja-JP" altLang="en-US" sz="1600" dirty="0" smtClean="0"/>
              <a:t>学び合い</a:t>
            </a:r>
            <a:r>
              <a:rPr lang="en-US" altLang="ja-JP" sz="1600" dirty="0" smtClean="0"/>
              <a:t>』</a:t>
            </a:r>
            <a:r>
              <a:rPr lang="ja-JP" altLang="en-US" sz="1600" dirty="0" smtClean="0"/>
              <a:t>の質を見取る</a:t>
            </a:r>
            <a:r>
              <a:rPr lang="en-US" altLang="ja-JP" sz="1600" dirty="0" smtClean="0"/>
              <a:t>『</a:t>
            </a:r>
            <a:r>
              <a:rPr lang="ja-JP" altLang="en-US" sz="1600" dirty="0"/>
              <a:t>学び合い</a:t>
            </a:r>
            <a:r>
              <a:rPr lang="en-US" altLang="ja-JP" sz="1600" dirty="0"/>
              <a:t>』</a:t>
            </a:r>
            <a:r>
              <a:rPr lang="ja-JP" altLang="en-US" sz="1600" dirty="0"/>
              <a:t>テクニック</a:t>
            </a:r>
            <a:r>
              <a:rPr lang="en-US" altLang="ja-JP" sz="1600" dirty="0"/>
              <a:t>(</a:t>
            </a:r>
            <a:r>
              <a:rPr lang="en-US" altLang="ja-JP" sz="1600" dirty="0" smtClean="0"/>
              <a:t>p100</a:t>
            </a:r>
            <a:r>
              <a:rPr lang="ja-JP" altLang="en-US" sz="1600" dirty="0" smtClean="0"/>
              <a:t>～</a:t>
            </a:r>
            <a:r>
              <a:rPr lang="en-US" altLang="ja-JP" sz="1600" dirty="0" smtClean="0"/>
              <a:t>p102)</a:t>
            </a:r>
            <a:endParaRPr lang="ja-JP" altLang="en-US" sz="1600" dirty="0"/>
          </a:p>
        </p:txBody>
      </p:sp>
      <p:sp>
        <p:nvSpPr>
          <p:cNvPr id="10" name="テキスト ボックス 9"/>
          <p:cNvSpPr txBox="1"/>
          <p:nvPr/>
        </p:nvSpPr>
        <p:spPr>
          <a:xfrm>
            <a:off x="508000" y="1520553"/>
            <a:ext cx="10166267" cy="923330"/>
          </a:xfrm>
          <a:prstGeom prst="rect">
            <a:avLst/>
          </a:prstGeom>
          <a:solidFill>
            <a:schemeClr val="bg1"/>
          </a:solidFill>
          <a:ln>
            <a:solidFill>
              <a:schemeClr val="accent1"/>
            </a:solidFill>
          </a:ln>
        </p:spPr>
        <p:txBody>
          <a:bodyPr wrap="square" rtlCol="0">
            <a:spAutoFit/>
          </a:bodyPr>
          <a:lstStyle/>
          <a:p>
            <a:r>
              <a:rPr kumimoji="1" lang="ja-JP" altLang="en-US" dirty="0" smtClean="0"/>
              <a:t>○すでに関係のある人とグループを作るほうが楽である。</a:t>
            </a:r>
            <a:endParaRPr kumimoji="1" lang="en-US" altLang="ja-JP" dirty="0" smtClean="0"/>
          </a:p>
          <a:p>
            <a:r>
              <a:rPr kumimoji="1" lang="ja-JP" altLang="en-US" dirty="0" smtClean="0"/>
              <a:t>　クラスをリードする子が、３、４人の同性に教えたら、自分はちゃんとやったと勘違いする。</a:t>
            </a:r>
            <a:endParaRPr kumimoji="1" lang="en-US" altLang="ja-JP" dirty="0" smtClean="0"/>
          </a:p>
          <a:p>
            <a:r>
              <a:rPr kumimoji="1" lang="ja-JP" altLang="en-US" dirty="0" smtClean="0"/>
              <a:t>⇒どうすればいい？</a:t>
            </a:r>
            <a:endParaRPr kumimoji="1" lang="en-US" altLang="ja-JP" dirty="0" smtClean="0"/>
          </a:p>
        </p:txBody>
      </p:sp>
      <p:pic>
        <p:nvPicPr>
          <p:cNvPr id="3" name="コンテンツ プレースホルダー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30857" y="5606866"/>
            <a:ext cx="1182264" cy="1251134"/>
          </a:xfrm>
          <a:prstGeom prst="rect">
            <a:avLst/>
          </a:prstGeom>
        </p:spPr>
      </p:pic>
      <p:sp>
        <p:nvSpPr>
          <p:cNvPr id="19" name="テキスト ボックス 18"/>
          <p:cNvSpPr txBox="1"/>
          <p:nvPr/>
        </p:nvSpPr>
        <p:spPr>
          <a:xfrm>
            <a:off x="507998" y="2528784"/>
            <a:ext cx="10252227" cy="1477328"/>
          </a:xfrm>
          <a:prstGeom prst="rect">
            <a:avLst/>
          </a:prstGeom>
          <a:solidFill>
            <a:schemeClr val="bg1"/>
          </a:solidFill>
          <a:ln>
            <a:solidFill>
              <a:schemeClr val="accent1"/>
            </a:solidFill>
          </a:ln>
        </p:spPr>
        <p:txBody>
          <a:bodyPr wrap="square" rtlCol="0">
            <a:spAutoFit/>
          </a:bodyPr>
          <a:lstStyle/>
          <a:p>
            <a:r>
              <a:rPr kumimoji="1" lang="ja-JP" altLang="en-US" dirty="0" smtClean="0"/>
              <a:t>①まず、</a:t>
            </a:r>
            <a:r>
              <a:rPr kumimoji="1" lang="ja-JP" altLang="en-US" dirty="0" smtClean="0">
                <a:solidFill>
                  <a:srgbClr val="FF0000"/>
                </a:solidFill>
              </a:rPr>
              <a:t>「社会で働く場合は異性とも一緒に働く」</a:t>
            </a:r>
            <a:r>
              <a:rPr kumimoji="1" lang="ja-JP" altLang="en-US" dirty="0" smtClean="0"/>
              <a:t>こと説明し、</a:t>
            </a:r>
            <a:r>
              <a:rPr kumimoji="1" lang="ja-JP" altLang="en-US" dirty="0" smtClean="0">
                <a:solidFill>
                  <a:srgbClr val="FF0000"/>
                </a:solidFill>
              </a:rPr>
              <a:t>「異性を意識しすぎるな</a:t>
            </a:r>
            <a:r>
              <a:rPr kumimoji="1" lang="ja-JP" altLang="en-US" dirty="0" smtClean="0"/>
              <a:t>」と語る。</a:t>
            </a:r>
            <a:endParaRPr kumimoji="1" lang="en-US" altLang="ja-JP" dirty="0" smtClean="0"/>
          </a:p>
          <a:p>
            <a:r>
              <a:rPr kumimoji="1" lang="en-US" altLang="ja-JP" dirty="0" smtClean="0">
                <a:solidFill>
                  <a:srgbClr val="FF0000"/>
                </a:solidFill>
                <a:effectLst>
                  <a:outerShdw blurRad="38100" dist="38100" dir="2700000" algn="tl">
                    <a:srgbClr val="000000">
                      <a:alpha val="43137"/>
                    </a:srgbClr>
                  </a:outerShdw>
                </a:effectLst>
              </a:rPr>
              <a:t>『</a:t>
            </a:r>
            <a:r>
              <a:rPr kumimoji="1" lang="ja-JP" altLang="en-US" dirty="0" smtClean="0">
                <a:solidFill>
                  <a:srgbClr val="FF0000"/>
                </a:solidFill>
                <a:effectLst>
                  <a:outerShdw blurRad="38100" dist="38100" dir="2700000" algn="tl">
                    <a:srgbClr val="000000">
                      <a:alpha val="43137"/>
                    </a:srgbClr>
                  </a:outerShdw>
                </a:effectLst>
              </a:rPr>
              <a:t>学び合い</a:t>
            </a:r>
            <a:r>
              <a:rPr kumimoji="1" lang="en-US" altLang="ja-JP" dirty="0" smtClean="0">
                <a:solidFill>
                  <a:srgbClr val="FF0000"/>
                </a:solidFill>
                <a:effectLst>
                  <a:outerShdw blurRad="38100" dist="38100" dir="2700000" algn="tl">
                    <a:srgbClr val="000000">
                      <a:alpha val="43137"/>
                    </a:srgbClr>
                  </a:outerShdw>
                </a:effectLst>
              </a:rPr>
              <a:t>』</a:t>
            </a:r>
            <a:r>
              <a:rPr kumimoji="1" lang="ja-JP" altLang="en-US" dirty="0" smtClean="0">
                <a:solidFill>
                  <a:srgbClr val="FF0000"/>
                </a:solidFill>
                <a:effectLst>
                  <a:outerShdw blurRad="38100" dist="38100" dir="2700000" algn="tl">
                    <a:srgbClr val="000000">
                      <a:alpha val="43137"/>
                    </a:srgbClr>
                  </a:outerShdw>
                </a:effectLst>
              </a:rPr>
              <a:t>では、社会に出た時の勉強をしている</a:t>
            </a:r>
            <a:r>
              <a:rPr kumimoji="1" lang="ja-JP" altLang="en-US" dirty="0" smtClean="0"/>
              <a:t>。</a:t>
            </a:r>
            <a:endParaRPr kumimoji="1" lang="en-US" altLang="ja-JP" dirty="0" smtClean="0"/>
          </a:p>
          <a:p>
            <a:r>
              <a:rPr kumimoji="1" lang="ja-JP" altLang="en-US" dirty="0" smtClean="0"/>
              <a:t>②</a:t>
            </a:r>
            <a:r>
              <a:rPr kumimoji="1" lang="ja-JP" altLang="en-US" dirty="0" smtClean="0">
                <a:solidFill>
                  <a:srgbClr val="FF0000"/>
                </a:solidFill>
              </a:rPr>
              <a:t>とてつもない難しい問題を一つ忍ばせる</a:t>
            </a:r>
            <a:r>
              <a:rPr kumimoji="1" lang="ja-JP" altLang="en-US" dirty="0" smtClean="0"/>
              <a:t>。つまり</a:t>
            </a:r>
            <a:r>
              <a:rPr kumimoji="1" lang="ja-JP" altLang="en-US" dirty="0" smtClean="0">
                <a:solidFill>
                  <a:srgbClr val="FF0000"/>
                </a:solidFill>
              </a:rPr>
              <a:t>「クラスの中の一人二人位しか解けない問題」を入れておく</a:t>
            </a:r>
            <a:r>
              <a:rPr kumimoji="1" lang="ja-JP" altLang="en-US" dirty="0" smtClean="0"/>
              <a:t>。</a:t>
            </a:r>
            <a:endParaRPr kumimoji="1" lang="en-US" altLang="ja-JP" dirty="0" smtClean="0"/>
          </a:p>
          <a:p>
            <a:r>
              <a:rPr kumimoji="1" lang="ja-JP" altLang="en-US" dirty="0" smtClean="0"/>
              <a:t>⇒</a:t>
            </a:r>
            <a:r>
              <a:rPr kumimoji="1" lang="ja-JP" altLang="en-US" dirty="0" smtClean="0">
                <a:solidFill>
                  <a:srgbClr val="FF0000"/>
                </a:solidFill>
                <a:effectLst>
                  <a:outerShdw blurRad="38100" dist="38100" dir="2700000" algn="tl">
                    <a:srgbClr val="000000">
                      <a:alpha val="43137"/>
                    </a:srgbClr>
                  </a:outerShdw>
                </a:effectLst>
              </a:rPr>
              <a:t>異性の人から教えて貰ったり異性の人に教えたりしなければ、「全員達成できない状態</a:t>
            </a:r>
            <a:r>
              <a:rPr kumimoji="1" lang="ja-JP" altLang="en-US" dirty="0">
                <a:solidFill>
                  <a:srgbClr val="FF0000"/>
                </a:solidFill>
                <a:effectLst>
                  <a:outerShdw blurRad="38100" dist="38100" dir="2700000" algn="tl">
                    <a:srgbClr val="000000">
                      <a:alpha val="43137"/>
                    </a:srgbClr>
                  </a:outerShdw>
                </a:effectLst>
              </a:rPr>
              <a:t>」</a:t>
            </a:r>
            <a:r>
              <a:rPr kumimoji="1" lang="ja-JP" altLang="en-US" dirty="0" smtClean="0">
                <a:solidFill>
                  <a:srgbClr val="FF0000"/>
                </a:solidFill>
                <a:effectLst>
                  <a:outerShdw blurRad="38100" dist="38100" dir="2700000" algn="tl">
                    <a:srgbClr val="000000">
                      <a:alpha val="43137"/>
                    </a:srgbClr>
                  </a:outerShdw>
                </a:effectLst>
              </a:rPr>
              <a:t>にする</a:t>
            </a:r>
            <a:r>
              <a:rPr kumimoji="1" lang="ja-JP" altLang="en-US" dirty="0" smtClean="0"/>
              <a:t>。</a:t>
            </a:r>
            <a:endParaRPr kumimoji="1" lang="en-US" altLang="ja-JP" dirty="0" smtClean="0"/>
          </a:p>
        </p:txBody>
      </p:sp>
      <p:sp>
        <p:nvSpPr>
          <p:cNvPr id="24" name="テキスト ボックス 23"/>
          <p:cNvSpPr txBox="1"/>
          <p:nvPr/>
        </p:nvSpPr>
        <p:spPr>
          <a:xfrm>
            <a:off x="507998" y="4058441"/>
            <a:ext cx="10522859" cy="923330"/>
          </a:xfrm>
          <a:prstGeom prst="rect">
            <a:avLst/>
          </a:prstGeom>
          <a:solidFill>
            <a:schemeClr val="bg1"/>
          </a:solidFill>
          <a:ln>
            <a:solidFill>
              <a:schemeClr val="accent1"/>
            </a:solidFill>
          </a:ln>
        </p:spPr>
        <p:txBody>
          <a:bodyPr wrap="square" rtlCol="0">
            <a:spAutoFit/>
          </a:bodyPr>
          <a:lstStyle/>
          <a:p>
            <a:r>
              <a:rPr kumimoji="1" lang="ja-JP" altLang="en-US" dirty="0">
                <a:solidFill>
                  <a:srgbClr val="FF0000"/>
                </a:solidFill>
                <a:effectLst>
                  <a:outerShdw blurRad="38100" dist="38100" dir="2700000" algn="tl">
                    <a:srgbClr val="000000">
                      <a:alpha val="43137"/>
                    </a:srgbClr>
                  </a:outerShdw>
                </a:effectLst>
              </a:rPr>
              <a:t>★</a:t>
            </a:r>
            <a:r>
              <a:rPr kumimoji="1" lang="ja-JP" altLang="en-US" dirty="0" smtClean="0">
                <a:solidFill>
                  <a:srgbClr val="FF0000"/>
                </a:solidFill>
                <a:effectLst>
                  <a:outerShdw blurRad="38100" dist="38100" dir="2700000" algn="tl">
                    <a:srgbClr val="000000">
                      <a:alpha val="43137"/>
                    </a:srgbClr>
                  </a:outerShdw>
                </a:effectLst>
              </a:rPr>
              <a:t>男女別にグループが形成されるということは、お互いに男女が交流したい年頃になったという証拠。</a:t>
            </a:r>
            <a:endParaRPr kumimoji="1" lang="en-US" altLang="ja-JP" dirty="0" smtClean="0">
              <a:solidFill>
                <a:srgbClr val="FF0000"/>
              </a:solidFill>
              <a:effectLst>
                <a:outerShdw blurRad="38100" dist="38100" dir="2700000" algn="tl">
                  <a:srgbClr val="000000">
                    <a:alpha val="43137"/>
                  </a:srgbClr>
                </a:outerShdw>
              </a:effectLst>
            </a:endParaRPr>
          </a:p>
          <a:p>
            <a:r>
              <a:rPr kumimoji="1" lang="ja-JP" altLang="en-US" dirty="0" smtClean="0"/>
              <a:t>⇒悪いことではないし、恥ずかしいことではなく、望ましいことだ！⇒男女間で交流する</a:t>
            </a:r>
            <a:endParaRPr kumimoji="1" lang="en-US" altLang="ja-JP" dirty="0" smtClean="0"/>
          </a:p>
          <a:p>
            <a:r>
              <a:rPr kumimoji="1" lang="ja-JP" altLang="en-US" dirty="0"/>
              <a:t>　</a:t>
            </a:r>
            <a:r>
              <a:rPr kumimoji="1" lang="ja-JP" altLang="en-US" dirty="0" smtClean="0">
                <a:solidFill>
                  <a:srgbClr val="002060"/>
                </a:solidFill>
                <a:effectLst>
                  <a:outerShdw blurRad="38100" dist="38100" dir="2700000" algn="tl">
                    <a:srgbClr val="000000">
                      <a:alpha val="43137"/>
                    </a:srgbClr>
                  </a:outerShdw>
                </a:effectLst>
              </a:rPr>
              <a:t>不純異性交遊</a:t>
            </a:r>
            <a:r>
              <a:rPr kumimoji="1" lang="ja-JP" altLang="en-US" dirty="0" smtClean="0"/>
              <a:t>ではなく、</a:t>
            </a:r>
            <a:r>
              <a:rPr kumimoji="1" lang="en-US" altLang="ja-JP" dirty="0" smtClean="0">
                <a:solidFill>
                  <a:srgbClr val="FF0000"/>
                </a:solidFill>
                <a:effectLst>
                  <a:outerShdw blurRad="38100" dist="38100" dir="2700000" algn="tl">
                    <a:srgbClr val="000000">
                      <a:alpha val="43137"/>
                    </a:srgbClr>
                  </a:outerShdw>
                </a:effectLst>
              </a:rPr>
              <a:t>『</a:t>
            </a:r>
            <a:r>
              <a:rPr kumimoji="1" lang="ja-JP" altLang="en-US" dirty="0" smtClean="0">
                <a:solidFill>
                  <a:srgbClr val="FF0000"/>
                </a:solidFill>
                <a:effectLst>
                  <a:outerShdw blurRad="38100" dist="38100" dir="2700000" algn="tl">
                    <a:srgbClr val="000000">
                      <a:alpha val="43137"/>
                    </a:srgbClr>
                  </a:outerShdw>
                </a:effectLst>
              </a:rPr>
              <a:t>学び合い</a:t>
            </a:r>
            <a:r>
              <a:rPr kumimoji="1" lang="en-US" altLang="ja-JP" dirty="0" smtClean="0">
                <a:solidFill>
                  <a:srgbClr val="FF0000"/>
                </a:solidFill>
                <a:effectLst>
                  <a:outerShdw blurRad="38100" dist="38100" dir="2700000" algn="tl">
                    <a:srgbClr val="000000">
                      <a:alpha val="43137"/>
                    </a:srgbClr>
                  </a:outerShdw>
                </a:effectLst>
              </a:rPr>
              <a:t>』</a:t>
            </a:r>
            <a:r>
              <a:rPr kumimoji="1" lang="ja-JP" altLang="en-US" dirty="0" smtClean="0">
                <a:solidFill>
                  <a:srgbClr val="FF0000"/>
                </a:solidFill>
                <a:effectLst>
                  <a:outerShdw blurRad="38100" dist="38100" dir="2700000" algn="tl">
                    <a:srgbClr val="000000">
                      <a:alpha val="43137"/>
                    </a:srgbClr>
                  </a:outerShdw>
                </a:effectLst>
              </a:rPr>
              <a:t>は「純」異性交遊だ</a:t>
            </a:r>
            <a:r>
              <a:rPr kumimoji="1" lang="ja-JP" altLang="en-US" dirty="0" smtClean="0"/>
              <a:t>！</a:t>
            </a:r>
            <a:endParaRPr kumimoji="1" lang="en-US" altLang="ja-JP" dirty="0" smtClean="0"/>
          </a:p>
        </p:txBody>
      </p:sp>
      <p:sp>
        <p:nvSpPr>
          <p:cNvPr id="27" name="テキスト ボックス 26"/>
          <p:cNvSpPr txBox="1"/>
          <p:nvPr/>
        </p:nvSpPr>
        <p:spPr>
          <a:xfrm>
            <a:off x="507998" y="5034100"/>
            <a:ext cx="10252227" cy="1200329"/>
          </a:xfrm>
          <a:prstGeom prst="rect">
            <a:avLst/>
          </a:prstGeom>
          <a:solidFill>
            <a:schemeClr val="bg1"/>
          </a:solidFill>
          <a:ln>
            <a:solidFill>
              <a:schemeClr val="accent1"/>
            </a:solidFill>
          </a:ln>
        </p:spPr>
        <p:txBody>
          <a:bodyPr wrap="square" rtlCol="0">
            <a:spAutoFit/>
          </a:bodyPr>
          <a:lstStyle/>
          <a:p>
            <a:r>
              <a:rPr kumimoji="1" lang="en-US" altLang="ja-JP" dirty="0" smtClean="0">
                <a:solidFill>
                  <a:srgbClr val="FF0000"/>
                </a:solidFill>
              </a:rPr>
              <a:t>【</a:t>
            </a:r>
            <a:r>
              <a:rPr kumimoji="1" lang="ja-JP" altLang="en-US" dirty="0" smtClean="0">
                <a:solidFill>
                  <a:srgbClr val="FF0000"/>
                </a:solidFill>
              </a:rPr>
              <a:t>授業中盤以降の見取り</a:t>
            </a:r>
            <a:r>
              <a:rPr kumimoji="1" lang="en-US" altLang="ja-JP" dirty="0" smtClean="0">
                <a:solidFill>
                  <a:srgbClr val="FF0000"/>
                </a:solidFill>
              </a:rPr>
              <a:t>】※</a:t>
            </a:r>
            <a:r>
              <a:rPr kumimoji="1" lang="ja-JP" altLang="en-US" dirty="0" smtClean="0">
                <a:solidFill>
                  <a:srgbClr val="FF0000"/>
                </a:solidFill>
                <a:effectLst>
                  <a:outerShdw blurRad="38100" dist="38100" dir="2700000" algn="tl">
                    <a:srgbClr val="000000">
                      <a:alpha val="43137"/>
                    </a:srgbClr>
                  </a:outerShdw>
                </a:effectLst>
              </a:rPr>
              <a:t>リードする子の動きを観察する。</a:t>
            </a:r>
            <a:endParaRPr kumimoji="1" lang="en-US" altLang="ja-JP" dirty="0" smtClean="0">
              <a:solidFill>
                <a:srgbClr val="FF0000"/>
              </a:solidFill>
              <a:effectLst>
                <a:outerShdw blurRad="38100" dist="38100" dir="2700000" algn="tl">
                  <a:srgbClr val="000000">
                    <a:alpha val="43137"/>
                  </a:srgbClr>
                </a:outerShdw>
              </a:effectLst>
            </a:endParaRPr>
          </a:p>
          <a:p>
            <a:r>
              <a:rPr kumimoji="1" lang="ja-JP" altLang="en-US" dirty="0" smtClean="0">
                <a:solidFill>
                  <a:srgbClr val="002060"/>
                </a:solidFill>
                <a:effectLst>
                  <a:outerShdw blurRad="38100" dist="38100" dir="2700000" algn="tl">
                    <a:srgbClr val="000000">
                      <a:alpha val="43137"/>
                    </a:srgbClr>
                  </a:outerShdw>
                </a:effectLst>
              </a:rPr>
              <a:t>○リードする子の腰が据わっていて、近くの子としか関わらない＝黄色信号</a:t>
            </a:r>
            <a:endParaRPr kumimoji="1" lang="en-US" altLang="ja-JP" dirty="0" smtClean="0">
              <a:solidFill>
                <a:srgbClr val="002060"/>
              </a:solidFill>
              <a:effectLst>
                <a:outerShdw blurRad="38100" dist="38100" dir="2700000" algn="tl">
                  <a:srgbClr val="000000">
                    <a:alpha val="43137"/>
                  </a:srgbClr>
                </a:outerShdw>
              </a:effectLst>
            </a:endParaRPr>
          </a:p>
          <a:p>
            <a:r>
              <a:rPr kumimoji="1" lang="ja-JP" altLang="en-US" dirty="0" smtClean="0">
                <a:solidFill>
                  <a:srgbClr val="FF0000"/>
                </a:solidFill>
                <a:effectLst>
                  <a:outerShdw blurRad="38100" dist="38100" dir="2700000" algn="tl">
                    <a:srgbClr val="000000">
                      <a:alpha val="43137"/>
                    </a:srgbClr>
                  </a:outerShdw>
                </a:effectLst>
              </a:rPr>
              <a:t>○リードする子がクラス全体を視野に置いているなら、クラス全体を見回し、分からない子を探す。</a:t>
            </a:r>
            <a:endParaRPr kumimoji="1" lang="en-US" altLang="ja-JP" dirty="0">
              <a:solidFill>
                <a:srgbClr val="FF0000"/>
              </a:solidFill>
              <a:effectLst>
                <a:outerShdw blurRad="38100" dist="38100" dir="2700000" algn="tl">
                  <a:srgbClr val="000000">
                    <a:alpha val="43137"/>
                  </a:srgbClr>
                </a:outerShdw>
              </a:effectLst>
            </a:endParaRPr>
          </a:p>
          <a:p>
            <a:r>
              <a:rPr kumimoji="1" lang="ja-JP" altLang="en-US" dirty="0" smtClean="0">
                <a:solidFill>
                  <a:srgbClr val="FF0000"/>
                </a:solidFill>
              </a:rPr>
              <a:t>～「名前カード」を見に来る。複数のクラスをリードする子が相談して、分担を決めて教える。</a:t>
            </a:r>
            <a:endParaRPr kumimoji="1" lang="en-US" altLang="ja-JP" dirty="0" smtClean="0">
              <a:solidFill>
                <a:srgbClr val="FF0000"/>
              </a:solidFill>
            </a:endParaRPr>
          </a:p>
        </p:txBody>
      </p:sp>
    </p:spTree>
    <p:extLst>
      <p:ext uri="{BB962C8B-B14F-4D97-AF65-F5344CB8AC3E}">
        <p14:creationId xmlns:p14="http://schemas.microsoft.com/office/powerpoint/2010/main" val="250266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10800557" y="95199"/>
            <a:ext cx="1288939" cy="1881603"/>
          </a:xfrm>
          <a:prstGeom prst="rect">
            <a:avLst/>
          </a:prstGeom>
        </p:spPr>
      </p:pic>
      <p:sp>
        <p:nvSpPr>
          <p:cNvPr id="7" name="正方形/長方形 6"/>
          <p:cNvSpPr/>
          <p:nvPr/>
        </p:nvSpPr>
        <p:spPr>
          <a:xfrm>
            <a:off x="4565902" y="201926"/>
            <a:ext cx="233842" cy="23279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コンテンツ プレースホルダー 6"/>
          <p:cNvSpPr txBox="1">
            <a:spLocks/>
          </p:cNvSpPr>
          <p:nvPr/>
        </p:nvSpPr>
        <p:spPr>
          <a:xfrm>
            <a:off x="265893" y="684157"/>
            <a:ext cx="10408374" cy="836396"/>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dirty="0" smtClean="0">
                <a:solidFill>
                  <a:schemeClr val="tx1"/>
                </a:solidFill>
                <a:effectLst>
                  <a:outerShdw blurRad="38100" dist="38100" dir="2700000" algn="tl">
                    <a:srgbClr val="000000">
                      <a:alpha val="43137"/>
                    </a:srgbClr>
                  </a:outerShdw>
                </a:effectLst>
              </a:rPr>
              <a:t>１　</a:t>
            </a:r>
            <a:r>
              <a:rPr lang="en-US" altLang="ja-JP" dirty="0" smtClean="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自分の</a:t>
            </a:r>
            <a:r>
              <a:rPr lang="en-US" altLang="ja-JP" dirty="0" smtClean="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学び合い</a:t>
            </a:r>
            <a:r>
              <a:rPr lang="en-US" altLang="ja-JP" dirty="0" smtClean="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実践のレベル・チェック</a:t>
            </a:r>
            <a:r>
              <a:rPr lang="en-US" altLang="ja-JP" dirty="0" smtClean="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　</a:t>
            </a:r>
            <a:r>
              <a:rPr lang="en-US" altLang="ja-JP" dirty="0" smtClean="0">
                <a:solidFill>
                  <a:srgbClr val="FF0000"/>
                </a:solidFill>
                <a:effectLst>
                  <a:outerShdw blurRad="38100" dist="38100" dir="2700000" algn="tl">
                    <a:srgbClr val="000000">
                      <a:alpha val="43137"/>
                    </a:srgbClr>
                  </a:outerShdw>
                </a:effectLst>
              </a:rPr>
              <a:t>※『</a:t>
            </a:r>
            <a:r>
              <a:rPr lang="ja-JP" altLang="en-US" dirty="0" smtClean="0">
                <a:solidFill>
                  <a:srgbClr val="FF0000"/>
                </a:solidFill>
                <a:effectLst>
                  <a:outerShdw blurRad="38100" dist="38100" dir="2700000" algn="tl">
                    <a:srgbClr val="000000">
                      <a:alpha val="43137"/>
                    </a:srgbClr>
                  </a:outerShdw>
                </a:effectLst>
              </a:rPr>
              <a:t>学び合い</a:t>
            </a:r>
            <a:r>
              <a:rPr lang="en-US" altLang="ja-JP" dirty="0" smtClean="0">
                <a:solidFill>
                  <a:srgbClr val="FF0000"/>
                </a:solidFill>
                <a:effectLst>
                  <a:outerShdw blurRad="38100" dist="38100" dir="2700000" algn="tl">
                    <a:srgbClr val="000000">
                      <a:alpha val="43137"/>
                    </a:srgbClr>
                  </a:outerShdw>
                </a:effectLst>
              </a:rPr>
              <a:t>』</a:t>
            </a:r>
            <a:r>
              <a:rPr lang="ja-JP" altLang="en-US" dirty="0" smtClean="0">
                <a:solidFill>
                  <a:srgbClr val="FF0000"/>
                </a:solidFill>
                <a:effectLst>
                  <a:outerShdw blurRad="38100" dist="38100" dir="2700000" algn="tl">
                    <a:srgbClr val="000000">
                      <a:alpha val="43137"/>
                    </a:srgbClr>
                  </a:outerShdw>
                </a:effectLst>
              </a:rPr>
              <a:t>のミクロな見取り</a:t>
            </a:r>
            <a:endParaRPr lang="en-US" altLang="ja-JP" dirty="0" smtClean="0">
              <a:solidFill>
                <a:srgbClr val="FF0000"/>
              </a:solidFill>
              <a:effectLst>
                <a:outerShdw blurRad="38100" dist="38100" dir="2700000" algn="tl">
                  <a:srgbClr val="000000">
                    <a:alpha val="43137"/>
                  </a:srgbClr>
                </a:outerShdw>
              </a:effectLst>
            </a:endParaRPr>
          </a:p>
          <a:p>
            <a:pPr marL="0" indent="0">
              <a:buNone/>
            </a:pPr>
            <a:r>
              <a:rPr lang="ja-JP" altLang="en-US" dirty="0" smtClean="0">
                <a:solidFill>
                  <a:schemeClr val="tx1"/>
                </a:solidFill>
                <a:effectLst>
                  <a:outerShdw blurRad="38100" dist="38100" dir="2700000" algn="tl">
                    <a:srgbClr val="000000">
                      <a:alpha val="43137"/>
                    </a:srgbClr>
                  </a:outerShdw>
                </a:effectLst>
              </a:rPr>
              <a:t>　</a:t>
            </a:r>
            <a:r>
              <a:rPr lang="en-US" altLang="ja-JP" dirty="0" smtClean="0">
                <a:solidFill>
                  <a:schemeClr val="tx1"/>
                </a:solidFill>
                <a:effectLst>
                  <a:outerShdw blurRad="38100" dist="38100" dir="2700000" algn="tl">
                    <a:srgbClr val="000000">
                      <a:alpha val="43137"/>
                    </a:srgbClr>
                  </a:outerShdw>
                </a:effectLst>
              </a:rPr>
              <a:t>(2)『</a:t>
            </a:r>
            <a:r>
              <a:rPr lang="ja-JP" altLang="en-US" dirty="0" smtClean="0">
                <a:solidFill>
                  <a:schemeClr val="tx1"/>
                </a:solidFill>
                <a:effectLst>
                  <a:outerShdw blurRad="38100" dist="38100" dir="2700000" algn="tl">
                    <a:srgbClr val="000000">
                      <a:alpha val="43137"/>
                    </a:srgbClr>
                  </a:outerShdw>
                </a:effectLst>
              </a:rPr>
              <a:t>学び合い</a:t>
            </a:r>
            <a:r>
              <a:rPr lang="en-US" altLang="ja-JP" dirty="0" smtClean="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は毎回、毎回、全員達成しなければならない。</a:t>
            </a:r>
            <a:r>
              <a:rPr lang="en-US" altLang="ja-JP" dirty="0" smtClean="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（正解・誤解）</a:t>
            </a:r>
            <a:endParaRPr lang="en-US" altLang="ja-JP" dirty="0" smtClean="0">
              <a:solidFill>
                <a:schemeClr val="tx1"/>
              </a:solidFill>
              <a:effectLst>
                <a:outerShdw blurRad="38100" dist="38100" dir="2700000" algn="tl">
                  <a:srgbClr val="000000">
                    <a:alpha val="43137"/>
                  </a:srgbClr>
                </a:outerShdw>
              </a:effectLst>
            </a:endParaRPr>
          </a:p>
        </p:txBody>
      </p:sp>
      <p:sp>
        <p:nvSpPr>
          <p:cNvPr id="41" name="タイトル 1"/>
          <p:cNvSpPr txBox="1">
            <a:spLocks/>
          </p:cNvSpPr>
          <p:nvPr/>
        </p:nvSpPr>
        <p:spPr>
          <a:xfrm>
            <a:off x="265894" y="169631"/>
            <a:ext cx="10494332" cy="468436"/>
          </a:xfrm>
          <a:prstGeom prst="rect">
            <a:avLst/>
          </a:prstGeom>
        </p:spPr>
        <p:txBody>
          <a:bodyPr vert="horz" lIns="91440" tIns="45720" rIns="91440" bIns="45720" rtlCol="0" anchor="t">
            <a:normAutofit fontScale="75000" lnSpcReduction="200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3200" dirty="0" smtClean="0">
                <a:solidFill>
                  <a:schemeClr val="tx1"/>
                </a:solidFill>
              </a:rPr>
              <a:t>第４章 </a:t>
            </a:r>
            <a:r>
              <a:rPr lang="en-US" altLang="ja-JP" sz="3200" dirty="0" smtClean="0">
                <a:solidFill>
                  <a:schemeClr val="tx1"/>
                </a:solidFill>
              </a:rPr>
              <a:t>『</a:t>
            </a:r>
            <a:r>
              <a:rPr lang="ja-JP" altLang="en-US" sz="3200" dirty="0">
                <a:solidFill>
                  <a:schemeClr val="tx1"/>
                </a:solidFill>
              </a:rPr>
              <a:t>学び合い</a:t>
            </a:r>
            <a:r>
              <a:rPr lang="en-US" altLang="ja-JP" sz="3200" dirty="0" smtClean="0">
                <a:solidFill>
                  <a:schemeClr val="tx1"/>
                </a:solidFill>
              </a:rPr>
              <a:t>』</a:t>
            </a:r>
            <a:r>
              <a:rPr lang="ja-JP" altLang="en-US" sz="3200" dirty="0" smtClean="0">
                <a:solidFill>
                  <a:schemeClr val="tx1"/>
                </a:solidFill>
              </a:rPr>
              <a:t>の見取り</a:t>
            </a:r>
            <a:r>
              <a:rPr lang="ja-JP" altLang="en-US" sz="3700" dirty="0" smtClean="0">
                <a:solidFill>
                  <a:schemeClr val="tx1"/>
                </a:solidFill>
              </a:rPr>
              <a:t>　</a:t>
            </a:r>
            <a:endParaRPr lang="ja-JP" altLang="en-US" sz="2400" dirty="0">
              <a:solidFill>
                <a:schemeClr val="tx1"/>
              </a:solidFill>
            </a:endParaRPr>
          </a:p>
        </p:txBody>
      </p:sp>
      <p:sp>
        <p:nvSpPr>
          <p:cNvPr id="8" name="正方形/長方形 7"/>
          <p:cNvSpPr/>
          <p:nvPr/>
        </p:nvSpPr>
        <p:spPr>
          <a:xfrm>
            <a:off x="4523008" y="185824"/>
            <a:ext cx="6569427" cy="338554"/>
          </a:xfrm>
          <a:prstGeom prst="rect">
            <a:avLst/>
          </a:prstGeom>
        </p:spPr>
        <p:txBody>
          <a:bodyPr wrap="none">
            <a:spAutoFit/>
          </a:bodyPr>
          <a:lstStyle/>
          <a:p>
            <a:r>
              <a:rPr lang="en-US" altLang="ja-JP" sz="1600" dirty="0" smtClean="0"/>
              <a:t>2</a:t>
            </a:r>
            <a:r>
              <a:rPr lang="ja-JP" altLang="en-US" sz="1600" dirty="0" smtClean="0"/>
              <a:t>  </a:t>
            </a:r>
            <a:r>
              <a:rPr lang="en-US" altLang="ja-JP" sz="1600" dirty="0" smtClean="0"/>
              <a:t>『</a:t>
            </a:r>
            <a:r>
              <a:rPr lang="ja-JP" altLang="en-US" sz="1600" dirty="0" smtClean="0"/>
              <a:t>学び合い</a:t>
            </a:r>
            <a:r>
              <a:rPr lang="en-US" altLang="ja-JP" sz="1600" dirty="0" smtClean="0"/>
              <a:t>』</a:t>
            </a:r>
            <a:r>
              <a:rPr lang="ja-JP" altLang="en-US" sz="1600" dirty="0" smtClean="0"/>
              <a:t>の質を見取る</a:t>
            </a:r>
            <a:r>
              <a:rPr lang="en-US" altLang="ja-JP" sz="1600" dirty="0" smtClean="0"/>
              <a:t>『</a:t>
            </a:r>
            <a:r>
              <a:rPr lang="ja-JP" altLang="en-US" sz="1600" dirty="0"/>
              <a:t>学び合い</a:t>
            </a:r>
            <a:r>
              <a:rPr lang="en-US" altLang="ja-JP" sz="1600" dirty="0"/>
              <a:t>』</a:t>
            </a:r>
            <a:r>
              <a:rPr lang="ja-JP" altLang="en-US" sz="1600" dirty="0"/>
              <a:t>テクニック</a:t>
            </a:r>
            <a:r>
              <a:rPr lang="en-US" altLang="ja-JP" sz="1600" dirty="0"/>
              <a:t>(</a:t>
            </a:r>
            <a:r>
              <a:rPr lang="en-US" altLang="ja-JP" sz="1600" dirty="0" smtClean="0"/>
              <a:t>p102</a:t>
            </a:r>
            <a:r>
              <a:rPr lang="ja-JP" altLang="en-US" sz="1600" dirty="0" smtClean="0"/>
              <a:t>～</a:t>
            </a:r>
            <a:r>
              <a:rPr lang="en-US" altLang="ja-JP" sz="1600" dirty="0" smtClean="0"/>
              <a:t>p104)</a:t>
            </a:r>
            <a:endParaRPr lang="ja-JP" altLang="en-US" sz="1600" dirty="0"/>
          </a:p>
        </p:txBody>
      </p:sp>
      <p:pic>
        <p:nvPicPr>
          <p:cNvPr id="3" name="コンテンツ プレースホルダー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30857" y="5606866"/>
            <a:ext cx="1182264" cy="1251134"/>
          </a:xfrm>
          <a:prstGeom prst="rect">
            <a:avLst/>
          </a:prstGeom>
        </p:spPr>
      </p:pic>
      <p:sp>
        <p:nvSpPr>
          <p:cNvPr id="19" name="テキスト ボックス 18"/>
          <p:cNvSpPr txBox="1"/>
          <p:nvPr/>
        </p:nvSpPr>
        <p:spPr>
          <a:xfrm>
            <a:off x="507998" y="1468588"/>
            <a:ext cx="10047708" cy="2862322"/>
          </a:xfrm>
          <a:prstGeom prst="rect">
            <a:avLst/>
          </a:prstGeom>
          <a:solidFill>
            <a:schemeClr val="bg1"/>
          </a:solidFill>
          <a:ln>
            <a:solidFill>
              <a:schemeClr val="accent1"/>
            </a:solidFill>
          </a:ln>
        </p:spPr>
        <p:txBody>
          <a:bodyPr wrap="square" rtlCol="0">
            <a:spAutoFit/>
          </a:bodyPr>
          <a:lstStyle/>
          <a:p>
            <a:r>
              <a:rPr kumimoji="1" lang="ja-JP" altLang="en-US" dirty="0" smtClean="0"/>
              <a:t>①毎回、毎回、全員達成したら、クラスをリードする子たちが、「自分が多少手を抜いても大丈夫だ」と思い始める。⇒授業がだれてしまう。</a:t>
            </a:r>
            <a:r>
              <a:rPr kumimoji="1" lang="en-US" altLang="ja-JP" dirty="0" smtClean="0">
                <a:solidFill>
                  <a:srgbClr val="FF0000"/>
                </a:solidFill>
              </a:rPr>
              <a:t>※</a:t>
            </a:r>
            <a:r>
              <a:rPr kumimoji="1" lang="ja-JP" altLang="en-US" dirty="0" smtClean="0">
                <a:solidFill>
                  <a:srgbClr val="FF0000"/>
                </a:solidFill>
              </a:rPr>
              <a:t>学期に２、３回位達成すればよい。</a:t>
            </a:r>
            <a:endParaRPr kumimoji="1" lang="en-US" altLang="ja-JP" dirty="0" smtClean="0">
              <a:solidFill>
                <a:srgbClr val="FF0000"/>
              </a:solidFill>
            </a:endParaRPr>
          </a:p>
          <a:p>
            <a:r>
              <a:rPr kumimoji="1" lang="ja-JP" altLang="en-US" dirty="0" smtClean="0"/>
              <a:t>②全員達成が続いたなと思ったら、</a:t>
            </a:r>
            <a:r>
              <a:rPr kumimoji="1" lang="ja-JP" altLang="en-US" dirty="0"/>
              <a:t>課題の</a:t>
            </a:r>
            <a:r>
              <a:rPr kumimoji="1" lang="ja-JP" altLang="en-US" dirty="0" smtClean="0"/>
              <a:t>（レベル</a:t>
            </a:r>
            <a:r>
              <a:rPr kumimoji="1" lang="ja-JP" altLang="en-US" dirty="0"/>
              <a:t>を</a:t>
            </a:r>
            <a:r>
              <a:rPr kumimoji="1" lang="ja-JP" altLang="en-US" dirty="0" smtClean="0"/>
              <a:t>上げれば・量を増やせば）よい。</a:t>
            </a:r>
            <a:endParaRPr kumimoji="1" lang="en-US" altLang="ja-JP" dirty="0" smtClean="0"/>
          </a:p>
          <a:p>
            <a:r>
              <a:rPr kumimoji="1" lang="ja-JP" altLang="en-US" dirty="0" smtClean="0"/>
              <a:t>⇒</a:t>
            </a:r>
            <a:r>
              <a:rPr kumimoji="1" lang="ja-JP" altLang="en-US" dirty="0" smtClean="0">
                <a:solidFill>
                  <a:srgbClr val="002060"/>
                </a:solidFill>
                <a:effectLst>
                  <a:outerShdw blurRad="38100" dist="38100" dir="2700000" algn="tl">
                    <a:srgbClr val="000000">
                      <a:alpha val="43137"/>
                    </a:srgbClr>
                  </a:outerShdw>
                </a:effectLst>
              </a:rPr>
              <a:t>それでは、分からないままの子を量産してしまうのでは</a:t>
            </a:r>
            <a:r>
              <a:rPr kumimoji="1" lang="en-US" altLang="ja-JP" dirty="0" smtClean="0">
                <a:solidFill>
                  <a:srgbClr val="002060"/>
                </a:solidFill>
                <a:effectLst>
                  <a:outerShdw blurRad="38100" dist="38100" dir="2700000" algn="tl">
                    <a:srgbClr val="000000">
                      <a:alpha val="43137"/>
                    </a:srgbClr>
                  </a:outerShdw>
                </a:effectLst>
              </a:rPr>
              <a:t>…</a:t>
            </a:r>
            <a:r>
              <a:rPr kumimoji="1" lang="ja-JP" altLang="en-US" dirty="0" smtClean="0">
                <a:solidFill>
                  <a:srgbClr val="002060"/>
                </a:solidFill>
                <a:effectLst>
                  <a:outerShdw blurRad="38100" dist="38100" dir="2700000" algn="tl">
                    <a:srgbClr val="000000">
                      <a:alpha val="43137"/>
                    </a:srgbClr>
                  </a:outerShdw>
                </a:effectLst>
              </a:rPr>
              <a:t>？</a:t>
            </a:r>
            <a:endParaRPr kumimoji="1" lang="en-US" altLang="ja-JP" dirty="0" smtClean="0">
              <a:solidFill>
                <a:srgbClr val="002060"/>
              </a:solidFill>
              <a:effectLst>
                <a:outerShdw blurRad="38100" dist="38100" dir="2700000" algn="tl">
                  <a:srgbClr val="000000">
                    <a:alpha val="43137"/>
                  </a:srgbClr>
                </a:outerShdw>
              </a:effectLst>
            </a:endParaRPr>
          </a:p>
          <a:p>
            <a:r>
              <a:rPr kumimoji="1" lang="ja-JP" altLang="en-US" dirty="0" smtClean="0">
                <a:solidFill>
                  <a:srgbClr val="FF0000"/>
                </a:solidFill>
                <a:effectLst>
                  <a:outerShdw blurRad="38100" dist="38100" dir="2700000" algn="tl">
                    <a:srgbClr val="000000">
                      <a:alpha val="43137"/>
                    </a:srgbClr>
                  </a:outerShdw>
                </a:effectLst>
              </a:rPr>
              <a:t>★</a:t>
            </a:r>
            <a:r>
              <a:rPr kumimoji="1" lang="en-US" altLang="ja-JP" dirty="0" smtClean="0">
                <a:solidFill>
                  <a:srgbClr val="FF0000"/>
                </a:solidFill>
                <a:effectLst>
                  <a:outerShdw blurRad="38100" dist="38100" dir="2700000" algn="tl">
                    <a:srgbClr val="000000">
                      <a:alpha val="43137"/>
                    </a:srgbClr>
                  </a:outerShdw>
                </a:effectLst>
              </a:rPr>
              <a:t>『</a:t>
            </a:r>
            <a:r>
              <a:rPr kumimoji="1" lang="ja-JP" altLang="en-US" dirty="0" smtClean="0">
                <a:solidFill>
                  <a:srgbClr val="FF0000"/>
                </a:solidFill>
                <a:effectLst>
                  <a:outerShdw blurRad="38100" dist="38100" dir="2700000" algn="tl">
                    <a:srgbClr val="000000">
                      <a:alpha val="43137"/>
                    </a:srgbClr>
                  </a:outerShdw>
                </a:effectLst>
              </a:rPr>
              <a:t>学び合い</a:t>
            </a:r>
            <a:r>
              <a:rPr kumimoji="1" lang="en-US" altLang="ja-JP" dirty="0" smtClean="0">
                <a:solidFill>
                  <a:srgbClr val="FF0000"/>
                </a:solidFill>
                <a:effectLst>
                  <a:outerShdw blurRad="38100" dist="38100" dir="2700000" algn="tl">
                    <a:srgbClr val="000000">
                      <a:alpha val="43137"/>
                    </a:srgbClr>
                  </a:outerShdw>
                </a:effectLst>
              </a:rPr>
              <a:t>』</a:t>
            </a:r>
            <a:r>
              <a:rPr kumimoji="1" lang="ja-JP" altLang="en-US" dirty="0" smtClean="0">
                <a:solidFill>
                  <a:srgbClr val="FF0000"/>
                </a:solidFill>
                <a:effectLst>
                  <a:outerShdw blurRad="38100" dist="38100" dir="2700000" algn="tl">
                    <a:srgbClr val="000000">
                      <a:alpha val="43137"/>
                    </a:srgbClr>
                  </a:outerShdw>
                </a:effectLst>
              </a:rPr>
              <a:t>でクラスを作れば、休み時間に教えるよ。だって、そうしないと「見捨てる」ことになるから。</a:t>
            </a:r>
            <a:r>
              <a:rPr kumimoji="1" lang="ja-JP" altLang="en-US" dirty="0"/>
              <a:t>　</a:t>
            </a:r>
            <a:endParaRPr kumimoji="1" lang="en-US" altLang="ja-JP" dirty="0" smtClean="0"/>
          </a:p>
          <a:p>
            <a:r>
              <a:rPr kumimoji="1" lang="ja-JP" altLang="en-US" dirty="0" smtClean="0"/>
              <a:t>⇒どう声掛けをするのか？</a:t>
            </a:r>
            <a:endParaRPr kumimoji="1" lang="en-US" altLang="ja-JP" dirty="0" smtClean="0"/>
          </a:p>
          <a:p>
            <a:r>
              <a:rPr kumimoji="1" lang="ja-JP" altLang="en-US" dirty="0" smtClean="0"/>
              <a:t>「今日は、残念ながら全員達成できませんでした。でも、休み時間があります。一人も見捨ててはいけませんよ。」</a:t>
            </a:r>
            <a:endParaRPr kumimoji="1" lang="en-US" altLang="ja-JP" dirty="0" smtClean="0"/>
          </a:p>
          <a:p>
            <a:r>
              <a:rPr kumimoji="1" lang="ja-JP" altLang="en-US" dirty="0" smtClean="0">
                <a:solidFill>
                  <a:srgbClr val="FF0000"/>
                </a:solidFill>
                <a:effectLst>
                  <a:outerShdw blurRad="38100" dist="38100" dir="2700000" algn="tl">
                    <a:srgbClr val="000000">
                      <a:alpha val="43137"/>
                    </a:srgbClr>
                  </a:outerShdw>
                </a:effectLst>
              </a:rPr>
              <a:t>★西川：大事なのは、全員達成ではなく、全員達成に必死に食らいつく集団づくりなんだよ。</a:t>
            </a:r>
            <a:endParaRPr kumimoji="1" lang="en-US" altLang="ja-JP" dirty="0" smtClean="0">
              <a:solidFill>
                <a:srgbClr val="FF0000"/>
              </a:solidFill>
              <a:effectLst>
                <a:outerShdw blurRad="38100" dist="38100" dir="2700000" algn="tl">
                  <a:srgbClr val="000000">
                    <a:alpha val="43137"/>
                  </a:srgbClr>
                </a:outerShdw>
              </a:effectLst>
            </a:endParaRPr>
          </a:p>
        </p:txBody>
      </p:sp>
      <p:sp>
        <p:nvSpPr>
          <p:cNvPr id="24" name="テキスト ボックス 23"/>
          <p:cNvSpPr txBox="1"/>
          <p:nvPr/>
        </p:nvSpPr>
        <p:spPr>
          <a:xfrm>
            <a:off x="507998" y="4417827"/>
            <a:ext cx="11298991" cy="646331"/>
          </a:xfrm>
          <a:prstGeom prst="rect">
            <a:avLst/>
          </a:prstGeom>
          <a:solidFill>
            <a:schemeClr val="bg1"/>
          </a:solidFill>
          <a:ln>
            <a:solidFill>
              <a:schemeClr val="accent1"/>
            </a:solidFill>
          </a:ln>
        </p:spPr>
        <p:txBody>
          <a:bodyPr wrap="square" rtlCol="0">
            <a:spAutoFit/>
          </a:bodyPr>
          <a:lstStyle/>
          <a:p>
            <a:r>
              <a:rPr kumimoji="1" lang="ja-JP" altLang="en-US" dirty="0" smtClean="0">
                <a:solidFill>
                  <a:srgbClr val="FF0000"/>
                </a:solidFill>
                <a:effectLst>
                  <a:outerShdw blurRad="38100" dist="38100" dir="2700000" algn="tl">
                    <a:srgbClr val="000000">
                      <a:alpha val="43137"/>
                    </a:srgbClr>
                  </a:outerShdw>
                </a:effectLst>
              </a:rPr>
              <a:t>●</a:t>
            </a:r>
            <a:r>
              <a:rPr kumimoji="1" lang="en-US" altLang="ja-JP" dirty="0" smtClean="0">
                <a:solidFill>
                  <a:srgbClr val="FF0000"/>
                </a:solidFill>
                <a:effectLst>
                  <a:outerShdw blurRad="38100" dist="38100" dir="2700000" algn="tl">
                    <a:srgbClr val="000000">
                      <a:alpha val="43137"/>
                    </a:srgbClr>
                  </a:outerShdw>
                </a:effectLst>
              </a:rPr>
              <a:t>『</a:t>
            </a:r>
            <a:r>
              <a:rPr kumimoji="1" lang="ja-JP" altLang="en-US" dirty="0" smtClean="0">
                <a:solidFill>
                  <a:srgbClr val="FF0000"/>
                </a:solidFill>
                <a:effectLst>
                  <a:outerShdw blurRad="38100" dist="38100" dir="2700000" algn="tl">
                    <a:srgbClr val="000000">
                      <a:alpha val="43137"/>
                    </a:srgbClr>
                  </a:outerShdw>
                </a:effectLst>
              </a:rPr>
              <a:t>学び合い</a:t>
            </a:r>
            <a:r>
              <a:rPr kumimoji="1" lang="en-US" altLang="ja-JP" dirty="0" smtClean="0">
                <a:solidFill>
                  <a:srgbClr val="FF0000"/>
                </a:solidFill>
                <a:effectLst>
                  <a:outerShdw blurRad="38100" dist="38100" dir="2700000" algn="tl">
                    <a:srgbClr val="000000">
                      <a:alpha val="43137"/>
                    </a:srgbClr>
                  </a:outerShdw>
                </a:effectLst>
              </a:rPr>
              <a:t>』</a:t>
            </a:r>
            <a:r>
              <a:rPr kumimoji="1" lang="ja-JP" altLang="en-US" dirty="0" smtClean="0">
                <a:solidFill>
                  <a:srgbClr val="FF0000"/>
                </a:solidFill>
                <a:effectLst>
                  <a:outerShdw blurRad="38100" dist="38100" dir="2700000" algn="tl">
                    <a:srgbClr val="000000">
                      <a:alpha val="43137"/>
                    </a:srgbClr>
                  </a:outerShdw>
                </a:effectLst>
              </a:rPr>
              <a:t>ができている。⇒全員達成すれば、子ども達は喜ぶ。＊必死に食らいついたから</a:t>
            </a:r>
            <a:r>
              <a:rPr kumimoji="1" lang="en-US" altLang="ja-JP" dirty="0" smtClean="0">
                <a:solidFill>
                  <a:srgbClr val="FF0000"/>
                </a:solidFill>
                <a:effectLst>
                  <a:outerShdw blurRad="38100" dist="38100" dir="2700000" algn="tl">
                    <a:srgbClr val="000000">
                      <a:alpha val="43137"/>
                    </a:srgbClr>
                  </a:outerShdw>
                </a:effectLst>
              </a:rPr>
              <a:t>…</a:t>
            </a:r>
          </a:p>
          <a:p>
            <a:r>
              <a:rPr kumimoji="1" lang="ja-JP" altLang="en-US" dirty="0" smtClean="0">
                <a:solidFill>
                  <a:srgbClr val="002060"/>
                </a:solidFill>
                <a:effectLst>
                  <a:outerShdw blurRad="38100" dist="38100" dir="2700000" algn="tl">
                    <a:srgbClr val="000000">
                      <a:alpha val="43137"/>
                    </a:srgbClr>
                  </a:outerShdw>
                </a:effectLst>
              </a:rPr>
              <a:t>●</a:t>
            </a:r>
            <a:r>
              <a:rPr kumimoji="1" lang="en-US" altLang="ja-JP" dirty="0" smtClean="0">
                <a:solidFill>
                  <a:srgbClr val="002060"/>
                </a:solidFill>
                <a:effectLst>
                  <a:outerShdw blurRad="38100" dist="38100" dir="2700000" algn="tl">
                    <a:srgbClr val="000000">
                      <a:alpha val="43137"/>
                    </a:srgbClr>
                  </a:outerShdw>
                </a:effectLst>
              </a:rPr>
              <a:t>『</a:t>
            </a:r>
            <a:r>
              <a:rPr kumimoji="1" lang="ja-JP" altLang="en-US" dirty="0" smtClean="0">
                <a:solidFill>
                  <a:srgbClr val="002060"/>
                </a:solidFill>
                <a:effectLst>
                  <a:outerShdw blurRad="38100" dist="38100" dir="2700000" algn="tl">
                    <a:srgbClr val="000000">
                      <a:alpha val="43137"/>
                    </a:srgbClr>
                  </a:outerShdw>
                </a:effectLst>
              </a:rPr>
              <a:t>学び合い</a:t>
            </a:r>
            <a:r>
              <a:rPr kumimoji="1" lang="en-US" altLang="ja-JP" dirty="0" smtClean="0">
                <a:solidFill>
                  <a:srgbClr val="002060"/>
                </a:solidFill>
                <a:effectLst>
                  <a:outerShdw blurRad="38100" dist="38100" dir="2700000" algn="tl">
                    <a:srgbClr val="000000">
                      <a:alpha val="43137"/>
                    </a:srgbClr>
                  </a:outerShdw>
                </a:effectLst>
              </a:rPr>
              <a:t>』</a:t>
            </a:r>
            <a:r>
              <a:rPr kumimoji="1" lang="ja-JP" altLang="en-US" dirty="0" smtClean="0">
                <a:solidFill>
                  <a:srgbClr val="002060"/>
                </a:solidFill>
                <a:effectLst>
                  <a:outerShdw blurRad="38100" dist="38100" dir="2700000" algn="tl">
                    <a:srgbClr val="000000">
                      <a:alpha val="43137"/>
                    </a:srgbClr>
                  </a:outerShdw>
                </a:effectLst>
              </a:rPr>
              <a:t>ができていない。⇒全員達成しても、あまり喜ばない。＊手を抜いたり、</a:t>
            </a:r>
            <a:r>
              <a:rPr kumimoji="1" lang="ja-JP" altLang="en-US" dirty="0" err="1" smtClean="0">
                <a:solidFill>
                  <a:srgbClr val="002060"/>
                </a:solidFill>
                <a:effectLst>
                  <a:outerShdw blurRad="38100" dist="38100" dir="2700000" algn="tl">
                    <a:srgbClr val="000000">
                      <a:alpha val="43137"/>
                    </a:srgbClr>
                  </a:outerShdw>
                </a:effectLst>
              </a:rPr>
              <a:t>ずるして</a:t>
            </a:r>
            <a:r>
              <a:rPr kumimoji="1" lang="ja-JP" altLang="en-US" dirty="0" smtClean="0">
                <a:solidFill>
                  <a:srgbClr val="002060"/>
                </a:solidFill>
                <a:effectLst>
                  <a:outerShdw blurRad="38100" dist="38100" dir="2700000" algn="tl">
                    <a:srgbClr val="000000">
                      <a:alpha val="43137"/>
                    </a:srgbClr>
                  </a:outerShdw>
                </a:effectLst>
              </a:rPr>
              <a:t>いるか</a:t>
            </a:r>
            <a:r>
              <a:rPr kumimoji="1" lang="ja-JP" altLang="en-US" dirty="0">
                <a:solidFill>
                  <a:srgbClr val="002060"/>
                </a:solidFill>
                <a:effectLst>
                  <a:outerShdw blurRad="38100" dist="38100" dir="2700000" algn="tl">
                    <a:srgbClr val="000000">
                      <a:alpha val="43137"/>
                    </a:srgbClr>
                  </a:outerShdw>
                </a:effectLst>
              </a:rPr>
              <a:t>ら</a:t>
            </a:r>
            <a:endParaRPr kumimoji="1" lang="en-US" altLang="ja-JP" dirty="0" smtClean="0">
              <a:solidFill>
                <a:srgbClr val="002060"/>
              </a:solidFill>
              <a:effectLst>
                <a:outerShdw blurRad="38100" dist="38100" dir="2700000" algn="tl">
                  <a:srgbClr val="000000">
                    <a:alpha val="43137"/>
                  </a:srgbClr>
                </a:outerShdw>
              </a:effectLst>
            </a:endParaRPr>
          </a:p>
        </p:txBody>
      </p:sp>
      <p:sp>
        <p:nvSpPr>
          <p:cNvPr id="27" name="テキスト ボックス 26"/>
          <p:cNvSpPr txBox="1"/>
          <p:nvPr/>
        </p:nvSpPr>
        <p:spPr>
          <a:xfrm>
            <a:off x="507998" y="5151075"/>
            <a:ext cx="10252227" cy="923330"/>
          </a:xfrm>
          <a:prstGeom prst="rect">
            <a:avLst/>
          </a:prstGeom>
          <a:solidFill>
            <a:schemeClr val="bg1"/>
          </a:solidFill>
          <a:ln>
            <a:solidFill>
              <a:schemeClr val="accent1"/>
            </a:solidFill>
          </a:ln>
        </p:spPr>
        <p:txBody>
          <a:bodyPr wrap="square" rtlCol="0">
            <a:spAutoFit/>
          </a:bodyPr>
          <a:lstStyle/>
          <a:p>
            <a:r>
              <a:rPr kumimoji="1" lang="en-US" altLang="ja-JP" dirty="0" smtClean="0">
                <a:solidFill>
                  <a:srgbClr val="FF0000"/>
                </a:solidFill>
                <a:effectLst>
                  <a:outerShdw blurRad="38100" dist="38100" dir="2700000" algn="tl">
                    <a:srgbClr val="000000">
                      <a:alpha val="43137"/>
                    </a:srgbClr>
                  </a:outerShdw>
                </a:effectLst>
              </a:rPr>
              <a:t>【</a:t>
            </a:r>
            <a:r>
              <a:rPr kumimoji="1" lang="ja-JP" altLang="en-US" dirty="0" smtClean="0">
                <a:solidFill>
                  <a:srgbClr val="FF0000"/>
                </a:solidFill>
                <a:effectLst>
                  <a:outerShdw blurRad="38100" dist="38100" dir="2700000" algn="tl">
                    <a:srgbClr val="000000">
                      <a:alpha val="43137"/>
                    </a:srgbClr>
                  </a:outerShdw>
                </a:effectLst>
              </a:rPr>
              <a:t>継続して分かる見取り</a:t>
            </a:r>
            <a:r>
              <a:rPr kumimoji="1" lang="en-US" altLang="ja-JP" dirty="0" smtClean="0">
                <a:solidFill>
                  <a:srgbClr val="FF0000"/>
                </a:solidFill>
                <a:effectLst>
                  <a:outerShdw blurRad="38100" dist="38100" dir="2700000" algn="tl">
                    <a:srgbClr val="000000">
                      <a:alpha val="43137"/>
                    </a:srgbClr>
                  </a:outerShdw>
                </a:effectLst>
              </a:rPr>
              <a:t>】</a:t>
            </a:r>
            <a:r>
              <a:rPr kumimoji="1" lang="ja-JP" altLang="en-US" dirty="0" smtClean="0">
                <a:solidFill>
                  <a:srgbClr val="FF0000"/>
                </a:solidFill>
                <a:effectLst>
                  <a:outerShdw blurRad="38100" dist="38100" dir="2700000" algn="tl">
                    <a:srgbClr val="000000">
                      <a:alpha val="43137"/>
                    </a:srgbClr>
                  </a:outerShdw>
                </a:effectLst>
              </a:rPr>
              <a:t>　＊グループの流動性</a:t>
            </a:r>
            <a:endParaRPr kumimoji="1" lang="en-US" altLang="ja-JP" dirty="0" smtClean="0">
              <a:solidFill>
                <a:srgbClr val="FF0000"/>
              </a:solidFill>
              <a:effectLst>
                <a:outerShdw blurRad="38100" dist="38100" dir="2700000" algn="tl">
                  <a:srgbClr val="000000">
                    <a:alpha val="43137"/>
                  </a:srgbClr>
                </a:outerShdw>
              </a:effectLst>
            </a:endParaRPr>
          </a:p>
          <a:p>
            <a:r>
              <a:rPr kumimoji="1" lang="ja-JP" altLang="en-US" dirty="0" smtClean="0">
                <a:solidFill>
                  <a:srgbClr val="FF0000"/>
                </a:solidFill>
                <a:effectLst>
                  <a:outerShdw blurRad="38100" dist="38100" dir="2700000" algn="tl">
                    <a:srgbClr val="000000">
                      <a:alpha val="43137"/>
                    </a:srgbClr>
                  </a:outerShdw>
                </a:effectLst>
              </a:rPr>
              <a:t>●</a:t>
            </a:r>
            <a:r>
              <a:rPr kumimoji="1" lang="en-US" altLang="ja-JP" dirty="0" smtClean="0">
                <a:solidFill>
                  <a:srgbClr val="FF0000"/>
                </a:solidFill>
                <a:effectLst>
                  <a:outerShdw blurRad="38100" dist="38100" dir="2700000" algn="tl">
                    <a:srgbClr val="000000">
                      <a:alpha val="43137"/>
                    </a:srgbClr>
                  </a:outerShdw>
                </a:effectLst>
              </a:rPr>
              <a:t>『</a:t>
            </a:r>
            <a:r>
              <a:rPr kumimoji="1" lang="ja-JP" altLang="en-US" dirty="0" smtClean="0">
                <a:solidFill>
                  <a:srgbClr val="FF0000"/>
                </a:solidFill>
                <a:effectLst>
                  <a:outerShdw blurRad="38100" dist="38100" dir="2700000" algn="tl">
                    <a:srgbClr val="000000">
                      <a:alpha val="43137"/>
                    </a:srgbClr>
                  </a:outerShdw>
                </a:effectLst>
              </a:rPr>
              <a:t>学び合い</a:t>
            </a:r>
            <a:r>
              <a:rPr kumimoji="1" lang="en-US" altLang="ja-JP" dirty="0" smtClean="0">
                <a:solidFill>
                  <a:srgbClr val="FF0000"/>
                </a:solidFill>
                <a:effectLst>
                  <a:outerShdw blurRad="38100" dist="38100" dir="2700000" algn="tl">
                    <a:srgbClr val="000000">
                      <a:alpha val="43137"/>
                    </a:srgbClr>
                  </a:outerShdw>
                </a:effectLst>
              </a:rPr>
              <a:t>』</a:t>
            </a:r>
            <a:r>
              <a:rPr kumimoji="1" lang="ja-JP" altLang="en-US" dirty="0" smtClean="0">
                <a:solidFill>
                  <a:srgbClr val="FF0000"/>
                </a:solidFill>
                <a:effectLst>
                  <a:outerShdw blurRad="38100" dist="38100" dir="2700000" algn="tl">
                    <a:srgbClr val="000000">
                      <a:alpha val="43137"/>
                    </a:srgbClr>
                  </a:outerShdw>
                </a:effectLst>
              </a:rPr>
              <a:t>が健全に機能している　⇒グループは毎時間変わる。</a:t>
            </a:r>
            <a:endParaRPr kumimoji="1" lang="en-US" altLang="ja-JP" dirty="0" smtClean="0">
              <a:solidFill>
                <a:srgbClr val="FF0000"/>
              </a:solidFill>
              <a:effectLst>
                <a:outerShdw blurRad="38100" dist="38100" dir="2700000" algn="tl">
                  <a:srgbClr val="000000">
                    <a:alpha val="43137"/>
                  </a:srgbClr>
                </a:outerShdw>
              </a:effectLst>
            </a:endParaRPr>
          </a:p>
          <a:p>
            <a:r>
              <a:rPr kumimoji="1" lang="ja-JP" altLang="en-US" dirty="0" smtClean="0">
                <a:solidFill>
                  <a:srgbClr val="002060"/>
                </a:solidFill>
                <a:effectLst>
                  <a:outerShdw blurRad="38100" dist="38100" dir="2700000" algn="tl">
                    <a:srgbClr val="000000">
                      <a:alpha val="43137"/>
                    </a:srgbClr>
                  </a:outerShdw>
                </a:effectLst>
              </a:rPr>
              <a:t>●</a:t>
            </a:r>
            <a:r>
              <a:rPr kumimoji="1" lang="en-US" altLang="ja-JP" dirty="0" smtClean="0">
                <a:solidFill>
                  <a:srgbClr val="002060"/>
                </a:solidFill>
                <a:effectLst>
                  <a:outerShdw blurRad="38100" dist="38100" dir="2700000" algn="tl">
                    <a:srgbClr val="000000">
                      <a:alpha val="43137"/>
                    </a:srgbClr>
                  </a:outerShdw>
                </a:effectLst>
              </a:rPr>
              <a:t>『</a:t>
            </a:r>
            <a:r>
              <a:rPr kumimoji="1" lang="ja-JP" altLang="en-US" dirty="0" smtClean="0">
                <a:solidFill>
                  <a:srgbClr val="002060"/>
                </a:solidFill>
                <a:effectLst>
                  <a:outerShdw blurRad="38100" dist="38100" dir="2700000" algn="tl">
                    <a:srgbClr val="000000">
                      <a:alpha val="43137"/>
                    </a:srgbClr>
                  </a:outerShdw>
                </a:effectLst>
              </a:rPr>
              <a:t>学び合い</a:t>
            </a:r>
            <a:r>
              <a:rPr kumimoji="1" lang="en-US" altLang="ja-JP" dirty="0" smtClean="0">
                <a:solidFill>
                  <a:srgbClr val="002060"/>
                </a:solidFill>
                <a:effectLst>
                  <a:outerShdw blurRad="38100" dist="38100" dir="2700000" algn="tl">
                    <a:srgbClr val="000000">
                      <a:alpha val="43137"/>
                    </a:srgbClr>
                  </a:outerShdw>
                </a:effectLst>
              </a:rPr>
              <a:t>』</a:t>
            </a:r>
            <a:r>
              <a:rPr kumimoji="1" lang="ja-JP" altLang="en-US" dirty="0" smtClean="0">
                <a:solidFill>
                  <a:srgbClr val="002060"/>
                </a:solidFill>
                <a:effectLst>
                  <a:outerShdw blurRad="38100" dist="38100" dir="2700000" algn="tl">
                    <a:srgbClr val="000000">
                      <a:alpha val="43137"/>
                    </a:srgbClr>
                  </a:outerShdw>
                </a:effectLst>
              </a:rPr>
              <a:t>が健全に機能していない⇒同じメンバーで構成されている。</a:t>
            </a:r>
            <a:endParaRPr kumimoji="1" lang="en-US" altLang="ja-JP" dirty="0" smtClean="0">
              <a:solidFill>
                <a:srgbClr val="002060"/>
              </a:solidFill>
              <a:effectLst>
                <a:outerShdw blurRad="38100" dist="38100" dir="2700000" algn="tl">
                  <a:srgbClr val="000000">
                    <a:alpha val="43137"/>
                  </a:srgbClr>
                </a:outerShdw>
              </a:effectLst>
            </a:endParaRPr>
          </a:p>
        </p:txBody>
      </p:sp>
      <p:sp>
        <p:nvSpPr>
          <p:cNvPr id="16" name="楕円 15"/>
          <p:cNvSpPr/>
          <p:nvPr/>
        </p:nvSpPr>
        <p:spPr>
          <a:xfrm flipH="1">
            <a:off x="8047433" y="1046694"/>
            <a:ext cx="615304" cy="41803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chemeClr val="bg1"/>
              </a:solidFill>
            </a:endParaRPr>
          </a:p>
        </p:txBody>
      </p:sp>
      <p:sp>
        <p:nvSpPr>
          <p:cNvPr id="17" name="楕円 16"/>
          <p:cNvSpPr/>
          <p:nvPr/>
        </p:nvSpPr>
        <p:spPr>
          <a:xfrm flipH="1">
            <a:off x="5018807" y="1976802"/>
            <a:ext cx="2103888" cy="41803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chemeClr val="bg1"/>
              </a:solidFill>
            </a:endParaRPr>
          </a:p>
        </p:txBody>
      </p:sp>
    </p:spTree>
    <p:extLst>
      <p:ext uri="{BB962C8B-B14F-4D97-AF65-F5344CB8AC3E}">
        <p14:creationId xmlns:p14="http://schemas.microsoft.com/office/powerpoint/2010/main" val="3241985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10800557" y="95199"/>
            <a:ext cx="1288939" cy="1881603"/>
          </a:xfrm>
          <a:prstGeom prst="rect">
            <a:avLst/>
          </a:prstGeom>
        </p:spPr>
      </p:pic>
      <p:sp>
        <p:nvSpPr>
          <p:cNvPr id="7" name="正方形/長方形 6"/>
          <p:cNvSpPr/>
          <p:nvPr/>
        </p:nvSpPr>
        <p:spPr>
          <a:xfrm>
            <a:off x="4565902" y="201926"/>
            <a:ext cx="233842" cy="23279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コンテンツ プレースホルダー 6"/>
          <p:cNvSpPr txBox="1">
            <a:spLocks/>
          </p:cNvSpPr>
          <p:nvPr/>
        </p:nvSpPr>
        <p:spPr>
          <a:xfrm>
            <a:off x="265893" y="684157"/>
            <a:ext cx="10408374" cy="836396"/>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dirty="0" smtClean="0">
                <a:solidFill>
                  <a:schemeClr val="tx1"/>
                </a:solidFill>
                <a:effectLst>
                  <a:outerShdw blurRad="38100" dist="38100" dir="2700000" algn="tl">
                    <a:srgbClr val="000000">
                      <a:alpha val="43137"/>
                    </a:srgbClr>
                  </a:outerShdw>
                </a:effectLst>
              </a:rPr>
              <a:t>１　</a:t>
            </a:r>
            <a:r>
              <a:rPr lang="en-US" altLang="ja-JP" dirty="0" smtClean="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自分の</a:t>
            </a:r>
            <a:r>
              <a:rPr lang="en-US" altLang="ja-JP" dirty="0" smtClean="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学び合い</a:t>
            </a:r>
            <a:r>
              <a:rPr lang="en-US" altLang="ja-JP" dirty="0" smtClean="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実践のレベル・チェック</a:t>
            </a:r>
            <a:r>
              <a:rPr lang="en-US" altLang="ja-JP" dirty="0" smtClean="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　</a:t>
            </a:r>
            <a:r>
              <a:rPr lang="en-US" altLang="ja-JP" dirty="0" smtClean="0">
                <a:solidFill>
                  <a:srgbClr val="FF0000"/>
                </a:solidFill>
                <a:effectLst>
                  <a:outerShdw blurRad="38100" dist="38100" dir="2700000" algn="tl">
                    <a:srgbClr val="000000">
                      <a:alpha val="43137"/>
                    </a:srgbClr>
                  </a:outerShdw>
                </a:effectLst>
              </a:rPr>
              <a:t>※『</a:t>
            </a:r>
            <a:r>
              <a:rPr lang="ja-JP" altLang="en-US" dirty="0" smtClean="0">
                <a:solidFill>
                  <a:srgbClr val="FF0000"/>
                </a:solidFill>
                <a:effectLst>
                  <a:outerShdw blurRad="38100" dist="38100" dir="2700000" algn="tl">
                    <a:srgbClr val="000000">
                      <a:alpha val="43137"/>
                    </a:srgbClr>
                  </a:outerShdw>
                </a:effectLst>
              </a:rPr>
              <a:t>学び合い</a:t>
            </a:r>
            <a:r>
              <a:rPr lang="en-US" altLang="ja-JP" dirty="0" smtClean="0">
                <a:solidFill>
                  <a:srgbClr val="FF0000"/>
                </a:solidFill>
                <a:effectLst>
                  <a:outerShdw blurRad="38100" dist="38100" dir="2700000" algn="tl">
                    <a:srgbClr val="000000">
                      <a:alpha val="43137"/>
                    </a:srgbClr>
                  </a:outerShdw>
                </a:effectLst>
              </a:rPr>
              <a:t>』</a:t>
            </a:r>
            <a:r>
              <a:rPr lang="ja-JP" altLang="en-US" dirty="0" smtClean="0">
                <a:solidFill>
                  <a:srgbClr val="FF0000"/>
                </a:solidFill>
                <a:effectLst>
                  <a:outerShdw blurRad="38100" dist="38100" dir="2700000" algn="tl">
                    <a:srgbClr val="000000">
                      <a:alpha val="43137"/>
                    </a:srgbClr>
                  </a:outerShdw>
                </a:effectLst>
              </a:rPr>
              <a:t>のミクロな見取り</a:t>
            </a:r>
            <a:endParaRPr lang="en-US" altLang="ja-JP" dirty="0" smtClean="0">
              <a:solidFill>
                <a:srgbClr val="FF0000"/>
              </a:solidFill>
              <a:effectLst>
                <a:outerShdw blurRad="38100" dist="38100" dir="2700000" algn="tl">
                  <a:srgbClr val="000000">
                    <a:alpha val="43137"/>
                  </a:srgbClr>
                </a:outerShdw>
              </a:effectLst>
            </a:endParaRPr>
          </a:p>
          <a:p>
            <a:pPr marL="0" indent="0">
              <a:buNone/>
            </a:pPr>
            <a:r>
              <a:rPr lang="ja-JP" altLang="en-US" dirty="0" smtClean="0">
                <a:solidFill>
                  <a:schemeClr val="tx1"/>
                </a:solidFill>
                <a:effectLst>
                  <a:outerShdw blurRad="38100" dist="38100" dir="2700000" algn="tl">
                    <a:srgbClr val="000000">
                      <a:alpha val="43137"/>
                    </a:srgbClr>
                  </a:outerShdw>
                </a:effectLst>
              </a:rPr>
              <a:t>　</a:t>
            </a:r>
            <a:r>
              <a:rPr lang="en-US" altLang="ja-JP" dirty="0" smtClean="0">
                <a:solidFill>
                  <a:schemeClr val="tx1"/>
                </a:solidFill>
                <a:effectLst>
                  <a:outerShdw blurRad="38100" dist="38100" dir="2700000" algn="tl">
                    <a:srgbClr val="000000">
                      <a:alpha val="43137"/>
                    </a:srgbClr>
                  </a:outerShdw>
                </a:effectLst>
              </a:rPr>
              <a:t>(3)</a:t>
            </a:r>
            <a:r>
              <a:rPr lang="ja-JP" altLang="en-US" dirty="0" smtClean="0">
                <a:solidFill>
                  <a:schemeClr val="tx1"/>
                </a:solidFill>
                <a:effectLst>
                  <a:outerShdw blurRad="38100" dist="38100" dir="2700000" algn="tl">
                    <a:srgbClr val="000000">
                      <a:alpha val="43137"/>
                    </a:srgbClr>
                  </a:outerShdw>
                </a:effectLst>
              </a:rPr>
              <a:t>二人グループ、中でも女子の二人グループは強い。なぜ、二人グループが形成されるの？</a:t>
            </a:r>
            <a:endParaRPr lang="en-US" altLang="ja-JP" dirty="0" smtClean="0">
              <a:solidFill>
                <a:schemeClr val="tx1"/>
              </a:solidFill>
              <a:effectLst>
                <a:outerShdw blurRad="38100" dist="38100" dir="2700000" algn="tl">
                  <a:srgbClr val="000000">
                    <a:alpha val="43137"/>
                  </a:srgbClr>
                </a:outerShdw>
              </a:effectLst>
            </a:endParaRPr>
          </a:p>
        </p:txBody>
      </p:sp>
      <p:sp>
        <p:nvSpPr>
          <p:cNvPr id="41" name="タイトル 1"/>
          <p:cNvSpPr txBox="1">
            <a:spLocks/>
          </p:cNvSpPr>
          <p:nvPr/>
        </p:nvSpPr>
        <p:spPr>
          <a:xfrm>
            <a:off x="265894" y="169631"/>
            <a:ext cx="10494332" cy="468436"/>
          </a:xfrm>
          <a:prstGeom prst="rect">
            <a:avLst/>
          </a:prstGeom>
        </p:spPr>
        <p:txBody>
          <a:bodyPr vert="horz" lIns="91440" tIns="45720" rIns="91440" bIns="45720" rtlCol="0" anchor="t">
            <a:normAutofit fontScale="75000" lnSpcReduction="200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3200" dirty="0" smtClean="0">
                <a:solidFill>
                  <a:schemeClr val="tx1"/>
                </a:solidFill>
              </a:rPr>
              <a:t>第４章 </a:t>
            </a:r>
            <a:r>
              <a:rPr lang="en-US" altLang="ja-JP" sz="3200" dirty="0" smtClean="0">
                <a:solidFill>
                  <a:schemeClr val="tx1"/>
                </a:solidFill>
              </a:rPr>
              <a:t>『</a:t>
            </a:r>
            <a:r>
              <a:rPr lang="ja-JP" altLang="en-US" sz="3200" dirty="0">
                <a:solidFill>
                  <a:schemeClr val="tx1"/>
                </a:solidFill>
              </a:rPr>
              <a:t>学び合い</a:t>
            </a:r>
            <a:r>
              <a:rPr lang="en-US" altLang="ja-JP" sz="3200" dirty="0" smtClean="0">
                <a:solidFill>
                  <a:schemeClr val="tx1"/>
                </a:solidFill>
              </a:rPr>
              <a:t>』</a:t>
            </a:r>
            <a:r>
              <a:rPr lang="ja-JP" altLang="en-US" sz="3200" dirty="0" smtClean="0">
                <a:solidFill>
                  <a:schemeClr val="tx1"/>
                </a:solidFill>
              </a:rPr>
              <a:t>の見取り</a:t>
            </a:r>
            <a:r>
              <a:rPr lang="ja-JP" altLang="en-US" sz="3700" dirty="0" smtClean="0">
                <a:solidFill>
                  <a:schemeClr val="tx1"/>
                </a:solidFill>
              </a:rPr>
              <a:t>　</a:t>
            </a:r>
            <a:endParaRPr lang="ja-JP" altLang="en-US" sz="2400" dirty="0">
              <a:solidFill>
                <a:schemeClr val="tx1"/>
              </a:solidFill>
            </a:endParaRPr>
          </a:p>
        </p:txBody>
      </p:sp>
      <p:sp>
        <p:nvSpPr>
          <p:cNvPr id="8" name="正方形/長方形 7"/>
          <p:cNvSpPr/>
          <p:nvPr/>
        </p:nvSpPr>
        <p:spPr>
          <a:xfrm>
            <a:off x="4523008" y="185824"/>
            <a:ext cx="6569427" cy="338554"/>
          </a:xfrm>
          <a:prstGeom prst="rect">
            <a:avLst/>
          </a:prstGeom>
        </p:spPr>
        <p:txBody>
          <a:bodyPr wrap="none">
            <a:spAutoFit/>
          </a:bodyPr>
          <a:lstStyle/>
          <a:p>
            <a:r>
              <a:rPr lang="en-US" altLang="ja-JP" sz="1600" dirty="0" smtClean="0"/>
              <a:t>2</a:t>
            </a:r>
            <a:r>
              <a:rPr lang="ja-JP" altLang="en-US" sz="1600" dirty="0" smtClean="0"/>
              <a:t>  </a:t>
            </a:r>
            <a:r>
              <a:rPr lang="en-US" altLang="ja-JP" sz="1600" dirty="0" smtClean="0"/>
              <a:t>『</a:t>
            </a:r>
            <a:r>
              <a:rPr lang="ja-JP" altLang="en-US" sz="1600" dirty="0" smtClean="0"/>
              <a:t>学び合い</a:t>
            </a:r>
            <a:r>
              <a:rPr lang="en-US" altLang="ja-JP" sz="1600" dirty="0" smtClean="0"/>
              <a:t>』</a:t>
            </a:r>
            <a:r>
              <a:rPr lang="ja-JP" altLang="en-US" sz="1600" dirty="0" smtClean="0"/>
              <a:t>の質を見取る</a:t>
            </a:r>
            <a:r>
              <a:rPr lang="en-US" altLang="ja-JP" sz="1600" dirty="0" smtClean="0"/>
              <a:t>『</a:t>
            </a:r>
            <a:r>
              <a:rPr lang="ja-JP" altLang="en-US" sz="1600" dirty="0"/>
              <a:t>学び合い</a:t>
            </a:r>
            <a:r>
              <a:rPr lang="en-US" altLang="ja-JP" sz="1600" dirty="0"/>
              <a:t>』</a:t>
            </a:r>
            <a:r>
              <a:rPr lang="ja-JP" altLang="en-US" sz="1600" dirty="0"/>
              <a:t>テクニック</a:t>
            </a:r>
            <a:r>
              <a:rPr lang="en-US" altLang="ja-JP" sz="1600" dirty="0"/>
              <a:t>(</a:t>
            </a:r>
            <a:r>
              <a:rPr lang="en-US" altLang="ja-JP" sz="1600" dirty="0" smtClean="0"/>
              <a:t>p104</a:t>
            </a:r>
            <a:r>
              <a:rPr lang="ja-JP" altLang="en-US" sz="1600" dirty="0" smtClean="0"/>
              <a:t>～</a:t>
            </a:r>
            <a:r>
              <a:rPr lang="en-US" altLang="ja-JP" sz="1600" dirty="0" smtClean="0"/>
              <a:t>p107)</a:t>
            </a:r>
            <a:endParaRPr lang="ja-JP" altLang="en-US" sz="1600" dirty="0"/>
          </a:p>
        </p:txBody>
      </p:sp>
      <p:pic>
        <p:nvPicPr>
          <p:cNvPr id="3" name="コンテンツ プレースホルダー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30857" y="5606866"/>
            <a:ext cx="1182264" cy="1251134"/>
          </a:xfrm>
          <a:prstGeom prst="rect">
            <a:avLst/>
          </a:prstGeom>
        </p:spPr>
      </p:pic>
      <p:sp>
        <p:nvSpPr>
          <p:cNvPr id="19" name="テキスト ボックス 18"/>
          <p:cNvSpPr txBox="1"/>
          <p:nvPr/>
        </p:nvSpPr>
        <p:spPr>
          <a:xfrm>
            <a:off x="507998" y="1468588"/>
            <a:ext cx="10047708" cy="2031325"/>
          </a:xfrm>
          <a:prstGeom prst="rect">
            <a:avLst/>
          </a:prstGeom>
          <a:solidFill>
            <a:schemeClr val="bg1"/>
          </a:solidFill>
          <a:ln>
            <a:solidFill>
              <a:schemeClr val="accent1"/>
            </a:solidFill>
          </a:ln>
        </p:spPr>
        <p:txBody>
          <a:bodyPr wrap="square" rtlCol="0">
            <a:spAutoFit/>
          </a:bodyPr>
          <a:lstStyle/>
          <a:p>
            <a:r>
              <a:rPr kumimoji="1" lang="ja-JP" altLang="en-US" dirty="0" smtClean="0">
                <a:solidFill>
                  <a:srgbClr val="FF0000"/>
                </a:solidFill>
                <a:effectLst>
                  <a:outerShdw blurRad="38100" dist="38100" dir="2700000" algn="tl">
                    <a:srgbClr val="000000">
                      <a:alpha val="43137"/>
                    </a:srgbClr>
                  </a:outerShdw>
                </a:effectLst>
              </a:rPr>
              <a:t>西川：保険。　</a:t>
            </a:r>
            <a:r>
              <a:rPr kumimoji="1" lang="en-US" altLang="ja-JP" dirty="0" smtClean="0"/>
              <a:t>【</a:t>
            </a:r>
            <a:r>
              <a:rPr kumimoji="1" lang="ja-JP" altLang="en-US" dirty="0" smtClean="0"/>
              <a:t>面白い論文</a:t>
            </a:r>
            <a:r>
              <a:rPr kumimoji="1" lang="en-US" altLang="ja-JP" dirty="0" smtClean="0"/>
              <a:t>】</a:t>
            </a:r>
            <a:r>
              <a:rPr kumimoji="1" lang="ja-JP" altLang="en-US" dirty="0" smtClean="0"/>
              <a:t>　＊クラス替えの前の３学期に子どもにとったアンケート</a:t>
            </a:r>
            <a:endParaRPr kumimoji="1" lang="en-US" altLang="ja-JP" dirty="0" smtClean="0"/>
          </a:p>
          <a:p>
            <a:r>
              <a:rPr kumimoji="1" lang="ja-JP" altLang="en-US" dirty="0" smtClean="0">
                <a:effectLst>
                  <a:outerShdw blurRad="38100" dist="38100" dir="2700000" algn="tl">
                    <a:srgbClr val="000000">
                      <a:alpha val="43137"/>
                    </a:srgbClr>
                  </a:outerShdw>
                </a:effectLst>
              </a:rPr>
              <a:t>質問①：「クラスの誰と仲がいいか」</a:t>
            </a:r>
            <a:r>
              <a:rPr kumimoji="1" lang="en-US" altLang="ja-JP" dirty="0" smtClean="0">
                <a:effectLst>
                  <a:outerShdw blurRad="38100" dist="38100" dir="2700000" algn="tl">
                    <a:srgbClr val="000000">
                      <a:alpha val="43137"/>
                    </a:srgbClr>
                  </a:outerShdw>
                </a:effectLst>
              </a:rPr>
              <a:t>…</a:t>
            </a:r>
          </a:p>
          <a:p>
            <a:r>
              <a:rPr kumimoji="1" lang="ja-JP" altLang="en-US" dirty="0" smtClean="0">
                <a:effectLst>
                  <a:outerShdw blurRad="38100" dist="38100" dir="2700000" algn="tl">
                    <a:srgbClr val="000000">
                      <a:alpha val="43137"/>
                    </a:srgbClr>
                  </a:outerShdw>
                </a:effectLst>
              </a:rPr>
              <a:t>質問②：「その子とクラスが別々になっても仲がいいか」</a:t>
            </a:r>
            <a:r>
              <a:rPr kumimoji="1" lang="en-US" altLang="ja-JP" dirty="0" smtClean="0">
                <a:effectLst>
                  <a:outerShdw blurRad="38100" dist="38100" dir="2700000" algn="tl">
                    <a:srgbClr val="000000">
                      <a:alpha val="43137"/>
                    </a:srgbClr>
                  </a:outerShdw>
                </a:effectLst>
              </a:rPr>
              <a:t>…</a:t>
            </a:r>
            <a:r>
              <a:rPr kumimoji="1" lang="ja-JP" altLang="en-US" dirty="0" smtClean="0">
                <a:effectLst>
                  <a:outerShdw blurRad="38100" dist="38100" dir="2700000" algn="tl">
                    <a:srgbClr val="000000">
                      <a:alpha val="43137"/>
                    </a:srgbClr>
                  </a:outerShdw>
                </a:effectLst>
              </a:rPr>
              <a:t>の２つを聞いた。</a:t>
            </a:r>
            <a:endParaRPr kumimoji="1" lang="en-US" altLang="ja-JP" dirty="0" smtClean="0">
              <a:effectLst>
                <a:outerShdw blurRad="38100" dist="38100" dir="2700000" algn="tl">
                  <a:srgbClr val="000000">
                    <a:alpha val="43137"/>
                  </a:srgbClr>
                </a:outerShdw>
              </a:effectLst>
            </a:endParaRPr>
          </a:p>
          <a:p>
            <a:r>
              <a:rPr kumimoji="1" lang="ja-JP" altLang="en-US" dirty="0" smtClean="0">
                <a:effectLst>
                  <a:outerShdw blurRad="38100" dist="38100" dir="2700000" algn="tl">
                    <a:srgbClr val="000000">
                      <a:alpha val="43137"/>
                    </a:srgbClr>
                  </a:outerShdw>
                </a:effectLst>
              </a:rPr>
              <a:t>⇒典型的二人グループのクラス：それらの子たちは「クラスが別々になっても仲良しのままだ」と回答している。</a:t>
            </a:r>
            <a:endParaRPr kumimoji="1" lang="en-US" altLang="ja-JP" dirty="0" smtClean="0">
              <a:effectLst>
                <a:outerShdw blurRad="38100" dist="38100" dir="2700000" algn="tl">
                  <a:srgbClr val="000000">
                    <a:alpha val="43137"/>
                  </a:srgbClr>
                </a:outerShdw>
              </a:effectLst>
            </a:endParaRPr>
          </a:p>
          <a:p>
            <a:r>
              <a:rPr kumimoji="1" lang="ja-JP" altLang="en-US" dirty="0" smtClean="0">
                <a:solidFill>
                  <a:srgbClr val="FF0000"/>
                </a:solidFill>
                <a:effectLst>
                  <a:outerShdw blurRad="38100" dist="38100" dir="2700000" algn="tl">
                    <a:srgbClr val="000000">
                      <a:alpha val="43137"/>
                    </a:srgbClr>
                  </a:outerShdw>
                </a:effectLst>
              </a:rPr>
              <a:t>～新学期になり学級編成の日に、ビデオカメラを設置して、子ども達の様子を観察した。</a:t>
            </a:r>
            <a:endParaRPr kumimoji="1" lang="en-US" altLang="ja-JP" dirty="0" smtClean="0">
              <a:solidFill>
                <a:srgbClr val="FF0000"/>
              </a:solidFill>
              <a:effectLst>
                <a:outerShdw blurRad="38100" dist="38100" dir="2700000" algn="tl">
                  <a:srgbClr val="000000">
                    <a:alpha val="43137"/>
                  </a:srgbClr>
                </a:outerShdw>
              </a:effectLst>
            </a:endParaRPr>
          </a:p>
          <a:p>
            <a:r>
              <a:rPr kumimoji="1" lang="ja-JP" altLang="en-US" dirty="0" smtClean="0">
                <a:solidFill>
                  <a:srgbClr val="FF0000"/>
                </a:solidFill>
                <a:effectLst>
                  <a:outerShdw blurRad="38100" dist="38100" dir="2700000" algn="tl">
                    <a:srgbClr val="000000">
                      <a:alpha val="43137"/>
                    </a:srgbClr>
                  </a:outerShdw>
                </a:effectLst>
              </a:rPr>
              <a:t>　新学期の最初の日のうちに、旧クラスの関係は解消されてしまっている。</a:t>
            </a:r>
            <a:endParaRPr kumimoji="1" lang="en-US" altLang="ja-JP" dirty="0" smtClean="0">
              <a:solidFill>
                <a:srgbClr val="FF0000"/>
              </a:solidFill>
              <a:effectLst>
                <a:outerShdw blurRad="38100" dist="38100" dir="2700000" algn="tl">
                  <a:srgbClr val="000000">
                    <a:alpha val="43137"/>
                  </a:srgbClr>
                </a:outerShdw>
              </a:effectLst>
            </a:endParaRPr>
          </a:p>
        </p:txBody>
      </p:sp>
      <p:sp>
        <p:nvSpPr>
          <p:cNvPr id="24" name="テキスト ボックス 23"/>
          <p:cNvSpPr txBox="1"/>
          <p:nvPr/>
        </p:nvSpPr>
        <p:spPr>
          <a:xfrm>
            <a:off x="489207" y="3546491"/>
            <a:ext cx="10066499" cy="1754326"/>
          </a:xfrm>
          <a:prstGeom prst="rect">
            <a:avLst/>
          </a:prstGeom>
          <a:solidFill>
            <a:schemeClr val="bg1"/>
          </a:solidFill>
          <a:ln>
            <a:solidFill>
              <a:schemeClr val="accent1"/>
            </a:solidFill>
          </a:ln>
        </p:spPr>
        <p:txBody>
          <a:bodyPr wrap="square" rtlCol="0">
            <a:spAutoFit/>
          </a:bodyPr>
          <a:lstStyle/>
          <a:p>
            <a:r>
              <a:rPr kumimoji="1" lang="ja-JP" altLang="en-US" dirty="0" smtClean="0">
                <a:solidFill>
                  <a:srgbClr val="002060"/>
                </a:solidFill>
                <a:effectLst>
                  <a:outerShdw blurRad="38100" dist="38100" dir="2700000" algn="tl">
                    <a:srgbClr val="000000">
                      <a:alpha val="43137"/>
                    </a:srgbClr>
                  </a:outerShdw>
                </a:effectLst>
              </a:rPr>
              <a:t>●授業中に先生から言われて一番嫌だった言葉は何か？</a:t>
            </a:r>
            <a:endParaRPr kumimoji="1" lang="en-US" altLang="ja-JP" dirty="0" smtClean="0">
              <a:solidFill>
                <a:srgbClr val="002060"/>
              </a:solidFill>
              <a:effectLst>
                <a:outerShdw blurRad="38100" dist="38100" dir="2700000" algn="tl">
                  <a:srgbClr val="000000">
                    <a:alpha val="43137"/>
                  </a:srgbClr>
                </a:outerShdw>
              </a:effectLst>
            </a:endParaRPr>
          </a:p>
          <a:p>
            <a:r>
              <a:rPr kumimoji="1" lang="ja-JP" altLang="en-US" dirty="0" smtClean="0">
                <a:solidFill>
                  <a:srgbClr val="002060"/>
                </a:solidFill>
                <a:effectLst>
                  <a:outerShdw blurRad="38100" dist="38100" dir="2700000" algn="tl">
                    <a:srgbClr val="000000">
                      <a:alpha val="43137"/>
                    </a:srgbClr>
                  </a:outerShdw>
                </a:effectLst>
              </a:rPr>
              <a:t>西川：</a:t>
            </a:r>
            <a:r>
              <a:rPr kumimoji="1" lang="ja-JP" altLang="en-US" dirty="0" smtClean="0">
                <a:solidFill>
                  <a:srgbClr val="FF0000"/>
                </a:solidFill>
                <a:effectLst>
                  <a:outerShdw blurRad="38100" dist="38100" dir="2700000" algn="tl">
                    <a:srgbClr val="000000">
                      <a:alpha val="43137"/>
                    </a:srgbClr>
                  </a:outerShdw>
                </a:effectLst>
              </a:rPr>
              <a:t>「好きなもの同士でグループを作って」</a:t>
            </a:r>
            <a:r>
              <a:rPr kumimoji="1" lang="ja-JP" altLang="en-US" dirty="0" smtClean="0">
                <a:solidFill>
                  <a:srgbClr val="002060"/>
                </a:solidFill>
                <a:effectLst>
                  <a:outerShdw blurRad="38100" dist="38100" dir="2700000" algn="tl">
                    <a:srgbClr val="000000">
                      <a:alpha val="43137"/>
                    </a:srgbClr>
                  </a:outerShdw>
                </a:effectLst>
              </a:rPr>
              <a:t>という一言。</a:t>
            </a:r>
            <a:endParaRPr kumimoji="1" lang="en-US" altLang="ja-JP" dirty="0" smtClean="0">
              <a:solidFill>
                <a:srgbClr val="002060"/>
              </a:solidFill>
              <a:effectLst>
                <a:outerShdw blurRad="38100" dist="38100" dir="2700000" algn="tl">
                  <a:srgbClr val="000000">
                    <a:alpha val="43137"/>
                  </a:srgbClr>
                </a:outerShdw>
              </a:effectLst>
            </a:endParaRPr>
          </a:p>
          <a:p>
            <a:r>
              <a:rPr kumimoji="1" lang="ja-JP" altLang="en-US" dirty="0" smtClean="0">
                <a:solidFill>
                  <a:srgbClr val="002060"/>
                </a:solidFill>
                <a:effectLst>
                  <a:outerShdw blurRad="38100" dist="38100" dir="2700000" algn="tl">
                    <a:srgbClr val="000000">
                      <a:alpha val="43137"/>
                    </a:srgbClr>
                  </a:outerShdw>
                </a:effectLst>
              </a:rPr>
              <a:t>～自分が、一人ぼっちになるか不安だった。それから逃れるために、一人の子どもを決めて関係を結ぶ。その子がいれば、自分が一人ぼっちにならないような関係。それが</a:t>
            </a:r>
            <a:r>
              <a:rPr kumimoji="1" lang="ja-JP" altLang="en-US" dirty="0" smtClean="0">
                <a:solidFill>
                  <a:srgbClr val="FF0000"/>
                </a:solidFill>
                <a:effectLst>
                  <a:outerShdw blurRad="38100" dist="38100" dir="2700000" algn="tl">
                    <a:srgbClr val="000000">
                      <a:alpha val="43137"/>
                    </a:srgbClr>
                  </a:outerShdw>
                </a:effectLst>
              </a:rPr>
              <a:t>保険</a:t>
            </a:r>
            <a:r>
              <a:rPr kumimoji="1" lang="ja-JP" altLang="en-US" dirty="0" smtClean="0">
                <a:solidFill>
                  <a:srgbClr val="002060"/>
                </a:solidFill>
                <a:effectLst>
                  <a:outerShdw blurRad="38100" dist="38100" dir="2700000" algn="tl">
                    <a:srgbClr val="000000">
                      <a:alpha val="43137"/>
                    </a:srgbClr>
                  </a:outerShdw>
                </a:effectLst>
              </a:rPr>
              <a:t>という意味だ。</a:t>
            </a:r>
            <a:endParaRPr kumimoji="1" lang="en-US" altLang="ja-JP" dirty="0" smtClean="0">
              <a:solidFill>
                <a:srgbClr val="002060"/>
              </a:solidFill>
              <a:effectLst>
                <a:outerShdw blurRad="38100" dist="38100" dir="2700000" algn="tl">
                  <a:srgbClr val="000000">
                    <a:alpha val="43137"/>
                  </a:srgbClr>
                </a:outerShdw>
              </a:effectLst>
            </a:endParaRPr>
          </a:p>
          <a:p>
            <a:r>
              <a:rPr kumimoji="1" lang="ja-JP" altLang="en-US" dirty="0" smtClean="0">
                <a:solidFill>
                  <a:srgbClr val="002060"/>
                </a:solidFill>
                <a:effectLst>
                  <a:outerShdw blurRad="38100" dist="38100" dir="2700000" algn="tl">
                    <a:srgbClr val="000000">
                      <a:alpha val="43137"/>
                    </a:srgbClr>
                  </a:outerShdw>
                </a:effectLst>
              </a:rPr>
              <a:t>～別々のクラスになったら、その</a:t>
            </a:r>
            <a:r>
              <a:rPr kumimoji="1" lang="ja-JP" altLang="en-US" dirty="0" smtClean="0">
                <a:solidFill>
                  <a:srgbClr val="FF0000"/>
                </a:solidFill>
                <a:effectLst>
                  <a:outerShdw blurRad="38100" dist="38100" dir="2700000" algn="tl">
                    <a:srgbClr val="000000">
                      <a:alpha val="43137"/>
                    </a:srgbClr>
                  </a:outerShdw>
                </a:effectLst>
              </a:rPr>
              <a:t>保険</a:t>
            </a:r>
            <a:r>
              <a:rPr kumimoji="1" lang="ja-JP" altLang="en-US" dirty="0" smtClean="0">
                <a:solidFill>
                  <a:srgbClr val="002060"/>
                </a:solidFill>
                <a:effectLst>
                  <a:outerShdw blurRad="38100" dist="38100" dir="2700000" algn="tl">
                    <a:srgbClr val="000000">
                      <a:alpha val="43137"/>
                    </a:srgbClr>
                  </a:outerShdw>
                </a:effectLst>
              </a:rPr>
              <a:t>が利用できない。</a:t>
            </a:r>
            <a:endParaRPr kumimoji="1" lang="en-US" altLang="ja-JP" dirty="0" smtClean="0">
              <a:solidFill>
                <a:srgbClr val="002060"/>
              </a:solidFill>
              <a:effectLst>
                <a:outerShdw blurRad="38100" dist="38100" dir="2700000" algn="tl">
                  <a:srgbClr val="000000">
                    <a:alpha val="43137"/>
                  </a:srgbClr>
                </a:outerShdw>
              </a:effectLst>
            </a:endParaRPr>
          </a:p>
          <a:p>
            <a:r>
              <a:rPr kumimoji="1" lang="ja-JP" altLang="en-US" dirty="0" smtClean="0">
                <a:solidFill>
                  <a:srgbClr val="002060"/>
                </a:solidFill>
                <a:effectLst>
                  <a:outerShdw blurRad="38100" dist="38100" dir="2700000" algn="tl">
                    <a:srgbClr val="000000">
                      <a:alpha val="43137"/>
                    </a:srgbClr>
                  </a:outerShdw>
                </a:effectLst>
              </a:rPr>
              <a:t>～新しいクラスで新たな関係を結び、</a:t>
            </a:r>
            <a:r>
              <a:rPr kumimoji="1" lang="ja-JP" altLang="en-US" dirty="0" smtClean="0">
                <a:solidFill>
                  <a:srgbClr val="FF0000"/>
                </a:solidFill>
                <a:effectLst>
                  <a:outerShdw blurRad="38100" dist="38100" dir="2700000" algn="tl">
                    <a:srgbClr val="000000">
                      <a:alpha val="43137"/>
                    </a:srgbClr>
                  </a:outerShdw>
                </a:effectLst>
              </a:rPr>
              <a:t>保険</a:t>
            </a:r>
            <a:r>
              <a:rPr kumimoji="1" lang="ja-JP" altLang="en-US" dirty="0" smtClean="0">
                <a:solidFill>
                  <a:srgbClr val="002060"/>
                </a:solidFill>
                <a:effectLst>
                  <a:outerShdw blurRad="38100" dist="38100" dir="2700000" algn="tl">
                    <a:srgbClr val="000000">
                      <a:alpha val="43137"/>
                    </a:srgbClr>
                  </a:outerShdw>
                </a:effectLst>
              </a:rPr>
              <a:t>にする。</a:t>
            </a:r>
            <a:endParaRPr kumimoji="1" lang="en-US" altLang="ja-JP" dirty="0" smtClean="0">
              <a:solidFill>
                <a:srgbClr val="002060"/>
              </a:solidFill>
              <a:effectLst>
                <a:outerShdw blurRad="38100" dist="38100" dir="2700000" algn="tl">
                  <a:srgbClr val="000000">
                    <a:alpha val="43137"/>
                  </a:srgbClr>
                </a:outerShdw>
              </a:effectLst>
            </a:endParaRPr>
          </a:p>
        </p:txBody>
      </p:sp>
      <p:sp>
        <p:nvSpPr>
          <p:cNvPr id="27" name="テキスト ボックス 26"/>
          <p:cNvSpPr txBox="1"/>
          <p:nvPr/>
        </p:nvSpPr>
        <p:spPr>
          <a:xfrm>
            <a:off x="507998" y="5358067"/>
            <a:ext cx="10522859" cy="923330"/>
          </a:xfrm>
          <a:prstGeom prst="rect">
            <a:avLst/>
          </a:prstGeom>
          <a:solidFill>
            <a:schemeClr val="bg1"/>
          </a:solidFill>
          <a:ln>
            <a:solidFill>
              <a:schemeClr val="accent1"/>
            </a:solidFill>
          </a:ln>
        </p:spPr>
        <p:txBody>
          <a:bodyPr wrap="square" rtlCol="0">
            <a:spAutoFit/>
          </a:bodyPr>
          <a:lstStyle/>
          <a:p>
            <a:r>
              <a:rPr kumimoji="1" lang="en-US" altLang="ja-JP" dirty="0" smtClean="0">
                <a:solidFill>
                  <a:srgbClr val="FF0000"/>
                </a:solidFill>
                <a:effectLst>
                  <a:outerShdw blurRad="38100" dist="38100" dir="2700000" algn="tl">
                    <a:srgbClr val="000000">
                      <a:alpha val="43137"/>
                    </a:srgbClr>
                  </a:outerShdw>
                </a:effectLst>
              </a:rPr>
              <a:t>【</a:t>
            </a:r>
            <a:r>
              <a:rPr kumimoji="1" lang="ja-JP" altLang="en-US" dirty="0" smtClean="0">
                <a:solidFill>
                  <a:srgbClr val="FF0000"/>
                </a:solidFill>
                <a:effectLst>
                  <a:outerShdw blurRad="38100" dist="38100" dir="2700000" algn="tl">
                    <a:srgbClr val="000000">
                      <a:alpha val="43137"/>
                    </a:srgbClr>
                  </a:outerShdw>
                </a:effectLst>
              </a:rPr>
              <a:t>全校</a:t>
            </a:r>
            <a:r>
              <a:rPr kumimoji="1" lang="en-US" altLang="ja-JP" dirty="0" smtClean="0">
                <a:solidFill>
                  <a:srgbClr val="FF0000"/>
                </a:solidFill>
                <a:effectLst>
                  <a:outerShdw blurRad="38100" dist="38100" dir="2700000" algn="tl">
                    <a:srgbClr val="000000">
                      <a:alpha val="43137"/>
                    </a:srgbClr>
                  </a:outerShdw>
                </a:effectLst>
              </a:rPr>
              <a:t>『</a:t>
            </a:r>
            <a:r>
              <a:rPr kumimoji="1" lang="ja-JP" altLang="en-US" dirty="0" smtClean="0">
                <a:solidFill>
                  <a:srgbClr val="FF0000"/>
                </a:solidFill>
                <a:effectLst>
                  <a:outerShdw blurRad="38100" dist="38100" dir="2700000" algn="tl">
                    <a:srgbClr val="000000">
                      <a:alpha val="43137"/>
                    </a:srgbClr>
                  </a:outerShdw>
                </a:effectLst>
              </a:rPr>
              <a:t>学び合い</a:t>
            </a:r>
            <a:r>
              <a:rPr kumimoji="1" lang="en-US" altLang="ja-JP" dirty="0" smtClean="0">
                <a:solidFill>
                  <a:srgbClr val="FF0000"/>
                </a:solidFill>
                <a:effectLst>
                  <a:outerShdw blurRad="38100" dist="38100" dir="2700000" algn="tl">
                    <a:srgbClr val="000000">
                      <a:alpha val="43137"/>
                    </a:srgbClr>
                  </a:outerShdw>
                </a:effectLst>
              </a:rPr>
              <a:t>』</a:t>
            </a:r>
            <a:r>
              <a:rPr kumimoji="1" lang="ja-JP" altLang="en-US" dirty="0" err="1" smtClean="0">
                <a:solidFill>
                  <a:srgbClr val="FF0000"/>
                </a:solidFill>
                <a:effectLst>
                  <a:outerShdw blurRad="38100" dist="38100" dir="2700000" algn="tl">
                    <a:srgbClr val="000000">
                      <a:alpha val="43137"/>
                    </a:srgbClr>
                  </a:outerShdw>
                </a:effectLst>
              </a:rPr>
              <a:t>での</a:t>
            </a:r>
            <a:r>
              <a:rPr kumimoji="1" lang="ja-JP" altLang="en-US" dirty="0" smtClean="0">
                <a:solidFill>
                  <a:srgbClr val="FF0000"/>
                </a:solidFill>
                <a:effectLst>
                  <a:outerShdw blurRad="38100" dist="38100" dir="2700000" algn="tl">
                    <a:srgbClr val="000000">
                      <a:alpha val="43137"/>
                    </a:srgbClr>
                  </a:outerShdw>
                </a:effectLst>
              </a:rPr>
              <a:t>見取り</a:t>
            </a:r>
            <a:r>
              <a:rPr kumimoji="1" lang="en-US" altLang="ja-JP" dirty="0" smtClean="0">
                <a:solidFill>
                  <a:srgbClr val="FF0000"/>
                </a:solidFill>
                <a:effectLst>
                  <a:outerShdw blurRad="38100" dist="38100" dir="2700000" algn="tl">
                    <a:srgbClr val="000000">
                      <a:alpha val="43137"/>
                    </a:srgbClr>
                  </a:outerShdw>
                </a:effectLst>
              </a:rPr>
              <a:t>】</a:t>
            </a:r>
            <a:r>
              <a:rPr kumimoji="1" lang="ja-JP" altLang="en-US" dirty="0" smtClean="0">
                <a:solidFill>
                  <a:srgbClr val="FF0000"/>
                </a:solidFill>
                <a:effectLst>
                  <a:outerShdw blurRad="38100" dist="38100" dir="2700000" algn="tl">
                    <a:srgbClr val="000000">
                      <a:alpha val="43137"/>
                    </a:srgbClr>
                  </a:outerShdw>
                </a:effectLst>
              </a:rPr>
              <a:t>　＊ジャンケンして勝ったら座るというゲーム</a:t>
            </a:r>
            <a:endParaRPr kumimoji="1" lang="en-US" altLang="ja-JP" dirty="0" smtClean="0">
              <a:solidFill>
                <a:srgbClr val="FF0000"/>
              </a:solidFill>
              <a:effectLst>
                <a:outerShdw blurRad="38100" dist="38100" dir="2700000" algn="tl">
                  <a:srgbClr val="000000">
                    <a:alpha val="43137"/>
                  </a:srgbClr>
                </a:outerShdw>
              </a:effectLst>
            </a:endParaRPr>
          </a:p>
          <a:p>
            <a:r>
              <a:rPr kumimoji="1" lang="ja-JP" altLang="en-US" dirty="0" smtClean="0">
                <a:solidFill>
                  <a:srgbClr val="FF0000"/>
                </a:solidFill>
                <a:effectLst>
                  <a:outerShdw blurRad="38100" dist="38100" dir="2700000" algn="tl">
                    <a:srgbClr val="000000">
                      <a:alpha val="43137"/>
                    </a:srgbClr>
                  </a:outerShdw>
                </a:effectLst>
              </a:rPr>
              <a:t>●</a:t>
            </a:r>
            <a:r>
              <a:rPr kumimoji="1" lang="en-US" altLang="ja-JP" dirty="0" smtClean="0">
                <a:solidFill>
                  <a:srgbClr val="FF0000"/>
                </a:solidFill>
                <a:effectLst>
                  <a:outerShdw blurRad="38100" dist="38100" dir="2700000" algn="tl">
                    <a:srgbClr val="000000">
                      <a:alpha val="43137"/>
                    </a:srgbClr>
                  </a:outerShdw>
                </a:effectLst>
              </a:rPr>
              <a:t>『</a:t>
            </a:r>
            <a:r>
              <a:rPr kumimoji="1" lang="ja-JP" altLang="en-US" dirty="0" smtClean="0">
                <a:solidFill>
                  <a:srgbClr val="FF0000"/>
                </a:solidFill>
                <a:effectLst>
                  <a:outerShdw blurRad="38100" dist="38100" dir="2700000" algn="tl">
                    <a:srgbClr val="000000">
                      <a:alpha val="43137"/>
                    </a:srgbClr>
                  </a:outerShdw>
                </a:effectLst>
              </a:rPr>
              <a:t>学び合い</a:t>
            </a:r>
            <a:r>
              <a:rPr kumimoji="1" lang="en-US" altLang="ja-JP" dirty="0" smtClean="0">
                <a:solidFill>
                  <a:srgbClr val="FF0000"/>
                </a:solidFill>
                <a:effectLst>
                  <a:outerShdw blurRad="38100" dist="38100" dir="2700000" algn="tl">
                    <a:srgbClr val="000000">
                      <a:alpha val="43137"/>
                    </a:srgbClr>
                  </a:outerShdw>
                </a:effectLst>
              </a:rPr>
              <a:t>』</a:t>
            </a:r>
            <a:r>
              <a:rPr kumimoji="1" lang="ja-JP" altLang="en-US" dirty="0" smtClean="0">
                <a:solidFill>
                  <a:srgbClr val="FF0000"/>
                </a:solidFill>
                <a:effectLst>
                  <a:outerShdw blurRad="38100" dist="38100" dir="2700000" algn="tl">
                    <a:srgbClr val="000000">
                      <a:alpha val="43137"/>
                    </a:srgbClr>
                  </a:outerShdw>
                </a:effectLst>
              </a:rPr>
              <a:t>に賛成する先生のクラス⇒蜘蛛の子を散らすように走り回っている。</a:t>
            </a:r>
            <a:endParaRPr kumimoji="1" lang="en-US" altLang="ja-JP" dirty="0" smtClean="0">
              <a:solidFill>
                <a:srgbClr val="FF0000"/>
              </a:solidFill>
              <a:effectLst>
                <a:outerShdw blurRad="38100" dist="38100" dir="2700000" algn="tl">
                  <a:srgbClr val="000000">
                    <a:alpha val="43137"/>
                  </a:srgbClr>
                </a:outerShdw>
              </a:effectLst>
            </a:endParaRPr>
          </a:p>
          <a:p>
            <a:r>
              <a:rPr kumimoji="1" lang="ja-JP" altLang="en-US" dirty="0" smtClean="0">
                <a:solidFill>
                  <a:srgbClr val="002060"/>
                </a:solidFill>
                <a:effectLst>
                  <a:outerShdw blurRad="38100" dist="38100" dir="2700000" algn="tl">
                    <a:srgbClr val="000000">
                      <a:alpha val="43137"/>
                    </a:srgbClr>
                  </a:outerShdw>
                </a:effectLst>
              </a:rPr>
              <a:t>●</a:t>
            </a:r>
            <a:r>
              <a:rPr kumimoji="1" lang="en-US" altLang="ja-JP" dirty="0" smtClean="0">
                <a:solidFill>
                  <a:srgbClr val="002060"/>
                </a:solidFill>
                <a:effectLst>
                  <a:outerShdw blurRad="38100" dist="38100" dir="2700000" algn="tl">
                    <a:srgbClr val="000000">
                      <a:alpha val="43137"/>
                    </a:srgbClr>
                  </a:outerShdw>
                </a:effectLst>
              </a:rPr>
              <a:t>『</a:t>
            </a:r>
            <a:r>
              <a:rPr kumimoji="1" lang="ja-JP" altLang="en-US" dirty="0" smtClean="0">
                <a:solidFill>
                  <a:srgbClr val="002060"/>
                </a:solidFill>
                <a:effectLst>
                  <a:outerShdw blurRad="38100" dist="38100" dir="2700000" algn="tl">
                    <a:srgbClr val="000000">
                      <a:alpha val="43137"/>
                    </a:srgbClr>
                  </a:outerShdw>
                </a:effectLst>
              </a:rPr>
              <a:t>学び合い</a:t>
            </a:r>
            <a:r>
              <a:rPr kumimoji="1" lang="en-US" altLang="ja-JP" dirty="0" smtClean="0">
                <a:solidFill>
                  <a:srgbClr val="002060"/>
                </a:solidFill>
                <a:effectLst>
                  <a:outerShdw blurRad="38100" dist="38100" dir="2700000" algn="tl">
                    <a:srgbClr val="000000">
                      <a:alpha val="43137"/>
                    </a:srgbClr>
                  </a:outerShdw>
                </a:effectLst>
              </a:rPr>
              <a:t>』</a:t>
            </a:r>
            <a:r>
              <a:rPr kumimoji="1" lang="ja-JP" altLang="en-US" dirty="0" smtClean="0">
                <a:solidFill>
                  <a:srgbClr val="002060"/>
                </a:solidFill>
                <a:effectLst>
                  <a:outerShdw blurRad="38100" dist="38100" dir="2700000" algn="tl">
                    <a:srgbClr val="000000">
                      <a:alpha val="43137"/>
                    </a:srgbClr>
                  </a:outerShdw>
                </a:effectLst>
              </a:rPr>
              <a:t>に反対する先生のクラス⇒二人が手を繋いで走り回っている。＊特定の２列に集中。</a:t>
            </a:r>
            <a:endParaRPr kumimoji="1" lang="en-US" altLang="ja-JP" dirty="0" smtClean="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2274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10800557" y="95199"/>
            <a:ext cx="1288939" cy="1881603"/>
          </a:xfrm>
          <a:prstGeom prst="rect">
            <a:avLst/>
          </a:prstGeom>
        </p:spPr>
      </p:pic>
      <p:sp>
        <p:nvSpPr>
          <p:cNvPr id="7" name="正方形/長方形 6"/>
          <p:cNvSpPr/>
          <p:nvPr/>
        </p:nvSpPr>
        <p:spPr>
          <a:xfrm>
            <a:off x="4435922" y="187967"/>
            <a:ext cx="233842" cy="23279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コンテンツ プレースホルダー 6"/>
          <p:cNvSpPr txBox="1">
            <a:spLocks/>
          </p:cNvSpPr>
          <p:nvPr/>
        </p:nvSpPr>
        <p:spPr>
          <a:xfrm>
            <a:off x="265893" y="684157"/>
            <a:ext cx="10408374" cy="1207210"/>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dirty="0" smtClean="0">
                <a:solidFill>
                  <a:schemeClr val="tx1"/>
                </a:solidFill>
                <a:effectLst>
                  <a:outerShdw blurRad="38100" dist="38100" dir="2700000" algn="tl">
                    <a:srgbClr val="000000">
                      <a:alpha val="43137"/>
                    </a:srgbClr>
                  </a:outerShdw>
                </a:effectLst>
              </a:rPr>
              <a:t>１　どんなクラスだって、８割の子どもは誰かと繋がっている。</a:t>
            </a:r>
            <a:endParaRPr lang="en-US" altLang="ja-JP" dirty="0" smtClean="0">
              <a:solidFill>
                <a:srgbClr val="FF0000"/>
              </a:solidFill>
              <a:effectLst>
                <a:outerShdw blurRad="38100" dist="38100" dir="2700000" algn="tl">
                  <a:srgbClr val="000000">
                    <a:alpha val="43137"/>
                  </a:srgbClr>
                </a:outerShdw>
              </a:effectLst>
            </a:endParaRPr>
          </a:p>
          <a:p>
            <a:pPr marL="0" indent="0">
              <a:buNone/>
            </a:pPr>
            <a:r>
              <a:rPr lang="ja-JP" altLang="en-US" dirty="0" smtClean="0">
                <a:solidFill>
                  <a:schemeClr val="tx1"/>
                </a:solidFill>
                <a:effectLst>
                  <a:outerShdw blurRad="38100" dist="38100" dir="2700000" algn="tl">
                    <a:srgbClr val="000000">
                      <a:alpha val="43137"/>
                    </a:srgbClr>
                  </a:outerShdw>
                </a:effectLst>
              </a:rPr>
              <a:t>　⇒休み時間にやっていることを授業中にやって良い。⇒大多数の子が学び合うのはたやすい。</a:t>
            </a:r>
            <a:endParaRPr lang="en-US" altLang="ja-JP" dirty="0" smtClean="0">
              <a:solidFill>
                <a:schemeClr val="tx1"/>
              </a:solidFill>
              <a:effectLst>
                <a:outerShdw blurRad="38100" dist="38100" dir="2700000" algn="tl">
                  <a:srgbClr val="000000">
                    <a:alpha val="43137"/>
                  </a:srgbClr>
                </a:outerShdw>
              </a:effectLst>
            </a:endParaRPr>
          </a:p>
          <a:p>
            <a:pPr marL="0" indent="0">
              <a:buNone/>
            </a:pPr>
            <a:r>
              <a:rPr lang="ja-JP" altLang="en-US" dirty="0" smtClean="0">
                <a:solidFill>
                  <a:schemeClr val="tx1"/>
                </a:solidFill>
                <a:effectLst>
                  <a:outerShdw blurRad="38100" dist="38100" dir="2700000" algn="tl">
                    <a:srgbClr val="000000">
                      <a:alpha val="43137"/>
                    </a:srgbClr>
                  </a:outerShdw>
                </a:effectLst>
              </a:rPr>
              <a:t>　</a:t>
            </a:r>
            <a:r>
              <a:rPr lang="ja-JP" altLang="en-US" dirty="0">
                <a:solidFill>
                  <a:srgbClr val="FF0000"/>
                </a:solidFill>
                <a:effectLst>
                  <a:outerShdw blurRad="38100" dist="38100" dir="2700000" algn="tl">
                    <a:srgbClr val="000000">
                      <a:alpha val="43137"/>
                    </a:srgbClr>
                  </a:outerShdw>
                </a:effectLst>
              </a:rPr>
              <a:t>西川：</a:t>
            </a:r>
            <a:r>
              <a:rPr lang="en-US" altLang="ja-JP" dirty="0">
                <a:solidFill>
                  <a:srgbClr val="FF0000"/>
                </a:solidFill>
                <a:effectLst>
                  <a:outerShdw blurRad="38100" dist="38100" dir="2700000" algn="tl">
                    <a:srgbClr val="000000">
                      <a:alpha val="43137"/>
                    </a:srgbClr>
                  </a:outerShdw>
                </a:effectLst>
              </a:rPr>
              <a:t>『</a:t>
            </a:r>
            <a:r>
              <a:rPr lang="ja-JP" altLang="en-US" dirty="0">
                <a:solidFill>
                  <a:srgbClr val="FF0000"/>
                </a:solidFill>
                <a:effectLst>
                  <a:outerShdw blurRad="38100" dist="38100" dir="2700000" algn="tl">
                    <a:srgbClr val="000000">
                      <a:alpha val="43137"/>
                    </a:srgbClr>
                  </a:outerShdw>
                </a:effectLst>
              </a:rPr>
              <a:t>学び合い</a:t>
            </a:r>
            <a:r>
              <a:rPr lang="en-US" altLang="ja-JP" dirty="0">
                <a:solidFill>
                  <a:srgbClr val="FF0000"/>
                </a:solidFill>
                <a:effectLst>
                  <a:outerShdw blurRad="38100" dist="38100" dir="2700000" algn="tl">
                    <a:srgbClr val="000000">
                      <a:alpha val="43137"/>
                    </a:srgbClr>
                  </a:outerShdw>
                </a:effectLst>
              </a:rPr>
              <a:t>』</a:t>
            </a:r>
            <a:r>
              <a:rPr lang="ja-JP" altLang="en-US" dirty="0">
                <a:effectLst>
                  <a:outerShdw blurRad="38100" dist="38100" dir="2700000" algn="tl">
                    <a:srgbClr val="000000">
                      <a:alpha val="43137"/>
                    </a:srgbClr>
                  </a:outerShdw>
                </a:effectLst>
              </a:rPr>
              <a:t>が、</a:t>
            </a:r>
            <a:r>
              <a:rPr lang="ja-JP" altLang="en-US" dirty="0">
                <a:solidFill>
                  <a:srgbClr val="FF0000"/>
                </a:solidFill>
                <a:effectLst>
                  <a:outerShdw blurRad="38100" dist="38100" dir="2700000" algn="tl">
                    <a:srgbClr val="000000">
                      <a:alpha val="43137"/>
                    </a:srgbClr>
                  </a:outerShdw>
                </a:effectLst>
              </a:rPr>
              <a:t>集団を動かす理論</a:t>
            </a:r>
            <a:r>
              <a:rPr lang="ja-JP" altLang="en-US" dirty="0">
                <a:effectLst>
                  <a:outerShdw blurRad="38100" dist="38100" dir="2700000" algn="tl">
                    <a:srgbClr val="000000">
                      <a:alpha val="43137"/>
                    </a:srgbClr>
                  </a:outerShdw>
                </a:effectLst>
              </a:rPr>
              <a:t>だ</a:t>
            </a:r>
            <a:r>
              <a:rPr lang="ja-JP" altLang="en-US" dirty="0" smtClean="0">
                <a:effectLst>
                  <a:outerShdw blurRad="38100" dist="38100" dir="2700000" algn="tl">
                    <a:srgbClr val="000000">
                      <a:alpha val="43137"/>
                    </a:srgbClr>
                  </a:outerShdw>
                </a:effectLst>
              </a:rPr>
              <a:t>から</a:t>
            </a:r>
            <a:r>
              <a:rPr lang="en-US" altLang="ja-JP" dirty="0" smtClean="0">
                <a:effectLst>
                  <a:outerShdw blurRad="38100" dist="38100" dir="2700000" algn="tl">
                    <a:srgbClr val="000000">
                      <a:alpha val="43137"/>
                    </a:srgbClr>
                  </a:outerShdw>
                </a:effectLst>
              </a:rPr>
              <a:t>…</a:t>
            </a:r>
            <a:endParaRPr lang="en-US" altLang="ja-JP" dirty="0">
              <a:effectLst>
                <a:outerShdw blurRad="38100" dist="38100" dir="2700000" algn="tl">
                  <a:srgbClr val="000000">
                    <a:alpha val="43137"/>
                  </a:srgbClr>
                </a:outerShdw>
              </a:effectLst>
            </a:endParaRPr>
          </a:p>
          <a:p>
            <a:pPr marL="0" indent="0">
              <a:buNone/>
            </a:pPr>
            <a:endParaRPr lang="en-US" altLang="ja-JP" dirty="0" smtClean="0">
              <a:solidFill>
                <a:schemeClr val="tx1"/>
              </a:solidFill>
              <a:effectLst>
                <a:outerShdw blurRad="38100" dist="38100" dir="2700000" algn="tl">
                  <a:srgbClr val="000000">
                    <a:alpha val="43137"/>
                  </a:srgbClr>
                </a:outerShdw>
              </a:effectLst>
            </a:endParaRPr>
          </a:p>
        </p:txBody>
      </p:sp>
      <p:sp>
        <p:nvSpPr>
          <p:cNvPr id="41" name="タイトル 1"/>
          <p:cNvSpPr txBox="1">
            <a:spLocks/>
          </p:cNvSpPr>
          <p:nvPr/>
        </p:nvSpPr>
        <p:spPr>
          <a:xfrm>
            <a:off x="265894" y="169631"/>
            <a:ext cx="10494332" cy="468436"/>
          </a:xfrm>
          <a:prstGeom prst="rect">
            <a:avLst/>
          </a:prstGeom>
        </p:spPr>
        <p:txBody>
          <a:bodyPr vert="horz" lIns="91440" tIns="45720" rIns="91440" bIns="45720" rtlCol="0" anchor="t">
            <a:normAutofit fontScale="75000" lnSpcReduction="200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3200" dirty="0" smtClean="0">
                <a:solidFill>
                  <a:schemeClr val="tx1"/>
                </a:solidFill>
              </a:rPr>
              <a:t>第４章 </a:t>
            </a:r>
            <a:r>
              <a:rPr lang="en-US" altLang="ja-JP" sz="3200" dirty="0" smtClean="0">
                <a:solidFill>
                  <a:schemeClr val="tx1"/>
                </a:solidFill>
              </a:rPr>
              <a:t>『</a:t>
            </a:r>
            <a:r>
              <a:rPr lang="ja-JP" altLang="en-US" sz="3200" dirty="0">
                <a:solidFill>
                  <a:schemeClr val="tx1"/>
                </a:solidFill>
              </a:rPr>
              <a:t>学び合い</a:t>
            </a:r>
            <a:r>
              <a:rPr lang="en-US" altLang="ja-JP" sz="3200" dirty="0" smtClean="0">
                <a:solidFill>
                  <a:schemeClr val="tx1"/>
                </a:solidFill>
              </a:rPr>
              <a:t>』</a:t>
            </a:r>
            <a:r>
              <a:rPr lang="ja-JP" altLang="en-US" sz="3200" dirty="0" smtClean="0">
                <a:solidFill>
                  <a:schemeClr val="tx1"/>
                </a:solidFill>
              </a:rPr>
              <a:t>の見取り</a:t>
            </a:r>
            <a:r>
              <a:rPr lang="ja-JP" altLang="en-US" sz="3700" dirty="0" smtClean="0">
                <a:solidFill>
                  <a:schemeClr val="tx1"/>
                </a:solidFill>
              </a:rPr>
              <a:t>　</a:t>
            </a:r>
            <a:endParaRPr lang="ja-JP" altLang="en-US" sz="2400" dirty="0">
              <a:solidFill>
                <a:schemeClr val="tx1"/>
              </a:solidFill>
            </a:endParaRPr>
          </a:p>
        </p:txBody>
      </p:sp>
      <p:sp>
        <p:nvSpPr>
          <p:cNvPr id="8" name="正方形/長方形 7"/>
          <p:cNvSpPr/>
          <p:nvPr/>
        </p:nvSpPr>
        <p:spPr>
          <a:xfrm>
            <a:off x="4435922" y="142376"/>
            <a:ext cx="6809878" cy="338554"/>
          </a:xfrm>
          <a:prstGeom prst="rect">
            <a:avLst/>
          </a:prstGeom>
        </p:spPr>
        <p:txBody>
          <a:bodyPr wrap="none">
            <a:spAutoFit/>
          </a:bodyPr>
          <a:lstStyle/>
          <a:p>
            <a:r>
              <a:rPr lang="ja-JP" altLang="en-US" sz="1600" dirty="0" smtClean="0"/>
              <a:t>３ 手のかかる子にどう関わるか</a:t>
            </a:r>
            <a:r>
              <a:rPr lang="en-US" altLang="ja-JP" sz="1600" dirty="0" smtClean="0"/>
              <a:t>『</a:t>
            </a:r>
            <a:r>
              <a:rPr lang="ja-JP" altLang="en-US" sz="1600" dirty="0"/>
              <a:t>学び合い</a:t>
            </a:r>
            <a:r>
              <a:rPr lang="en-US" altLang="ja-JP" sz="1600" dirty="0"/>
              <a:t>』</a:t>
            </a:r>
            <a:r>
              <a:rPr lang="ja-JP" altLang="en-US" sz="1600" dirty="0"/>
              <a:t>テクニック</a:t>
            </a:r>
            <a:r>
              <a:rPr lang="en-US" altLang="ja-JP" sz="1600" dirty="0"/>
              <a:t>(</a:t>
            </a:r>
            <a:r>
              <a:rPr lang="en-US" altLang="ja-JP" sz="1600" dirty="0" smtClean="0"/>
              <a:t>p108</a:t>
            </a:r>
            <a:r>
              <a:rPr lang="ja-JP" altLang="en-US" sz="1600" dirty="0" smtClean="0"/>
              <a:t>～</a:t>
            </a:r>
            <a:r>
              <a:rPr lang="en-US" altLang="ja-JP" sz="1600" dirty="0" smtClean="0"/>
              <a:t>p111)</a:t>
            </a:r>
            <a:endParaRPr lang="ja-JP" altLang="en-US" sz="1600" dirty="0"/>
          </a:p>
        </p:txBody>
      </p:sp>
      <p:pic>
        <p:nvPicPr>
          <p:cNvPr id="3" name="コンテンツ プレースホルダー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30857" y="5606866"/>
            <a:ext cx="1182264" cy="1251134"/>
          </a:xfrm>
          <a:prstGeom prst="rect">
            <a:avLst/>
          </a:prstGeom>
        </p:spPr>
      </p:pic>
      <p:sp>
        <p:nvSpPr>
          <p:cNvPr id="19" name="テキスト ボックス 18"/>
          <p:cNvSpPr txBox="1"/>
          <p:nvPr/>
        </p:nvSpPr>
        <p:spPr>
          <a:xfrm>
            <a:off x="467667" y="1798158"/>
            <a:ext cx="10292559" cy="1477328"/>
          </a:xfrm>
          <a:prstGeom prst="rect">
            <a:avLst/>
          </a:prstGeom>
          <a:solidFill>
            <a:schemeClr val="bg1"/>
          </a:solidFill>
          <a:ln>
            <a:solidFill>
              <a:schemeClr val="accent1"/>
            </a:solidFill>
          </a:ln>
        </p:spPr>
        <p:txBody>
          <a:bodyPr wrap="square" rtlCol="0">
            <a:spAutoFit/>
          </a:bodyPr>
          <a:lstStyle/>
          <a:p>
            <a:r>
              <a:rPr kumimoji="1" lang="ja-JP" altLang="en-US" dirty="0" smtClean="0">
                <a:effectLst>
                  <a:outerShdw blurRad="38100" dist="38100" dir="2700000" algn="tl">
                    <a:srgbClr val="000000">
                      <a:alpha val="43137"/>
                    </a:srgbClr>
                  </a:outerShdw>
                </a:effectLst>
              </a:rPr>
              <a:t>①</a:t>
            </a:r>
            <a:r>
              <a:rPr kumimoji="1" lang="en-US" altLang="ja-JP" dirty="0" smtClean="0">
                <a:effectLst>
                  <a:outerShdw blurRad="38100" dist="38100" dir="2700000" algn="tl">
                    <a:srgbClr val="000000">
                      <a:alpha val="43137"/>
                    </a:srgbClr>
                  </a:outerShdw>
                </a:effectLst>
              </a:rPr>
              <a:t>【『</a:t>
            </a:r>
            <a:r>
              <a:rPr kumimoji="1" lang="ja-JP" altLang="en-US" dirty="0" smtClean="0">
                <a:effectLst>
                  <a:outerShdw blurRad="38100" dist="38100" dir="2700000" algn="tl">
                    <a:srgbClr val="000000">
                      <a:alpha val="43137"/>
                    </a:srgbClr>
                  </a:outerShdw>
                </a:effectLst>
              </a:rPr>
              <a:t>学び合い</a:t>
            </a:r>
            <a:r>
              <a:rPr kumimoji="1" lang="en-US" altLang="ja-JP" dirty="0" smtClean="0">
                <a:effectLst>
                  <a:outerShdw blurRad="38100" dist="38100" dir="2700000" algn="tl">
                    <a:srgbClr val="000000">
                      <a:alpha val="43137"/>
                    </a:srgbClr>
                  </a:outerShdw>
                </a:effectLst>
              </a:rPr>
              <a:t>』</a:t>
            </a:r>
            <a:r>
              <a:rPr kumimoji="1" lang="ja-JP" altLang="en-US" dirty="0" smtClean="0">
                <a:effectLst>
                  <a:outerShdw blurRad="38100" dist="38100" dir="2700000" algn="tl">
                    <a:srgbClr val="000000">
                      <a:alpha val="43137"/>
                    </a:srgbClr>
                  </a:outerShdw>
                </a:effectLst>
              </a:rPr>
              <a:t>の参加生徒を８割から９割にする</a:t>
            </a:r>
            <a:r>
              <a:rPr kumimoji="1" lang="en-US" altLang="ja-JP" dirty="0" smtClean="0">
                <a:effectLst>
                  <a:outerShdw blurRad="38100" dist="38100" dir="2700000" algn="tl">
                    <a:srgbClr val="000000">
                      <a:alpha val="43137"/>
                    </a:srgbClr>
                  </a:outerShdw>
                </a:effectLst>
              </a:rPr>
              <a:t>…】</a:t>
            </a:r>
            <a:r>
              <a:rPr kumimoji="1" lang="ja-JP" altLang="en-US" dirty="0" smtClean="0">
                <a:effectLst>
                  <a:outerShdw blurRad="38100" dist="38100" dir="2700000" algn="tl">
                    <a:srgbClr val="000000">
                      <a:alpha val="43137"/>
                    </a:srgbClr>
                  </a:outerShdw>
                </a:effectLst>
              </a:rPr>
              <a:t>　　</a:t>
            </a:r>
            <a:endParaRPr kumimoji="1" lang="en-US" altLang="ja-JP" dirty="0" smtClean="0">
              <a:effectLst>
                <a:outerShdw blurRad="38100" dist="38100" dir="2700000" algn="tl">
                  <a:srgbClr val="000000">
                    <a:alpha val="43137"/>
                  </a:srgbClr>
                </a:outerShdw>
              </a:effectLst>
            </a:endParaRPr>
          </a:p>
          <a:p>
            <a:r>
              <a:rPr kumimoji="1" lang="ja-JP" altLang="en-US" dirty="0" smtClean="0">
                <a:solidFill>
                  <a:srgbClr val="FF0000"/>
                </a:solidFill>
                <a:effectLst>
                  <a:outerShdw blurRad="38100" dist="38100" dir="2700000" algn="tl">
                    <a:srgbClr val="000000">
                      <a:alpha val="43137"/>
                    </a:srgbClr>
                  </a:outerShdw>
                </a:effectLst>
              </a:rPr>
              <a:t>西川：</a:t>
            </a:r>
            <a:r>
              <a:rPr kumimoji="1" lang="en-US" altLang="ja-JP" dirty="0" smtClean="0">
                <a:solidFill>
                  <a:srgbClr val="FF0000"/>
                </a:solidFill>
                <a:effectLst>
                  <a:outerShdw blurRad="38100" dist="38100" dir="2700000" algn="tl">
                    <a:srgbClr val="000000">
                      <a:alpha val="43137"/>
                    </a:srgbClr>
                  </a:outerShdw>
                </a:effectLst>
              </a:rPr>
              <a:t>『</a:t>
            </a:r>
            <a:r>
              <a:rPr kumimoji="1" lang="ja-JP" altLang="en-US" dirty="0" smtClean="0">
                <a:solidFill>
                  <a:srgbClr val="FF0000"/>
                </a:solidFill>
                <a:effectLst>
                  <a:outerShdw blurRad="38100" dist="38100" dir="2700000" algn="tl">
                    <a:srgbClr val="000000">
                      <a:alpha val="43137"/>
                    </a:srgbClr>
                  </a:outerShdw>
                </a:effectLst>
              </a:rPr>
              <a:t>学び合い</a:t>
            </a:r>
            <a:r>
              <a:rPr kumimoji="1" lang="en-US" altLang="ja-JP" dirty="0" smtClean="0">
                <a:solidFill>
                  <a:srgbClr val="FF0000"/>
                </a:solidFill>
                <a:effectLst>
                  <a:outerShdw blurRad="38100" dist="38100" dir="2700000" algn="tl">
                    <a:srgbClr val="000000">
                      <a:alpha val="43137"/>
                    </a:srgbClr>
                  </a:outerShdw>
                </a:effectLst>
              </a:rPr>
              <a:t>』</a:t>
            </a:r>
            <a:r>
              <a:rPr kumimoji="1" lang="ja-JP" altLang="en-US" dirty="0" smtClean="0">
                <a:solidFill>
                  <a:srgbClr val="FF0000"/>
                </a:solidFill>
                <a:effectLst>
                  <a:outerShdw blurRad="38100" dist="38100" dir="2700000" algn="tl">
                    <a:srgbClr val="000000">
                      <a:alpha val="43137"/>
                    </a:srgbClr>
                  </a:outerShdw>
                </a:effectLst>
              </a:rPr>
              <a:t>に参加する生徒を８割にするのは簡単だが、９割にするのは時間がかかる。</a:t>
            </a:r>
            <a:endParaRPr kumimoji="1" lang="en-US" altLang="ja-JP" dirty="0" smtClean="0">
              <a:solidFill>
                <a:srgbClr val="FF0000"/>
              </a:solidFill>
              <a:effectLst>
                <a:outerShdw blurRad="38100" dist="38100" dir="2700000" algn="tl">
                  <a:srgbClr val="000000">
                    <a:alpha val="43137"/>
                  </a:srgbClr>
                </a:outerShdw>
              </a:effectLst>
            </a:endParaRPr>
          </a:p>
          <a:p>
            <a:r>
              <a:rPr kumimoji="1" lang="ja-JP" altLang="en-US" dirty="0" smtClean="0">
                <a:solidFill>
                  <a:srgbClr val="FF0000"/>
                </a:solidFill>
                <a:effectLst>
                  <a:outerShdw blurRad="38100" dist="38100" dir="2700000" algn="tl">
                    <a:srgbClr val="000000">
                      <a:alpha val="43137"/>
                    </a:srgbClr>
                  </a:outerShdw>
                </a:effectLst>
              </a:rPr>
              <a:t>　　：２割の子どもは、「分かる」と言う意味を知らないから、悪気無く「丸写し」をする。</a:t>
            </a:r>
            <a:endParaRPr kumimoji="1" lang="en-US" altLang="ja-JP" dirty="0" smtClean="0">
              <a:solidFill>
                <a:srgbClr val="FF0000"/>
              </a:solidFill>
              <a:effectLst>
                <a:outerShdw blurRad="38100" dist="38100" dir="2700000" algn="tl">
                  <a:srgbClr val="000000">
                    <a:alpha val="43137"/>
                  </a:srgbClr>
                </a:outerShdw>
              </a:effectLst>
            </a:endParaRPr>
          </a:p>
          <a:p>
            <a:r>
              <a:rPr kumimoji="1" lang="ja-JP" altLang="en-US" dirty="0" smtClean="0">
                <a:solidFill>
                  <a:srgbClr val="FF0000"/>
                </a:solidFill>
                <a:effectLst>
                  <a:outerShdw blurRad="38100" dist="38100" dir="2700000" algn="tl">
                    <a:srgbClr val="000000">
                      <a:alpha val="43137"/>
                    </a:srgbClr>
                  </a:outerShdw>
                </a:effectLst>
              </a:rPr>
              <a:t>　　：その子に「分かる」と言う意味を分からせるのに、慣れた人でも「４週間」かかるし、初めての人だったら最悪３ヶ月かかる。（この段階でも、やる前に比べてパラダイス状態になる）</a:t>
            </a:r>
            <a:endParaRPr kumimoji="1" lang="en-US" altLang="ja-JP" dirty="0" smtClean="0">
              <a:solidFill>
                <a:srgbClr val="FF0000"/>
              </a:solidFill>
              <a:effectLst>
                <a:outerShdw blurRad="38100" dist="38100" dir="2700000" algn="tl">
                  <a:srgbClr val="000000">
                    <a:alpha val="43137"/>
                  </a:srgbClr>
                </a:outerShdw>
              </a:effectLst>
            </a:endParaRPr>
          </a:p>
        </p:txBody>
      </p:sp>
      <p:sp>
        <p:nvSpPr>
          <p:cNvPr id="24" name="テキスト ボックス 23"/>
          <p:cNvSpPr txBox="1"/>
          <p:nvPr/>
        </p:nvSpPr>
        <p:spPr>
          <a:xfrm>
            <a:off x="467666" y="3328550"/>
            <a:ext cx="10292559" cy="923330"/>
          </a:xfrm>
          <a:prstGeom prst="rect">
            <a:avLst/>
          </a:prstGeom>
          <a:solidFill>
            <a:schemeClr val="bg1"/>
          </a:solidFill>
          <a:ln>
            <a:solidFill>
              <a:schemeClr val="accent1"/>
            </a:solidFill>
          </a:ln>
        </p:spPr>
        <p:txBody>
          <a:bodyPr wrap="square" rtlCol="0">
            <a:spAutoFit/>
          </a:bodyPr>
          <a:lstStyle/>
          <a:p>
            <a:r>
              <a:rPr kumimoji="1" lang="ja-JP" altLang="en-US" dirty="0" smtClean="0">
                <a:effectLst>
                  <a:outerShdw blurRad="38100" dist="38100" dir="2700000" algn="tl">
                    <a:srgbClr val="000000">
                      <a:alpha val="43137"/>
                    </a:srgbClr>
                  </a:outerShdw>
                </a:effectLst>
              </a:rPr>
              <a:t>②</a:t>
            </a:r>
            <a:r>
              <a:rPr kumimoji="1" lang="en-US" altLang="ja-JP" dirty="0" smtClean="0">
                <a:effectLst>
                  <a:outerShdw blurRad="38100" dist="38100" dir="2700000" algn="tl">
                    <a:srgbClr val="000000">
                      <a:alpha val="43137"/>
                    </a:srgbClr>
                  </a:outerShdw>
                </a:effectLst>
              </a:rPr>
              <a:t>【『</a:t>
            </a:r>
            <a:r>
              <a:rPr kumimoji="1" lang="ja-JP" altLang="en-US" dirty="0" smtClean="0">
                <a:effectLst>
                  <a:outerShdw blurRad="38100" dist="38100" dir="2700000" algn="tl">
                    <a:srgbClr val="000000">
                      <a:alpha val="43137"/>
                    </a:srgbClr>
                  </a:outerShdw>
                </a:effectLst>
              </a:rPr>
              <a:t>学び合い</a:t>
            </a:r>
            <a:r>
              <a:rPr kumimoji="1" lang="en-US" altLang="ja-JP" dirty="0" smtClean="0">
                <a:effectLst>
                  <a:outerShdw blurRad="38100" dist="38100" dir="2700000" algn="tl">
                    <a:srgbClr val="000000">
                      <a:alpha val="43137"/>
                    </a:srgbClr>
                  </a:outerShdw>
                </a:effectLst>
              </a:rPr>
              <a:t>』</a:t>
            </a:r>
            <a:r>
              <a:rPr kumimoji="1" lang="ja-JP" altLang="en-US" dirty="0" smtClean="0">
                <a:effectLst>
                  <a:outerShdw blurRad="38100" dist="38100" dir="2700000" algn="tl">
                    <a:srgbClr val="000000">
                      <a:alpha val="43137"/>
                    </a:srgbClr>
                  </a:outerShdw>
                </a:effectLst>
              </a:rPr>
              <a:t>の参加生徒を９割から全員にする</a:t>
            </a:r>
            <a:r>
              <a:rPr kumimoji="1" lang="en-US" altLang="ja-JP" dirty="0" smtClean="0">
                <a:effectLst>
                  <a:outerShdw blurRad="38100" dist="38100" dir="2700000" algn="tl">
                    <a:srgbClr val="000000">
                      <a:alpha val="43137"/>
                    </a:srgbClr>
                  </a:outerShdw>
                </a:effectLst>
              </a:rPr>
              <a:t>…】</a:t>
            </a:r>
          </a:p>
          <a:p>
            <a:r>
              <a:rPr kumimoji="1" lang="ja-JP" altLang="en-US" dirty="0" smtClean="0">
                <a:solidFill>
                  <a:srgbClr val="FF0000"/>
                </a:solidFill>
                <a:effectLst>
                  <a:outerShdw blurRad="38100" dist="38100" dir="2700000" algn="tl">
                    <a:srgbClr val="000000">
                      <a:alpha val="43137"/>
                    </a:srgbClr>
                  </a:outerShdw>
                </a:effectLst>
              </a:rPr>
              <a:t>西川：最後に残った１割、３，４人の子どもを</a:t>
            </a:r>
            <a:r>
              <a:rPr kumimoji="1" lang="en-US" altLang="ja-JP" dirty="0" smtClean="0">
                <a:solidFill>
                  <a:srgbClr val="FF0000"/>
                </a:solidFill>
                <a:effectLst>
                  <a:outerShdw blurRad="38100" dist="38100" dir="2700000" algn="tl">
                    <a:srgbClr val="000000">
                      <a:alpha val="43137"/>
                    </a:srgbClr>
                  </a:outerShdw>
                </a:effectLst>
              </a:rPr>
              <a:t>『</a:t>
            </a:r>
            <a:r>
              <a:rPr kumimoji="1" lang="ja-JP" altLang="en-US" dirty="0" smtClean="0">
                <a:solidFill>
                  <a:srgbClr val="FF0000"/>
                </a:solidFill>
                <a:effectLst>
                  <a:outerShdw blurRad="38100" dist="38100" dir="2700000" algn="tl">
                    <a:srgbClr val="000000">
                      <a:alpha val="43137"/>
                    </a:srgbClr>
                  </a:outerShdw>
                </a:effectLst>
              </a:rPr>
              <a:t>学び合い</a:t>
            </a:r>
            <a:r>
              <a:rPr kumimoji="1" lang="en-US" altLang="ja-JP" dirty="0" smtClean="0">
                <a:solidFill>
                  <a:srgbClr val="FF0000"/>
                </a:solidFill>
                <a:effectLst>
                  <a:outerShdw blurRad="38100" dist="38100" dir="2700000" algn="tl">
                    <a:srgbClr val="000000">
                      <a:alpha val="43137"/>
                    </a:srgbClr>
                  </a:outerShdw>
                </a:effectLst>
              </a:rPr>
              <a:t>』</a:t>
            </a:r>
            <a:r>
              <a:rPr kumimoji="1" lang="ja-JP" altLang="en-US" dirty="0" smtClean="0">
                <a:solidFill>
                  <a:srgbClr val="FF0000"/>
                </a:solidFill>
                <a:effectLst>
                  <a:outerShdw blurRad="38100" dist="38100" dir="2700000" algn="tl">
                    <a:srgbClr val="000000">
                      <a:alpha val="43137"/>
                    </a:srgbClr>
                  </a:outerShdw>
                </a:effectLst>
              </a:rPr>
              <a:t>の中に取り込むには、何年も実践している人も３ヶ月の勝負。最後の一人は１年の勝負と覚悟した方が良い。</a:t>
            </a:r>
            <a:endParaRPr kumimoji="1" lang="en-US" altLang="ja-JP" dirty="0" smtClean="0">
              <a:solidFill>
                <a:srgbClr val="FF0000"/>
              </a:solidFill>
              <a:effectLst>
                <a:outerShdw blurRad="38100" dist="38100" dir="2700000" algn="tl">
                  <a:srgbClr val="000000">
                    <a:alpha val="43137"/>
                  </a:srgbClr>
                </a:outerShdw>
              </a:effectLst>
            </a:endParaRPr>
          </a:p>
        </p:txBody>
      </p:sp>
      <p:sp>
        <p:nvSpPr>
          <p:cNvPr id="27" name="テキスト ボックス 26"/>
          <p:cNvSpPr txBox="1"/>
          <p:nvPr/>
        </p:nvSpPr>
        <p:spPr>
          <a:xfrm>
            <a:off x="467665" y="4284631"/>
            <a:ext cx="10292559" cy="923330"/>
          </a:xfrm>
          <a:prstGeom prst="rect">
            <a:avLst/>
          </a:prstGeom>
          <a:solidFill>
            <a:schemeClr val="bg1"/>
          </a:solidFill>
          <a:ln>
            <a:solidFill>
              <a:schemeClr val="accent1"/>
            </a:solidFill>
          </a:ln>
        </p:spPr>
        <p:txBody>
          <a:bodyPr wrap="square" rtlCol="0">
            <a:spAutoFit/>
          </a:bodyPr>
          <a:lstStyle/>
          <a:p>
            <a:r>
              <a:rPr kumimoji="1" lang="ja-JP" altLang="en-US" dirty="0" smtClean="0">
                <a:effectLst>
                  <a:outerShdw blurRad="38100" dist="38100" dir="2700000" algn="tl">
                    <a:srgbClr val="000000">
                      <a:alpha val="43137"/>
                    </a:srgbClr>
                  </a:outerShdw>
                </a:effectLst>
              </a:rPr>
              <a:t>③</a:t>
            </a:r>
            <a:r>
              <a:rPr kumimoji="1" lang="en-US" altLang="ja-JP" dirty="0" smtClean="0">
                <a:effectLst>
                  <a:outerShdw blurRad="38100" dist="38100" dir="2700000" algn="tl">
                    <a:srgbClr val="000000">
                      <a:alpha val="43137"/>
                    </a:srgbClr>
                  </a:outerShdw>
                </a:effectLst>
              </a:rPr>
              <a:t>【</a:t>
            </a:r>
            <a:r>
              <a:rPr kumimoji="1" lang="ja-JP" altLang="en-US" dirty="0" smtClean="0">
                <a:effectLst>
                  <a:outerShdw blurRad="38100" dist="38100" dir="2700000" algn="tl">
                    <a:srgbClr val="000000">
                      <a:alpha val="43137"/>
                    </a:srgbClr>
                  </a:outerShdw>
                </a:effectLst>
              </a:rPr>
              <a:t>「怠ける子」や「分かると言うことが分かっていない子」が</a:t>
            </a:r>
            <a:r>
              <a:rPr kumimoji="1" lang="en-US" altLang="ja-JP" dirty="0" smtClean="0">
                <a:effectLst>
                  <a:outerShdw blurRad="38100" dist="38100" dir="2700000" algn="tl">
                    <a:srgbClr val="000000">
                      <a:alpha val="43137"/>
                    </a:srgbClr>
                  </a:outerShdw>
                </a:effectLst>
              </a:rPr>
              <a:t>『</a:t>
            </a:r>
            <a:r>
              <a:rPr kumimoji="1" lang="ja-JP" altLang="en-US" dirty="0" smtClean="0">
                <a:effectLst>
                  <a:outerShdw blurRad="38100" dist="38100" dir="2700000" algn="tl">
                    <a:srgbClr val="000000">
                      <a:alpha val="43137"/>
                    </a:srgbClr>
                  </a:outerShdw>
                </a:effectLst>
              </a:rPr>
              <a:t>学び合い</a:t>
            </a:r>
            <a:r>
              <a:rPr kumimoji="1" lang="en-US" altLang="ja-JP" dirty="0" smtClean="0">
                <a:effectLst>
                  <a:outerShdw blurRad="38100" dist="38100" dir="2700000" algn="tl">
                    <a:srgbClr val="000000">
                      <a:alpha val="43137"/>
                    </a:srgbClr>
                  </a:outerShdw>
                </a:effectLst>
              </a:rPr>
              <a:t>』</a:t>
            </a:r>
            <a:r>
              <a:rPr kumimoji="1" lang="ja-JP" altLang="en-US" dirty="0" smtClean="0">
                <a:effectLst>
                  <a:outerShdw blurRad="38100" dist="38100" dir="2700000" algn="tl">
                    <a:srgbClr val="000000">
                      <a:alpha val="43137"/>
                    </a:srgbClr>
                  </a:outerShdw>
                </a:effectLst>
              </a:rPr>
              <a:t>に参加する</a:t>
            </a:r>
            <a:r>
              <a:rPr kumimoji="1" lang="en-US" altLang="ja-JP" dirty="0" smtClean="0">
                <a:effectLst>
                  <a:outerShdw blurRad="38100" dist="38100" dir="2700000" algn="tl">
                    <a:srgbClr val="000000">
                      <a:alpha val="43137"/>
                    </a:srgbClr>
                  </a:outerShdw>
                </a:effectLst>
              </a:rPr>
              <a:t>…】</a:t>
            </a:r>
          </a:p>
          <a:p>
            <a:r>
              <a:rPr kumimoji="1" lang="ja-JP" altLang="en-US" dirty="0" smtClean="0">
                <a:solidFill>
                  <a:srgbClr val="FF0000"/>
                </a:solidFill>
                <a:effectLst>
                  <a:outerShdw blurRad="38100" dist="38100" dir="2700000" algn="tl">
                    <a:srgbClr val="000000">
                      <a:alpha val="43137"/>
                    </a:srgbClr>
                  </a:outerShdw>
                </a:effectLst>
              </a:rPr>
              <a:t>西川：単なる「怠ける子」や「分かると言うことが分かっていない子」は、それなりの人望がある子が、「一緒にやろうよ」といえば従う。</a:t>
            </a:r>
            <a:endParaRPr kumimoji="1" lang="en-US" altLang="ja-JP" dirty="0" smtClean="0">
              <a:solidFill>
                <a:srgbClr val="FF0000"/>
              </a:solidFill>
              <a:effectLst>
                <a:outerShdw blurRad="38100" dist="38100" dir="2700000" algn="tl">
                  <a:srgbClr val="000000">
                    <a:alpha val="43137"/>
                  </a:srgbClr>
                </a:outerShdw>
              </a:effectLst>
            </a:endParaRPr>
          </a:p>
        </p:txBody>
      </p:sp>
      <p:sp>
        <p:nvSpPr>
          <p:cNvPr id="15" name="テキスト ボックス 14"/>
          <p:cNvSpPr txBox="1"/>
          <p:nvPr/>
        </p:nvSpPr>
        <p:spPr>
          <a:xfrm>
            <a:off x="467664" y="5240716"/>
            <a:ext cx="10292559" cy="1477328"/>
          </a:xfrm>
          <a:prstGeom prst="rect">
            <a:avLst/>
          </a:prstGeom>
          <a:solidFill>
            <a:schemeClr val="bg1"/>
          </a:solidFill>
          <a:ln>
            <a:solidFill>
              <a:schemeClr val="accent1"/>
            </a:solidFill>
          </a:ln>
        </p:spPr>
        <p:txBody>
          <a:bodyPr wrap="square" rtlCol="0">
            <a:spAutoFit/>
          </a:bodyPr>
          <a:lstStyle/>
          <a:p>
            <a:r>
              <a:rPr kumimoji="1" lang="ja-JP" altLang="en-US" dirty="0" smtClean="0">
                <a:effectLst>
                  <a:outerShdw blurRad="38100" dist="38100" dir="2700000" algn="tl">
                    <a:srgbClr val="000000">
                      <a:alpha val="43137"/>
                    </a:srgbClr>
                  </a:outerShdw>
                </a:effectLst>
              </a:rPr>
              <a:t>④</a:t>
            </a:r>
            <a:r>
              <a:rPr kumimoji="1" lang="en-US" altLang="ja-JP" dirty="0" smtClean="0">
                <a:effectLst>
                  <a:outerShdw blurRad="38100" dist="38100" dir="2700000" algn="tl">
                    <a:srgbClr val="000000">
                      <a:alpha val="43137"/>
                    </a:srgbClr>
                  </a:outerShdw>
                </a:effectLst>
              </a:rPr>
              <a:t>【</a:t>
            </a:r>
            <a:r>
              <a:rPr kumimoji="1" lang="ja-JP" altLang="en-US" dirty="0" smtClean="0">
                <a:effectLst>
                  <a:outerShdw blurRad="38100" dist="38100" dir="2700000" algn="tl">
                    <a:srgbClr val="000000">
                      <a:alpha val="43137"/>
                    </a:srgbClr>
                  </a:outerShdw>
                </a:effectLst>
              </a:rPr>
              <a:t>暴言・暴行を繰り返す子が</a:t>
            </a:r>
            <a:r>
              <a:rPr kumimoji="1" lang="en-US" altLang="ja-JP" dirty="0" smtClean="0">
                <a:effectLst>
                  <a:outerShdw blurRad="38100" dist="38100" dir="2700000" algn="tl">
                    <a:srgbClr val="000000">
                      <a:alpha val="43137"/>
                    </a:srgbClr>
                  </a:outerShdw>
                </a:effectLst>
              </a:rPr>
              <a:t>『</a:t>
            </a:r>
            <a:r>
              <a:rPr kumimoji="1" lang="ja-JP" altLang="en-US" dirty="0" smtClean="0">
                <a:effectLst>
                  <a:outerShdw blurRad="38100" dist="38100" dir="2700000" algn="tl">
                    <a:srgbClr val="000000">
                      <a:alpha val="43137"/>
                    </a:srgbClr>
                  </a:outerShdw>
                </a:effectLst>
              </a:rPr>
              <a:t>学び合い</a:t>
            </a:r>
            <a:r>
              <a:rPr kumimoji="1" lang="en-US" altLang="ja-JP" dirty="0" smtClean="0">
                <a:effectLst>
                  <a:outerShdw blurRad="38100" dist="38100" dir="2700000" algn="tl">
                    <a:srgbClr val="000000">
                      <a:alpha val="43137"/>
                    </a:srgbClr>
                  </a:outerShdw>
                </a:effectLst>
              </a:rPr>
              <a:t>』</a:t>
            </a:r>
            <a:r>
              <a:rPr kumimoji="1" lang="ja-JP" altLang="en-US" dirty="0" smtClean="0">
                <a:effectLst>
                  <a:outerShdw blurRad="38100" dist="38100" dir="2700000" algn="tl">
                    <a:srgbClr val="000000">
                      <a:alpha val="43137"/>
                    </a:srgbClr>
                  </a:outerShdw>
                </a:effectLst>
              </a:rPr>
              <a:t>に参加する</a:t>
            </a:r>
            <a:r>
              <a:rPr kumimoji="1" lang="en-US" altLang="ja-JP" dirty="0" smtClean="0">
                <a:effectLst>
                  <a:outerShdw blurRad="38100" dist="38100" dir="2700000" algn="tl">
                    <a:srgbClr val="000000">
                      <a:alpha val="43137"/>
                    </a:srgbClr>
                  </a:outerShdw>
                </a:effectLst>
              </a:rPr>
              <a:t>…】</a:t>
            </a:r>
          </a:p>
          <a:p>
            <a:r>
              <a:rPr kumimoji="1" lang="ja-JP" altLang="en-US" dirty="0" smtClean="0">
                <a:solidFill>
                  <a:srgbClr val="FF0000"/>
                </a:solidFill>
                <a:effectLst>
                  <a:outerShdw blurRad="38100" dist="38100" dir="2700000" algn="tl">
                    <a:srgbClr val="000000">
                      <a:alpha val="43137"/>
                    </a:srgbClr>
                  </a:outerShdw>
                </a:effectLst>
              </a:rPr>
              <a:t>西川：一人で近づくと暴れるが３，４人で近づけば気安く暴れない。</a:t>
            </a:r>
            <a:r>
              <a:rPr kumimoji="1" lang="en-US" altLang="ja-JP" dirty="0" smtClean="0">
                <a:solidFill>
                  <a:srgbClr val="FF0000"/>
                </a:solidFill>
                <a:effectLst>
                  <a:outerShdw blurRad="38100" dist="38100" dir="2700000" algn="tl">
                    <a:srgbClr val="000000">
                      <a:alpha val="43137"/>
                    </a:srgbClr>
                  </a:outerShdw>
                </a:effectLst>
              </a:rPr>
              <a:t>(</a:t>
            </a:r>
            <a:r>
              <a:rPr kumimoji="1" lang="ja-JP" altLang="en-US" dirty="0" smtClean="0">
                <a:solidFill>
                  <a:srgbClr val="FF0000"/>
                </a:solidFill>
                <a:effectLst>
                  <a:outerShdw blurRad="38100" dist="38100" dir="2700000" algn="tl">
                    <a:srgbClr val="000000">
                      <a:alpha val="43137"/>
                    </a:srgbClr>
                  </a:outerShdw>
                </a:effectLst>
              </a:rPr>
              <a:t>簡単に暴れず、耳を傾ける</a:t>
            </a:r>
            <a:r>
              <a:rPr kumimoji="1" lang="en-US" altLang="ja-JP" dirty="0" smtClean="0">
                <a:solidFill>
                  <a:srgbClr val="FF0000"/>
                </a:solidFill>
                <a:effectLst>
                  <a:outerShdw blurRad="38100" dist="38100" dir="2700000" algn="tl">
                    <a:srgbClr val="000000">
                      <a:alpha val="43137"/>
                    </a:srgbClr>
                  </a:outerShdw>
                </a:effectLst>
              </a:rPr>
              <a:t>)</a:t>
            </a:r>
          </a:p>
          <a:p>
            <a:r>
              <a:rPr kumimoji="1" lang="ja-JP" altLang="en-US" dirty="0" smtClean="0">
                <a:solidFill>
                  <a:srgbClr val="FF0000"/>
                </a:solidFill>
                <a:effectLst>
                  <a:outerShdw blurRad="38100" dist="38100" dir="2700000" algn="tl">
                    <a:srgbClr val="000000">
                      <a:alpha val="43137"/>
                    </a:srgbClr>
                  </a:outerShdw>
                </a:effectLst>
              </a:rPr>
              <a:t>　　：相性があるので、（特定の３，４人・色々な３，４人）で近づくことを繰り返すと、その子と相性が良い子が見つかる。→徐々に</a:t>
            </a:r>
            <a:r>
              <a:rPr kumimoji="1" lang="en-US" altLang="ja-JP" dirty="0" smtClean="0">
                <a:solidFill>
                  <a:srgbClr val="FF0000"/>
                </a:solidFill>
                <a:effectLst>
                  <a:outerShdw blurRad="38100" dist="38100" dir="2700000" algn="tl">
                    <a:srgbClr val="000000">
                      <a:alpha val="43137"/>
                    </a:srgbClr>
                  </a:outerShdw>
                </a:effectLst>
              </a:rPr>
              <a:t>『</a:t>
            </a:r>
            <a:r>
              <a:rPr kumimoji="1" lang="ja-JP" altLang="en-US" dirty="0" smtClean="0">
                <a:solidFill>
                  <a:srgbClr val="FF0000"/>
                </a:solidFill>
                <a:effectLst>
                  <a:outerShdw blurRad="38100" dist="38100" dir="2700000" algn="tl">
                    <a:srgbClr val="000000">
                      <a:alpha val="43137"/>
                    </a:srgbClr>
                  </a:outerShdw>
                </a:effectLst>
              </a:rPr>
              <a:t>学び合い</a:t>
            </a:r>
            <a:r>
              <a:rPr kumimoji="1" lang="en-US" altLang="ja-JP" dirty="0" smtClean="0">
                <a:solidFill>
                  <a:srgbClr val="FF0000"/>
                </a:solidFill>
                <a:effectLst>
                  <a:outerShdw blurRad="38100" dist="38100" dir="2700000" algn="tl">
                    <a:srgbClr val="000000">
                      <a:alpha val="43137"/>
                    </a:srgbClr>
                  </a:outerShdw>
                </a:effectLst>
              </a:rPr>
              <a:t>』</a:t>
            </a:r>
            <a:r>
              <a:rPr kumimoji="1" lang="ja-JP" altLang="en-US" dirty="0" smtClean="0">
                <a:solidFill>
                  <a:srgbClr val="FF0000"/>
                </a:solidFill>
                <a:effectLst>
                  <a:outerShdw blurRad="38100" dist="38100" dir="2700000" algn="tl">
                    <a:srgbClr val="000000">
                      <a:alpha val="43137"/>
                    </a:srgbClr>
                  </a:outerShdw>
                </a:effectLst>
              </a:rPr>
              <a:t>の輪に入ってくる。</a:t>
            </a:r>
            <a:endParaRPr kumimoji="1" lang="en-US" altLang="ja-JP" dirty="0" smtClean="0">
              <a:solidFill>
                <a:srgbClr val="FF0000"/>
              </a:solidFill>
              <a:effectLst>
                <a:outerShdw blurRad="38100" dist="38100" dir="2700000" algn="tl">
                  <a:srgbClr val="000000">
                    <a:alpha val="43137"/>
                  </a:srgbClr>
                </a:outerShdw>
              </a:effectLst>
            </a:endParaRPr>
          </a:p>
          <a:p>
            <a:r>
              <a:rPr kumimoji="1" lang="ja-JP" altLang="en-US" dirty="0" smtClean="0">
                <a:solidFill>
                  <a:srgbClr val="FF0000"/>
                </a:solidFill>
                <a:effectLst>
                  <a:outerShdw blurRad="38100" dist="38100" dir="2700000" algn="tl">
                    <a:srgbClr val="000000">
                      <a:alpha val="43137"/>
                    </a:srgbClr>
                  </a:outerShdw>
                </a:effectLst>
              </a:rPr>
              <a:t>　　：クラスの６、７割の子が積極的に動ける位のクラスに成長しないとできない。</a:t>
            </a:r>
            <a:endParaRPr kumimoji="1" lang="en-US" altLang="ja-JP" dirty="0" smtClean="0">
              <a:solidFill>
                <a:srgbClr val="FF0000"/>
              </a:solidFill>
              <a:effectLst>
                <a:outerShdw blurRad="38100" dist="38100" dir="2700000" algn="tl">
                  <a:srgbClr val="000000">
                    <a:alpha val="43137"/>
                  </a:srgbClr>
                </a:outerShdw>
              </a:effectLst>
            </a:endParaRPr>
          </a:p>
        </p:txBody>
      </p:sp>
      <p:sp>
        <p:nvSpPr>
          <p:cNvPr id="21" name="楕円 20"/>
          <p:cNvSpPr/>
          <p:nvPr/>
        </p:nvSpPr>
        <p:spPr>
          <a:xfrm flipH="1">
            <a:off x="5038972" y="5714247"/>
            <a:ext cx="1884341" cy="41803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chemeClr val="bg1"/>
              </a:solidFill>
            </a:endParaRPr>
          </a:p>
        </p:txBody>
      </p:sp>
    </p:spTree>
    <p:extLst>
      <p:ext uri="{BB962C8B-B14F-4D97-AF65-F5344CB8AC3E}">
        <p14:creationId xmlns:p14="http://schemas.microsoft.com/office/powerpoint/2010/main" val="1432730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fade">
                                      <p:cBhvr>
                                        <p:cTn id="12"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10800557" y="95199"/>
            <a:ext cx="1288939" cy="1881603"/>
          </a:xfrm>
          <a:prstGeom prst="rect">
            <a:avLst/>
          </a:prstGeom>
        </p:spPr>
      </p:pic>
      <p:sp>
        <p:nvSpPr>
          <p:cNvPr id="7" name="正方形/長方形 6"/>
          <p:cNvSpPr/>
          <p:nvPr/>
        </p:nvSpPr>
        <p:spPr>
          <a:xfrm>
            <a:off x="4562212" y="206874"/>
            <a:ext cx="233842" cy="23279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コンテンツ プレースホルダー 6"/>
          <p:cNvSpPr txBox="1">
            <a:spLocks/>
          </p:cNvSpPr>
          <p:nvPr/>
        </p:nvSpPr>
        <p:spPr>
          <a:xfrm>
            <a:off x="265891" y="582964"/>
            <a:ext cx="10494329" cy="805335"/>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dirty="0" smtClean="0">
                <a:solidFill>
                  <a:schemeClr val="tx1"/>
                </a:solidFill>
                <a:effectLst>
                  <a:outerShdw blurRad="38100" dist="38100" dir="2700000" algn="tl">
                    <a:srgbClr val="000000">
                      <a:alpha val="43137"/>
                    </a:srgbClr>
                  </a:outerShdw>
                </a:effectLst>
              </a:rPr>
              <a:t>１　</a:t>
            </a:r>
            <a:r>
              <a:rPr lang="en-US" altLang="ja-JP" dirty="0" smtClean="0">
                <a:solidFill>
                  <a:schemeClr val="tx1"/>
                </a:solidFill>
                <a:effectLst>
                  <a:outerShdw blurRad="38100" dist="38100" dir="2700000" algn="tl">
                    <a:srgbClr val="000000">
                      <a:alpha val="43137"/>
                    </a:srgbClr>
                  </a:outerShdw>
                </a:effectLst>
              </a:rPr>
              <a:t>【</a:t>
            </a:r>
            <a:r>
              <a:rPr lang="ja-JP" altLang="en-US" dirty="0">
                <a:solidFill>
                  <a:schemeClr val="tx1"/>
                </a:solidFill>
                <a:effectLst>
                  <a:outerShdw blurRad="38100" dist="38100" dir="2700000" algn="tl">
                    <a:srgbClr val="000000">
                      <a:alpha val="43137"/>
                    </a:srgbClr>
                  </a:outerShdw>
                </a:effectLst>
              </a:rPr>
              <a:t>子どもに与える課題や、授業構成で見取る方法</a:t>
            </a:r>
            <a:r>
              <a:rPr lang="en-US" altLang="ja-JP" dirty="0" smtClean="0">
                <a:solidFill>
                  <a:schemeClr val="tx1"/>
                </a:solidFill>
                <a:effectLst>
                  <a:outerShdw blurRad="38100" dist="38100" dir="2700000" algn="tl">
                    <a:srgbClr val="000000">
                      <a:alpha val="43137"/>
                    </a:srgbClr>
                  </a:outerShdw>
                </a:effectLst>
              </a:rPr>
              <a:t>】</a:t>
            </a:r>
          </a:p>
          <a:p>
            <a:pPr marL="0" indent="0">
              <a:buNone/>
            </a:pPr>
            <a:r>
              <a:rPr lang="ja-JP" altLang="en-US" dirty="0" smtClean="0">
                <a:solidFill>
                  <a:schemeClr val="tx1"/>
                </a:solidFill>
                <a:effectLst>
                  <a:outerShdw blurRad="38100" dist="38100" dir="2700000" algn="tl">
                    <a:srgbClr val="000000">
                      <a:alpha val="43137"/>
                    </a:srgbClr>
                  </a:outerShdw>
                </a:effectLst>
              </a:rPr>
              <a:t>★「確認テスト」をするか、しないか（まとめをしない）：多くの先生方が最も抵抗感がある　　　</a:t>
            </a:r>
            <a:endParaRPr lang="en-US" altLang="ja-JP" dirty="0" smtClean="0">
              <a:solidFill>
                <a:schemeClr val="tx1"/>
              </a:solidFill>
              <a:effectLst>
                <a:outerShdw blurRad="38100" dist="38100" dir="2700000" algn="tl">
                  <a:srgbClr val="000000">
                    <a:alpha val="43137"/>
                  </a:srgbClr>
                </a:outerShdw>
              </a:effectLst>
            </a:endParaRPr>
          </a:p>
        </p:txBody>
      </p:sp>
      <p:sp>
        <p:nvSpPr>
          <p:cNvPr id="41" name="タイトル 1"/>
          <p:cNvSpPr txBox="1">
            <a:spLocks/>
          </p:cNvSpPr>
          <p:nvPr/>
        </p:nvSpPr>
        <p:spPr>
          <a:xfrm>
            <a:off x="265894" y="169631"/>
            <a:ext cx="10494332" cy="468436"/>
          </a:xfrm>
          <a:prstGeom prst="rect">
            <a:avLst/>
          </a:prstGeom>
        </p:spPr>
        <p:txBody>
          <a:bodyPr vert="horz" lIns="91440" tIns="45720" rIns="91440" bIns="45720" rtlCol="0" anchor="t">
            <a:normAutofit fontScale="75000" lnSpcReduction="200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3200" dirty="0" smtClean="0">
                <a:solidFill>
                  <a:schemeClr val="tx1"/>
                </a:solidFill>
              </a:rPr>
              <a:t>第４章 </a:t>
            </a:r>
            <a:r>
              <a:rPr lang="en-US" altLang="ja-JP" sz="3200" dirty="0" smtClean="0">
                <a:solidFill>
                  <a:schemeClr val="tx1"/>
                </a:solidFill>
              </a:rPr>
              <a:t>『</a:t>
            </a:r>
            <a:r>
              <a:rPr lang="ja-JP" altLang="en-US" sz="3200" dirty="0">
                <a:solidFill>
                  <a:schemeClr val="tx1"/>
                </a:solidFill>
              </a:rPr>
              <a:t>学び合い</a:t>
            </a:r>
            <a:r>
              <a:rPr lang="en-US" altLang="ja-JP" sz="3200" dirty="0" smtClean="0">
                <a:solidFill>
                  <a:schemeClr val="tx1"/>
                </a:solidFill>
              </a:rPr>
              <a:t>』</a:t>
            </a:r>
            <a:r>
              <a:rPr lang="ja-JP" altLang="en-US" sz="3200" dirty="0" smtClean="0">
                <a:solidFill>
                  <a:schemeClr val="tx1"/>
                </a:solidFill>
              </a:rPr>
              <a:t>の見取り</a:t>
            </a:r>
            <a:r>
              <a:rPr lang="ja-JP" altLang="en-US" sz="3700" dirty="0" smtClean="0">
                <a:solidFill>
                  <a:schemeClr val="tx1"/>
                </a:solidFill>
              </a:rPr>
              <a:t>　</a:t>
            </a:r>
            <a:endParaRPr lang="ja-JP" altLang="en-US" sz="2400" dirty="0">
              <a:solidFill>
                <a:schemeClr val="tx1"/>
              </a:solidFill>
            </a:endParaRPr>
          </a:p>
        </p:txBody>
      </p:sp>
      <p:sp>
        <p:nvSpPr>
          <p:cNvPr id="8" name="正方形/長方形 7"/>
          <p:cNvSpPr/>
          <p:nvPr/>
        </p:nvSpPr>
        <p:spPr>
          <a:xfrm>
            <a:off x="4440454" y="185782"/>
            <a:ext cx="5480988" cy="338554"/>
          </a:xfrm>
          <a:prstGeom prst="rect">
            <a:avLst/>
          </a:prstGeom>
        </p:spPr>
        <p:txBody>
          <a:bodyPr wrap="none">
            <a:spAutoFit/>
          </a:bodyPr>
          <a:lstStyle/>
          <a:p>
            <a:r>
              <a:rPr lang="ja-JP" altLang="en-US" sz="1600" dirty="0" smtClean="0"/>
              <a:t>４ 課題の見取り①</a:t>
            </a:r>
            <a:r>
              <a:rPr lang="en-US" altLang="ja-JP" sz="1600" dirty="0" smtClean="0"/>
              <a:t>『</a:t>
            </a:r>
            <a:r>
              <a:rPr lang="ja-JP" altLang="en-US" sz="1600" dirty="0"/>
              <a:t>学び合い</a:t>
            </a:r>
            <a:r>
              <a:rPr lang="en-US" altLang="ja-JP" sz="1600" dirty="0"/>
              <a:t>』</a:t>
            </a:r>
            <a:r>
              <a:rPr lang="ja-JP" altLang="en-US" sz="1600" dirty="0"/>
              <a:t>テクニック</a:t>
            </a:r>
            <a:r>
              <a:rPr lang="en-US" altLang="ja-JP" sz="1600" dirty="0"/>
              <a:t>(</a:t>
            </a:r>
            <a:r>
              <a:rPr lang="en-US" altLang="ja-JP" sz="1600" dirty="0" smtClean="0"/>
              <a:t>p112</a:t>
            </a:r>
            <a:r>
              <a:rPr lang="ja-JP" altLang="en-US" sz="1600" dirty="0" smtClean="0"/>
              <a:t>～</a:t>
            </a:r>
            <a:r>
              <a:rPr lang="en-US" altLang="ja-JP" sz="1600" dirty="0" smtClean="0"/>
              <a:t>p116)</a:t>
            </a:r>
            <a:endParaRPr lang="ja-JP" altLang="en-US" sz="1600" dirty="0"/>
          </a:p>
        </p:txBody>
      </p:sp>
      <p:pic>
        <p:nvPicPr>
          <p:cNvPr id="3" name="コンテンツ プレースホルダー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30857" y="5606866"/>
            <a:ext cx="1182264" cy="1251134"/>
          </a:xfrm>
          <a:prstGeom prst="rect">
            <a:avLst/>
          </a:prstGeom>
        </p:spPr>
      </p:pic>
      <p:sp>
        <p:nvSpPr>
          <p:cNvPr id="19" name="テキスト ボックス 18"/>
          <p:cNvSpPr txBox="1"/>
          <p:nvPr/>
        </p:nvSpPr>
        <p:spPr>
          <a:xfrm>
            <a:off x="265885" y="1324211"/>
            <a:ext cx="10292559" cy="1754326"/>
          </a:xfrm>
          <a:prstGeom prst="rect">
            <a:avLst/>
          </a:prstGeom>
          <a:solidFill>
            <a:schemeClr val="bg1"/>
          </a:solidFill>
          <a:ln>
            <a:solidFill>
              <a:schemeClr val="accent1"/>
            </a:solidFill>
          </a:ln>
        </p:spPr>
        <p:txBody>
          <a:bodyPr wrap="square" rtlCol="0">
            <a:spAutoFit/>
          </a:bodyPr>
          <a:lstStyle/>
          <a:p>
            <a:r>
              <a:rPr kumimoji="1" lang="en-US" altLang="ja-JP" dirty="0" smtClean="0">
                <a:effectLst>
                  <a:outerShdw blurRad="38100" dist="38100" dir="2700000" algn="tl">
                    <a:srgbClr val="000000">
                      <a:alpha val="43137"/>
                    </a:srgbClr>
                  </a:outerShdw>
                </a:effectLst>
              </a:rPr>
              <a:t>(</a:t>
            </a:r>
            <a:r>
              <a:rPr kumimoji="1" lang="ja-JP" altLang="en-US" dirty="0" smtClean="0">
                <a:effectLst>
                  <a:outerShdw blurRad="38100" dist="38100" dir="2700000" algn="tl">
                    <a:srgbClr val="000000">
                      <a:alpha val="43137"/>
                    </a:srgbClr>
                  </a:outerShdw>
                </a:effectLst>
              </a:rPr>
              <a:t>１</a:t>
            </a:r>
            <a:r>
              <a:rPr kumimoji="1" lang="en-US" altLang="ja-JP" dirty="0" smtClean="0">
                <a:effectLst>
                  <a:outerShdw blurRad="38100" dist="38100" dir="2700000" algn="tl">
                    <a:srgbClr val="000000">
                      <a:alpha val="43137"/>
                    </a:srgbClr>
                  </a:outerShdw>
                </a:effectLst>
              </a:rPr>
              <a:t>)</a:t>
            </a:r>
            <a:r>
              <a:rPr kumimoji="1" lang="ja-JP" altLang="en-US" dirty="0" smtClean="0">
                <a:effectLst>
                  <a:outerShdw blurRad="38100" dist="38100" dir="2700000" algn="tl">
                    <a:srgbClr val="000000">
                      <a:alpha val="43137"/>
                    </a:srgbClr>
                  </a:outerShdw>
                </a:effectLst>
              </a:rPr>
              <a:t>なぜ、</a:t>
            </a:r>
            <a:r>
              <a:rPr kumimoji="1" lang="ja-JP" altLang="en-US" u="sng" dirty="0" smtClean="0">
                <a:effectLst>
                  <a:outerShdw blurRad="38100" dist="38100" dir="2700000" algn="tl">
                    <a:srgbClr val="000000">
                      <a:alpha val="43137"/>
                    </a:srgbClr>
                  </a:outerShdw>
                </a:effectLst>
              </a:rPr>
              <a:t>最後のまとめ</a:t>
            </a:r>
            <a:r>
              <a:rPr kumimoji="1" lang="ja-JP" altLang="en-US" dirty="0" smtClean="0">
                <a:effectLst>
                  <a:outerShdw blurRad="38100" dist="38100" dir="2700000" algn="tl">
                    <a:srgbClr val="000000">
                      <a:alpha val="43137"/>
                    </a:srgbClr>
                  </a:outerShdw>
                </a:effectLst>
              </a:rPr>
              <a:t>をするべきだと思うの？</a:t>
            </a:r>
            <a:endParaRPr kumimoji="1" lang="en-US" altLang="ja-JP" dirty="0" smtClean="0">
              <a:effectLst>
                <a:outerShdw blurRad="38100" dist="38100" dir="2700000" algn="tl">
                  <a:srgbClr val="000000">
                    <a:alpha val="43137"/>
                  </a:srgbClr>
                </a:outerShdw>
              </a:effectLst>
            </a:endParaRPr>
          </a:p>
          <a:p>
            <a:r>
              <a:rPr kumimoji="1" lang="ja-JP" altLang="en-US" dirty="0" smtClean="0">
                <a:effectLst>
                  <a:outerShdw blurRad="38100" dist="38100" dir="2700000" algn="tl">
                    <a:srgbClr val="000000">
                      <a:alpha val="43137"/>
                    </a:srgbClr>
                  </a:outerShdw>
                </a:effectLst>
              </a:rPr>
              <a:t>　　①子どもが本当に理解しているかどうかを確認するため</a:t>
            </a:r>
            <a:r>
              <a:rPr kumimoji="1" lang="en-US" altLang="ja-JP" dirty="0" smtClean="0">
                <a:effectLst>
                  <a:outerShdw blurRad="38100" dist="38100" dir="2700000" algn="tl">
                    <a:srgbClr val="000000">
                      <a:alpha val="43137"/>
                    </a:srgbClr>
                  </a:outerShdw>
                </a:effectLst>
              </a:rPr>
              <a:t>…</a:t>
            </a:r>
            <a:r>
              <a:rPr kumimoji="1" lang="ja-JP" altLang="en-US" dirty="0" smtClean="0">
                <a:effectLst>
                  <a:outerShdw blurRad="38100" dist="38100" dir="2700000" algn="tl">
                    <a:srgbClr val="000000">
                      <a:alpha val="43137"/>
                    </a:srgbClr>
                  </a:outerShdw>
                </a:effectLst>
              </a:rPr>
              <a:t>（確認できる・確認できない）</a:t>
            </a:r>
            <a:endParaRPr kumimoji="1" lang="en-US" altLang="ja-JP" dirty="0" smtClean="0">
              <a:effectLst>
                <a:outerShdw blurRad="38100" dist="38100" dir="2700000" algn="tl">
                  <a:srgbClr val="000000">
                    <a:alpha val="43137"/>
                  </a:srgbClr>
                </a:outerShdw>
              </a:effectLst>
            </a:endParaRPr>
          </a:p>
          <a:p>
            <a:r>
              <a:rPr kumimoji="1" lang="ja-JP" altLang="en-US" dirty="0" smtClean="0">
                <a:effectLst>
                  <a:outerShdw blurRad="38100" dist="38100" dir="2700000" algn="tl">
                    <a:srgbClr val="000000">
                      <a:alpha val="43137"/>
                    </a:srgbClr>
                  </a:outerShdw>
                </a:effectLst>
              </a:rPr>
              <a:t>　　②その時間で確実に学ばせたいことを定着するため</a:t>
            </a:r>
            <a:r>
              <a:rPr kumimoji="1" lang="en-US" altLang="ja-JP" dirty="0" smtClean="0">
                <a:effectLst>
                  <a:outerShdw blurRad="38100" dist="38100" dir="2700000" algn="tl">
                    <a:srgbClr val="000000">
                      <a:alpha val="43137"/>
                    </a:srgbClr>
                  </a:outerShdw>
                </a:effectLst>
              </a:rPr>
              <a:t>…</a:t>
            </a:r>
            <a:r>
              <a:rPr kumimoji="1" lang="ja-JP" altLang="en-US" dirty="0" smtClean="0">
                <a:effectLst>
                  <a:outerShdw blurRad="38100" dist="38100" dir="2700000" algn="tl">
                    <a:srgbClr val="000000">
                      <a:alpha val="43137"/>
                    </a:srgbClr>
                  </a:outerShdw>
                </a:effectLst>
              </a:rPr>
              <a:t>（定着できる・定着できない）</a:t>
            </a:r>
            <a:endParaRPr kumimoji="1" lang="en-US" altLang="ja-JP" dirty="0" smtClean="0">
              <a:effectLst>
                <a:outerShdw blurRad="38100" dist="38100" dir="2700000" algn="tl">
                  <a:srgbClr val="000000">
                    <a:alpha val="43137"/>
                  </a:srgbClr>
                </a:outerShdw>
              </a:effectLst>
            </a:endParaRPr>
          </a:p>
          <a:p>
            <a:r>
              <a:rPr kumimoji="1" lang="ja-JP" altLang="en-US" dirty="0" smtClean="0">
                <a:solidFill>
                  <a:srgbClr val="FF0000"/>
                </a:solidFill>
                <a:effectLst>
                  <a:outerShdw blurRad="38100" dist="38100" dir="2700000" algn="tl">
                    <a:srgbClr val="000000">
                      <a:alpha val="43137"/>
                    </a:srgbClr>
                  </a:outerShdw>
                </a:effectLst>
              </a:rPr>
              <a:t>西川：①「評価は、それに対応した指導と一対になって初めて意味がある」</a:t>
            </a:r>
            <a:r>
              <a:rPr kumimoji="1" lang="en-US" altLang="ja-JP" dirty="0" smtClean="0">
                <a:solidFill>
                  <a:srgbClr val="FF0000"/>
                </a:solidFill>
                <a:effectLst>
                  <a:outerShdw blurRad="38100" dist="38100" dir="2700000" algn="tl">
                    <a:srgbClr val="000000">
                      <a:alpha val="43137"/>
                    </a:srgbClr>
                  </a:outerShdw>
                </a:effectLst>
              </a:rPr>
              <a:t>(</a:t>
            </a:r>
            <a:r>
              <a:rPr kumimoji="1" lang="ja-JP" altLang="en-US" dirty="0" smtClean="0">
                <a:solidFill>
                  <a:srgbClr val="FF0000"/>
                </a:solidFill>
                <a:effectLst>
                  <a:outerShdw blurRad="38100" dist="38100" dir="2700000" algn="tl">
                    <a:srgbClr val="000000">
                      <a:alpha val="43137"/>
                    </a:srgbClr>
                  </a:outerShdw>
                </a:effectLst>
              </a:rPr>
              <a:t>指導と評価の一体化</a:t>
            </a:r>
            <a:r>
              <a:rPr kumimoji="1" lang="en-US" altLang="ja-JP" dirty="0" smtClean="0">
                <a:solidFill>
                  <a:srgbClr val="FF0000"/>
                </a:solidFill>
                <a:effectLst>
                  <a:outerShdw blurRad="38100" dist="38100" dir="2700000" algn="tl">
                    <a:srgbClr val="000000">
                      <a:alpha val="43137"/>
                    </a:srgbClr>
                  </a:outerShdw>
                </a:effectLst>
              </a:rPr>
              <a:t>)</a:t>
            </a:r>
          </a:p>
          <a:p>
            <a:r>
              <a:rPr kumimoji="1" lang="ja-JP" altLang="en-US" dirty="0" smtClean="0">
                <a:solidFill>
                  <a:srgbClr val="FF0000"/>
                </a:solidFill>
                <a:effectLst>
                  <a:outerShdw blurRad="38100" dist="38100" dir="2700000" algn="tl">
                    <a:srgbClr val="000000">
                      <a:alpha val="43137"/>
                    </a:srgbClr>
                  </a:outerShdw>
                </a:effectLst>
              </a:rPr>
              <a:t>　　：②（発表させる・会話させる）</a:t>
            </a:r>
            <a:r>
              <a:rPr kumimoji="1" lang="ja-JP" altLang="en-US" dirty="0" smtClean="0">
                <a:solidFill>
                  <a:srgbClr val="002060"/>
                </a:solidFill>
                <a:effectLst>
                  <a:outerShdw blurRad="38100" dist="38100" dir="2700000" algn="tl">
                    <a:srgbClr val="000000">
                      <a:alpha val="43137"/>
                    </a:srgbClr>
                  </a:outerShdw>
                </a:effectLst>
              </a:rPr>
              <a:t>⇒一人の教師が数十人の子に対してチェックできない。</a:t>
            </a:r>
            <a:endParaRPr kumimoji="1" lang="en-US" altLang="ja-JP" dirty="0" smtClean="0">
              <a:solidFill>
                <a:srgbClr val="002060"/>
              </a:solidFill>
              <a:effectLst>
                <a:outerShdw blurRad="38100" dist="38100" dir="2700000" algn="tl">
                  <a:srgbClr val="000000">
                    <a:alpha val="43137"/>
                  </a:srgbClr>
                </a:outerShdw>
              </a:effectLst>
            </a:endParaRPr>
          </a:p>
          <a:p>
            <a:r>
              <a:rPr kumimoji="1" lang="ja-JP" altLang="en-US" dirty="0" smtClean="0">
                <a:solidFill>
                  <a:srgbClr val="002060"/>
                </a:solidFill>
                <a:effectLst>
                  <a:outerShdw blurRad="38100" dist="38100" dir="2700000" algn="tl">
                    <a:srgbClr val="000000">
                      <a:alpha val="43137"/>
                    </a:srgbClr>
                  </a:outerShdw>
                </a:effectLst>
              </a:rPr>
              <a:t>　　</a:t>
            </a:r>
            <a:r>
              <a:rPr kumimoji="1" lang="ja-JP" altLang="en-US" dirty="0" smtClean="0">
                <a:solidFill>
                  <a:srgbClr val="FF0000"/>
                </a:solidFill>
                <a:effectLst>
                  <a:outerShdw blurRad="38100" dist="38100" dir="2700000" algn="tl">
                    <a:srgbClr val="000000">
                      <a:alpha val="43137"/>
                    </a:srgbClr>
                  </a:outerShdw>
                </a:effectLst>
              </a:rPr>
              <a:t>⇒子どもがチェックするような子ども集団を育てる。（どれだけ子どもを信じられるか</a:t>
            </a:r>
            <a:r>
              <a:rPr kumimoji="1" lang="en-US" altLang="ja-JP" dirty="0" smtClean="0">
                <a:solidFill>
                  <a:srgbClr val="FF0000"/>
                </a:solidFill>
                <a:effectLst>
                  <a:outerShdw blurRad="38100" dist="38100" dir="2700000" algn="tl">
                    <a:srgbClr val="000000">
                      <a:alpha val="43137"/>
                    </a:srgbClr>
                  </a:outerShdw>
                </a:effectLst>
              </a:rPr>
              <a:t>!!</a:t>
            </a:r>
            <a:r>
              <a:rPr kumimoji="1" lang="ja-JP" altLang="en-US" dirty="0" smtClean="0">
                <a:solidFill>
                  <a:srgbClr val="FF0000"/>
                </a:solidFill>
                <a:effectLst>
                  <a:outerShdw blurRad="38100" dist="38100" dir="2700000" algn="tl">
                    <a:srgbClr val="000000">
                      <a:alpha val="43137"/>
                    </a:srgbClr>
                  </a:outerShdw>
                </a:effectLst>
              </a:rPr>
              <a:t>）</a:t>
            </a:r>
            <a:endParaRPr kumimoji="1" lang="en-US" altLang="ja-JP" dirty="0" smtClean="0">
              <a:solidFill>
                <a:srgbClr val="FF0000"/>
              </a:solidFill>
              <a:effectLst>
                <a:outerShdw blurRad="38100" dist="38100" dir="2700000" algn="tl">
                  <a:srgbClr val="000000">
                    <a:alpha val="43137"/>
                  </a:srgbClr>
                </a:outerShdw>
              </a:effectLst>
            </a:endParaRPr>
          </a:p>
        </p:txBody>
      </p:sp>
      <p:sp>
        <p:nvSpPr>
          <p:cNvPr id="27" name="テキスト ボックス 26"/>
          <p:cNvSpPr txBox="1"/>
          <p:nvPr/>
        </p:nvSpPr>
        <p:spPr>
          <a:xfrm>
            <a:off x="265884" y="3078537"/>
            <a:ext cx="10292559" cy="1200329"/>
          </a:xfrm>
          <a:prstGeom prst="rect">
            <a:avLst/>
          </a:prstGeom>
          <a:solidFill>
            <a:schemeClr val="bg1"/>
          </a:solidFill>
          <a:ln>
            <a:solidFill>
              <a:schemeClr val="accent1"/>
            </a:solidFill>
          </a:ln>
        </p:spPr>
        <p:txBody>
          <a:bodyPr wrap="square" rtlCol="0">
            <a:spAutoFit/>
          </a:bodyPr>
          <a:lstStyle/>
          <a:p>
            <a:r>
              <a:rPr kumimoji="1" lang="en-US" altLang="ja-JP" dirty="0" smtClean="0">
                <a:effectLst>
                  <a:outerShdw blurRad="38100" dist="38100" dir="2700000" algn="tl">
                    <a:srgbClr val="000000">
                      <a:alpha val="43137"/>
                    </a:srgbClr>
                  </a:outerShdw>
                </a:effectLst>
              </a:rPr>
              <a:t>(</a:t>
            </a:r>
            <a:r>
              <a:rPr kumimoji="1" lang="ja-JP" altLang="en-US" dirty="0" smtClean="0">
                <a:effectLst>
                  <a:outerShdw blurRad="38100" dist="38100" dir="2700000" algn="tl">
                    <a:srgbClr val="000000">
                      <a:alpha val="43137"/>
                    </a:srgbClr>
                  </a:outerShdw>
                </a:effectLst>
              </a:rPr>
              <a:t>２</a:t>
            </a:r>
            <a:r>
              <a:rPr kumimoji="1" lang="en-US" altLang="ja-JP" dirty="0" smtClean="0">
                <a:effectLst>
                  <a:outerShdw blurRad="38100" dist="38100" dir="2700000" algn="tl">
                    <a:srgbClr val="000000">
                      <a:alpha val="43137"/>
                    </a:srgbClr>
                  </a:outerShdw>
                </a:effectLst>
              </a:rPr>
              <a:t>)</a:t>
            </a:r>
            <a:r>
              <a:rPr kumimoji="1" lang="ja-JP" altLang="en-US" dirty="0" smtClean="0">
                <a:effectLst>
                  <a:outerShdw blurRad="38100" dist="38100" dir="2700000" algn="tl">
                    <a:srgbClr val="000000">
                      <a:alpha val="43137"/>
                    </a:srgbClr>
                  </a:outerShdw>
                </a:effectLst>
              </a:rPr>
              <a:t>ある子がある子に教え終わった時に、別な子が教えてと近づいてきた。さぁどうする？</a:t>
            </a:r>
            <a:endParaRPr kumimoji="1" lang="en-US" altLang="ja-JP" dirty="0" smtClean="0">
              <a:effectLst>
                <a:outerShdw blurRad="38100" dist="38100" dir="2700000" algn="tl">
                  <a:srgbClr val="000000">
                    <a:alpha val="43137"/>
                  </a:srgbClr>
                </a:outerShdw>
              </a:effectLst>
            </a:endParaRPr>
          </a:p>
          <a:p>
            <a:r>
              <a:rPr kumimoji="1" lang="ja-JP" altLang="en-US" dirty="0" smtClean="0">
                <a:effectLst>
                  <a:outerShdw blurRad="38100" dist="38100" dir="2700000" algn="tl">
                    <a:srgbClr val="000000">
                      <a:alpha val="43137"/>
                    </a:srgbClr>
                  </a:outerShdw>
                </a:effectLst>
              </a:rPr>
              <a:t>⇒（新たに来た子に教える・今まで教えていた子に、新たに来た子に教えるように促す）</a:t>
            </a:r>
            <a:endParaRPr kumimoji="1" lang="en-US" altLang="ja-JP" dirty="0" smtClean="0">
              <a:effectLst>
                <a:outerShdw blurRad="38100" dist="38100" dir="2700000" algn="tl">
                  <a:srgbClr val="000000">
                    <a:alpha val="43137"/>
                  </a:srgbClr>
                </a:outerShdw>
              </a:effectLst>
            </a:endParaRPr>
          </a:p>
          <a:p>
            <a:r>
              <a:rPr kumimoji="1" lang="ja-JP" altLang="en-US" dirty="0" smtClean="0">
                <a:solidFill>
                  <a:srgbClr val="FF0000"/>
                </a:solidFill>
                <a:effectLst>
                  <a:outerShdw blurRad="38100" dist="38100" dir="2700000" algn="tl">
                    <a:srgbClr val="000000">
                      <a:alpha val="43137"/>
                    </a:srgbClr>
                  </a:outerShdw>
                </a:effectLst>
              </a:rPr>
              <a:t>西川：新たに教えてと言ってきた子が学ぶし、同時に今まで教えていた子がどのように説明するかを聞いて、本当に分かっているかをチェックしている。</a:t>
            </a:r>
            <a:endParaRPr kumimoji="1" lang="en-US" altLang="ja-JP" dirty="0" smtClean="0">
              <a:solidFill>
                <a:srgbClr val="FF0000"/>
              </a:solidFill>
              <a:effectLst>
                <a:outerShdw blurRad="38100" dist="38100" dir="2700000" algn="tl">
                  <a:srgbClr val="000000">
                    <a:alpha val="43137"/>
                  </a:srgbClr>
                </a:outerShdw>
              </a:effectLst>
            </a:endParaRPr>
          </a:p>
        </p:txBody>
      </p:sp>
      <p:sp>
        <p:nvSpPr>
          <p:cNvPr id="15" name="テキスト ボックス 14"/>
          <p:cNvSpPr txBox="1"/>
          <p:nvPr/>
        </p:nvSpPr>
        <p:spPr>
          <a:xfrm>
            <a:off x="265883" y="4289027"/>
            <a:ext cx="10292559" cy="1200329"/>
          </a:xfrm>
          <a:prstGeom prst="rect">
            <a:avLst/>
          </a:prstGeom>
          <a:solidFill>
            <a:schemeClr val="bg1"/>
          </a:solidFill>
          <a:ln>
            <a:solidFill>
              <a:schemeClr val="accent1"/>
            </a:solidFill>
          </a:ln>
        </p:spPr>
        <p:txBody>
          <a:bodyPr wrap="square" rtlCol="0">
            <a:spAutoFit/>
          </a:bodyPr>
          <a:lstStyle/>
          <a:p>
            <a:r>
              <a:rPr kumimoji="1" lang="en-US" altLang="ja-JP" dirty="0" smtClean="0">
                <a:effectLst>
                  <a:outerShdw blurRad="38100" dist="38100" dir="2700000" algn="tl">
                    <a:srgbClr val="000000">
                      <a:alpha val="43137"/>
                    </a:srgbClr>
                  </a:outerShdw>
                </a:effectLst>
              </a:rPr>
              <a:t>(</a:t>
            </a:r>
            <a:r>
              <a:rPr kumimoji="1" lang="ja-JP" altLang="en-US" dirty="0" smtClean="0">
                <a:effectLst>
                  <a:outerShdw blurRad="38100" dist="38100" dir="2700000" algn="tl">
                    <a:srgbClr val="000000">
                      <a:alpha val="43137"/>
                    </a:srgbClr>
                  </a:outerShdw>
                </a:effectLst>
              </a:rPr>
              <a:t>３</a:t>
            </a:r>
            <a:r>
              <a:rPr kumimoji="1" lang="en-US" altLang="ja-JP" dirty="0" smtClean="0">
                <a:effectLst>
                  <a:outerShdw blurRad="38100" dist="38100" dir="2700000" algn="tl">
                    <a:srgbClr val="000000">
                      <a:alpha val="43137"/>
                    </a:srgbClr>
                  </a:outerShdw>
                </a:effectLst>
              </a:rPr>
              <a:t>)</a:t>
            </a:r>
            <a:r>
              <a:rPr kumimoji="1" lang="ja-JP" altLang="en-US" u="sng" dirty="0" smtClean="0">
                <a:effectLst>
                  <a:outerShdw blurRad="38100" dist="38100" dir="2700000" algn="tl">
                    <a:srgbClr val="000000">
                      <a:alpha val="43137"/>
                    </a:srgbClr>
                  </a:outerShdw>
                </a:effectLst>
              </a:rPr>
              <a:t>途中の説明を入れる</a:t>
            </a:r>
            <a:r>
              <a:rPr kumimoji="1" lang="ja-JP" altLang="en-US" dirty="0" smtClean="0">
                <a:effectLst>
                  <a:outerShdw blurRad="38100" dist="38100" dir="2700000" algn="tl">
                    <a:srgbClr val="000000">
                      <a:alpha val="43137"/>
                    </a:srgbClr>
                  </a:outerShdw>
                </a:effectLst>
              </a:rPr>
              <a:t>か否か</a:t>
            </a:r>
            <a:endParaRPr kumimoji="1" lang="en-US" altLang="ja-JP" dirty="0" smtClean="0">
              <a:effectLst>
                <a:outerShdw blurRad="38100" dist="38100" dir="2700000" algn="tl">
                  <a:srgbClr val="000000">
                    <a:alpha val="43137"/>
                  </a:srgbClr>
                </a:outerShdw>
              </a:effectLst>
            </a:endParaRPr>
          </a:p>
          <a:p>
            <a:r>
              <a:rPr kumimoji="1" lang="ja-JP" altLang="en-US" dirty="0" smtClean="0">
                <a:solidFill>
                  <a:srgbClr val="FF0000"/>
                </a:solidFill>
                <a:effectLst>
                  <a:outerShdw blurRad="38100" dist="38100" dir="2700000" algn="tl">
                    <a:srgbClr val="000000">
                      <a:alpha val="43137"/>
                    </a:srgbClr>
                  </a:outerShdw>
                </a:effectLst>
              </a:rPr>
              <a:t>　　</a:t>
            </a:r>
            <a:r>
              <a:rPr kumimoji="1" lang="ja-JP" altLang="en-US" dirty="0" smtClean="0">
                <a:effectLst>
                  <a:outerShdw blurRad="38100" dist="38100" dir="2700000" algn="tl">
                    <a:srgbClr val="000000">
                      <a:alpha val="43137"/>
                    </a:srgbClr>
                  </a:outerShdw>
                </a:effectLst>
              </a:rPr>
              <a:t>①授業の段階をいくつかに分けて構造化するのはいいことでは</a:t>
            </a:r>
            <a:r>
              <a:rPr kumimoji="1" lang="en-US" altLang="ja-JP" dirty="0" smtClean="0">
                <a:effectLst>
                  <a:outerShdw blurRad="38100" dist="38100" dir="2700000" algn="tl">
                    <a:srgbClr val="000000">
                      <a:alpha val="43137"/>
                    </a:srgbClr>
                  </a:outerShdw>
                </a:effectLst>
              </a:rPr>
              <a:t>…</a:t>
            </a:r>
          </a:p>
          <a:p>
            <a:r>
              <a:rPr kumimoji="1" lang="ja-JP" altLang="en-US" dirty="0" smtClean="0">
                <a:solidFill>
                  <a:srgbClr val="FF0000"/>
                </a:solidFill>
                <a:effectLst>
                  <a:outerShdw blurRad="38100" dist="38100" dir="2700000" algn="tl">
                    <a:srgbClr val="000000">
                      <a:alpha val="43137"/>
                    </a:srgbClr>
                  </a:outerShdw>
                </a:effectLst>
              </a:rPr>
              <a:t>西川：最初の段階が分かり、次の段階に進むのに何分かかるかは、一人一人違う。誰に合わせる？</a:t>
            </a:r>
            <a:endParaRPr kumimoji="1" lang="en-US" altLang="ja-JP" dirty="0" smtClean="0">
              <a:solidFill>
                <a:srgbClr val="FF0000"/>
              </a:solidFill>
              <a:effectLst>
                <a:outerShdw blurRad="38100" dist="38100" dir="2700000" algn="tl">
                  <a:srgbClr val="000000">
                    <a:alpha val="43137"/>
                  </a:srgbClr>
                </a:outerShdw>
              </a:effectLst>
            </a:endParaRPr>
          </a:p>
          <a:p>
            <a:r>
              <a:rPr kumimoji="1" lang="ja-JP" altLang="en-US" dirty="0" smtClean="0">
                <a:solidFill>
                  <a:srgbClr val="FF0000"/>
                </a:solidFill>
                <a:effectLst>
                  <a:outerShdw blurRad="38100" dist="38100" dir="2700000" algn="tl">
                    <a:srgbClr val="000000">
                      <a:alpha val="43137"/>
                    </a:srgbClr>
                  </a:outerShdw>
                </a:effectLst>
              </a:rPr>
              <a:t>　　：</a:t>
            </a:r>
            <a:r>
              <a:rPr kumimoji="1" lang="en-US" altLang="ja-JP" dirty="0" smtClean="0">
                <a:solidFill>
                  <a:srgbClr val="FF0000"/>
                </a:solidFill>
                <a:effectLst>
                  <a:outerShdw blurRad="38100" dist="38100" dir="2700000" algn="tl">
                    <a:srgbClr val="000000">
                      <a:alpha val="43137"/>
                    </a:srgbClr>
                  </a:outerShdw>
                </a:effectLst>
              </a:rPr>
              <a:t>『</a:t>
            </a:r>
            <a:r>
              <a:rPr kumimoji="1" lang="ja-JP" altLang="en-US" dirty="0" smtClean="0">
                <a:solidFill>
                  <a:srgbClr val="FF0000"/>
                </a:solidFill>
                <a:effectLst>
                  <a:outerShdw blurRad="38100" dist="38100" dir="2700000" algn="tl">
                    <a:srgbClr val="000000">
                      <a:alpha val="43137"/>
                    </a:srgbClr>
                  </a:outerShdw>
                </a:effectLst>
              </a:rPr>
              <a:t>学び合い</a:t>
            </a:r>
            <a:r>
              <a:rPr kumimoji="1" lang="en-US" altLang="ja-JP" dirty="0" smtClean="0">
                <a:solidFill>
                  <a:srgbClr val="FF0000"/>
                </a:solidFill>
                <a:effectLst>
                  <a:outerShdw blurRad="38100" dist="38100" dir="2700000" algn="tl">
                    <a:srgbClr val="000000">
                      <a:alpha val="43137"/>
                    </a:srgbClr>
                  </a:outerShdw>
                </a:effectLst>
              </a:rPr>
              <a:t>』</a:t>
            </a:r>
            <a:r>
              <a:rPr kumimoji="1" lang="ja-JP" altLang="en-US" dirty="0" smtClean="0">
                <a:solidFill>
                  <a:srgbClr val="FF0000"/>
                </a:solidFill>
                <a:effectLst>
                  <a:outerShdw blurRad="38100" dist="38100" dir="2700000" algn="tl">
                    <a:srgbClr val="000000">
                      <a:alpha val="43137"/>
                    </a:srgbClr>
                  </a:outerShdw>
                </a:effectLst>
              </a:rPr>
              <a:t>では「子どもが多様である」事を前提としている⇒縛りは最小限に</a:t>
            </a:r>
            <a:r>
              <a:rPr kumimoji="1" lang="en-US" altLang="ja-JP" dirty="0" smtClean="0">
                <a:solidFill>
                  <a:srgbClr val="FF0000"/>
                </a:solidFill>
                <a:effectLst>
                  <a:outerShdw blurRad="38100" dist="38100" dir="2700000" algn="tl">
                    <a:srgbClr val="000000">
                      <a:alpha val="43137"/>
                    </a:srgbClr>
                  </a:outerShdw>
                </a:effectLst>
              </a:rPr>
              <a:t>…</a:t>
            </a:r>
          </a:p>
        </p:txBody>
      </p:sp>
      <p:sp>
        <p:nvSpPr>
          <p:cNvPr id="21" name="楕円 20"/>
          <p:cNvSpPr/>
          <p:nvPr/>
        </p:nvSpPr>
        <p:spPr>
          <a:xfrm flipH="1">
            <a:off x="8028617" y="1604781"/>
            <a:ext cx="1561552" cy="308284"/>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chemeClr val="bg1"/>
              </a:solidFill>
            </a:endParaRPr>
          </a:p>
        </p:txBody>
      </p:sp>
      <p:sp>
        <p:nvSpPr>
          <p:cNvPr id="18" name="楕円 17"/>
          <p:cNvSpPr/>
          <p:nvPr/>
        </p:nvSpPr>
        <p:spPr>
          <a:xfrm flipH="1">
            <a:off x="7786504" y="1917619"/>
            <a:ext cx="1561552" cy="308284"/>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chemeClr val="bg1"/>
              </a:solidFill>
            </a:endParaRPr>
          </a:p>
        </p:txBody>
      </p:sp>
      <p:sp>
        <p:nvSpPr>
          <p:cNvPr id="22" name="楕円 21"/>
          <p:cNvSpPr/>
          <p:nvPr/>
        </p:nvSpPr>
        <p:spPr>
          <a:xfrm flipH="1">
            <a:off x="2765827" y="2443767"/>
            <a:ext cx="1433640" cy="325923"/>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chemeClr val="bg1"/>
              </a:solidFill>
            </a:endParaRPr>
          </a:p>
        </p:txBody>
      </p:sp>
      <p:sp>
        <p:nvSpPr>
          <p:cNvPr id="23" name="楕円 22"/>
          <p:cNvSpPr/>
          <p:nvPr/>
        </p:nvSpPr>
        <p:spPr>
          <a:xfrm flipH="1">
            <a:off x="3025360" y="3411636"/>
            <a:ext cx="6470764" cy="325471"/>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chemeClr val="bg1"/>
              </a:solidFill>
            </a:endParaRPr>
          </a:p>
        </p:txBody>
      </p:sp>
      <p:sp>
        <p:nvSpPr>
          <p:cNvPr id="25" name="テキスト ボックス 24"/>
          <p:cNvSpPr txBox="1"/>
          <p:nvPr/>
        </p:nvSpPr>
        <p:spPr>
          <a:xfrm>
            <a:off x="265883" y="5489356"/>
            <a:ext cx="10292559" cy="923330"/>
          </a:xfrm>
          <a:prstGeom prst="rect">
            <a:avLst/>
          </a:prstGeom>
          <a:solidFill>
            <a:schemeClr val="bg1"/>
          </a:solidFill>
          <a:ln>
            <a:solidFill>
              <a:schemeClr val="accent1"/>
            </a:solidFill>
          </a:ln>
        </p:spPr>
        <p:txBody>
          <a:bodyPr wrap="square" rtlCol="0">
            <a:spAutoFit/>
          </a:bodyPr>
          <a:lstStyle/>
          <a:p>
            <a:r>
              <a:rPr kumimoji="1" lang="en-US" altLang="ja-JP" dirty="0" smtClean="0">
                <a:effectLst>
                  <a:outerShdw blurRad="38100" dist="38100" dir="2700000" algn="tl">
                    <a:srgbClr val="000000">
                      <a:alpha val="43137"/>
                    </a:srgbClr>
                  </a:outerShdw>
                </a:effectLst>
              </a:rPr>
              <a:t>(</a:t>
            </a:r>
            <a:r>
              <a:rPr kumimoji="1" lang="ja-JP" altLang="en-US" dirty="0" smtClean="0">
                <a:effectLst>
                  <a:outerShdw blurRad="38100" dist="38100" dir="2700000" algn="tl">
                    <a:srgbClr val="000000">
                      <a:alpha val="43137"/>
                    </a:srgbClr>
                  </a:outerShdw>
                </a:effectLst>
              </a:rPr>
              <a:t>４</a:t>
            </a:r>
            <a:r>
              <a:rPr kumimoji="1" lang="en-US" altLang="ja-JP" dirty="0" smtClean="0">
                <a:effectLst>
                  <a:outerShdw blurRad="38100" dist="38100" dir="2700000" algn="tl">
                    <a:srgbClr val="000000">
                      <a:alpha val="43137"/>
                    </a:srgbClr>
                  </a:outerShdw>
                </a:effectLst>
              </a:rPr>
              <a:t>)</a:t>
            </a:r>
            <a:r>
              <a:rPr kumimoji="1" lang="ja-JP" altLang="en-US" dirty="0" smtClean="0">
                <a:effectLst>
                  <a:outerShdw blurRad="38100" dist="38100" dir="2700000" algn="tl">
                    <a:srgbClr val="000000">
                      <a:alpha val="43137"/>
                    </a:srgbClr>
                  </a:outerShdw>
                </a:effectLst>
              </a:rPr>
              <a:t>その日の課題がその日に与えられるか、前日に与えられるか、一単元分まとめて与えられるか。</a:t>
            </a:r>
            <a:endParaRPr kumimoji="1" lang="en-US" altLang="ja-JP" dirty="0" smtClean="0">
              <a:effectLst>
                <a:outerShdw blurRad="38100" dist="38100" dir="2700000" algn="tl">
                  <a:srgbClr val="000000">
                    <a:alpha val="43137"/>
                  </a:srgbClr>
                </a:outerShdw>
              </a:effectLst>
            </a:endParaRPr>
          </a:p>
          <a:p>
            <a:r>
              <a:rPr kumimoji="1" lang="ja-JP" altLang="en-US" dirty="0" smtClean="0">
                <a:solidFill>
                  <a:srgbClr val="FF0000"/>
                </a:solidFill>
                <a:effectLst>
                  <a:outerShdw blurRad="38100" dist="38100" dir="2700000" algn="tl">
                    <a:srgbClr val="000000">
                      <a:alpha val="43137"/>
                    </a:srgbClr>
                  </a:outerShdw>
                </a:effectLst>
              </a:rPr>
              <a:t>西川：予告すれば、予習する子が生まれる。最初の段階から周りのこのサポートに回れる。</a:t>
            </a:r>
            <a:endParaRPr kumimoji="1" lang="en-US" altLang="ja-JP" dirty="0" smtClean="0">
              <a:solidFill>
                <a:srgbClr val="FF0000"/>
              </a:solidFill>
              <a:effectLst>
                <a:outerShdw blurRad="38100" dist="38100" dir="2700000" algn="tl">
                  <a:srgbClr val="000000">
                    <a:alpha val="43137"/>
                  </a:srgbClr>
                </a:outerShdw>
              </a:effectLst>
            </a:endParaRPr>
          </a:p>
          <a:p>
            <a:r>
              <a:rPr kumimoji="1" lang="ja-JP" altLang="en-US" dirty="0" smtClean="0">
                <a:solidFill>
                  <a:srgbClr val="FF0000"/>
                </a:solidFill>
                <a:effectLst>
                  <a:outerShdw blurRad="38100" dist="38100" dir="2700000" algn="tl">
                    <a:srgbClr val="000000">
                      <a:alpha val="43137"/>
                    </a:srgbClr>
                  </a:outerShdw>
                </a:effectLst>
              </a:rPr>
              <a:t>　　：まとめて与えられると、自分のペースで時間配分でき、全体を見通せて計画できる。</a:t>
            </a:r>
            <a:endParaRPr kumimoji="1" lang="en-US" altLang="ja-JP" dirty="0" smtClean="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9946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fade">
                                      <p:cBhvr>
                                        <p:cTn id="12" dur="500"/>
                                        <p:tgtEl>
                                          <p:spTgt spid="2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5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fade">
                                      <p:cBhvr>
                                        <p:cTn id="22" dur="500"/>
                                        <p:tgtEl>
                                          <p:spTgt spid="2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18" grpId="0" animBg="1"/>
      <p:bldP spid="22" grpId="0" animBg="1"/>
      <p:bldP spid="2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10800557" y="95199"/>
            <a:ext cx="1288939" cy="1881603"/>
          </a:xfrm>
          <a:prstGeom prst="rect">
            <a:avLst/>
          </a:prstGeom>
        </p:spPr>
      </p:pic>
      <p:sp>
        <p:nvSpPr>
          <p:cNvPr id="7" name="正方形/長方形 6"/>
          <p:cNvSpPr/>
          <p:nvPr/>
        </p:nvSpPr>
        <p:spPr>
          <a:xfrm>
            <a:off x="4562212" y="206874"/>
            <a:ext cx="233842" cy="23279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コンテンツ プレースホルダー 6"/>
          <p:cNvSpPr txBox="1">
            <a:spLocks/>
          </p:cNvSpPr>
          <p:nvPr/>
        </p:nvSpPr>
        <p:spPr>
          <a:xfrm>
            <a:off x="265891" y="582964"/>
            <a:ext cx="10494329" cy="805335"/>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dirty="0" smtClean="0">
                <a:solidFill>
                  <a:schemeClr val="tx1"/>
                </a:solidFill>
                <a:effectLst>
                  <a:outerShdw blurRad="38100" dist="38100" dir="2700000" algn="tl">
                    <a:srgbClr val="000000">
                      <a:alpha val="43137"/>
                    </a:srgbClr>
                  </a:outerShdw>
                </a:effectLst>
              </a:rPr>
              <a:t>１　</a:t>
            </a:r>
            <a:r>
              <a:rPr lang="en-US" altLang="ja-JP" dirty="0" smtClean="0">
                <a:solidFill>
                  <a:schemeClr val="tx1"/>
                </a:solidFill>
                <a:effectLst>
                  <a:outerShdw blurRad="38100" dist="38100" dir="2700000" algn="tl">
                    <a:srgbClr val="000000">
                      <a:alpha val="43137"/>
                    </a:srgbClr>
                  </a:outerShdw>
                </a:effectLst>
              </a:rPr>
              <a:t>【</a:t>
            </a:r>
            <a:r>
              <a:rPr lang="ja-JP" altLang="en-US" dirty="0">
                <a:solidFill>
                  <a:schemeClr val="tx1"/>
                </a:solidFill>
                <a:effectLst>
                  <a:outerShdw blurRad="38100" dist="38100" dir="2700000" algn="tl">
                    <a:srgbClr val="000000">
                      <a:alpha val="43137"/>
                    </a:srgbClr>
                  </a:outerShdw>
                </a:effectLst>
              </a:rPr>
              <a:t>子どもに与える課題や、授業構成で見取る方法</a:t>
            </a:r>
            <a:r>
              <a:rPr lang="en-US" altLang="ja-JP" dirty="0" smtClean="0">
                <a:solidFill>
                  <a:schemeClr val="tx1"/>
                </a:solidFill>
                <a:effectLst>
                  <a:outerShdw blurRad="38100" dist="38100" dir="2700000" algn="tl">
                    <a:srgbClr val="000000">
                      <a:alpha val="43137"/>
                    </a:srgbClr>
                  </a:outerShdw>
                </a:effectLst>
              </a:rPr>
              <a:t>】</a:t>
            </a:r>
          </a:p>
          <a:p>
            <a:pPr marL="0" indent="0">
              <a:buNone/>
            </a:pPr>
            <a:r>
              <a:rPr lang="ja-JP" altLang="en-US" dirty="0" smtClean="0">
                <a:solidFill>
                  <a:schemeClr val="tx1"/>
                </a:solidFill>
                <a:effectLst>
                  <a:outerShdw blurRad="38100" dist="38100" dir="2700000" algn="tl">
                    <a:srgbClr val="000000">
                      <a:alpha val="43137"/>
                    </a:srgbClr>
                  </a:outerShdw>
                </a:effectLst>
              </a:rPr>
              <a:t>★「確認テスト」をするか、しないか（まとめをしない）：多くの先生方が最も抵抗感がある　　　</a:t>
            </a:r>
            <a:endParaRPr lang="en-US" altLang="ja-JP" dirty="0" smtClean="0">
              <a:solidFill>
                <a:schemeClr val="tx1"/>
              </a:solidFill>
              <a:effectLst>
                <a:outerShdw blurRad="38100" dist="38100" dir="2700000" algn="tl">
                  <a:srgbClr val="000000">
                    <a:alpha val="43137"/>
                  </a:srgbClr>
                </a:outerShdw>
              </a:effectLst>
            </a:endParaRPr>
          </a:p>
        </p:txBody>
      </p:sp>
      <p:sp>
        <p:nvSpPr>
          <p:cNvPr id="41" name="タイトル 1"/>
          <p:cNvSpPr txBox="1">
            <a:spLocks/>
          </p:cNvSpPr>
          <p:nvPr/>
        </p:nvSpPr>
        <p:spPr>
          <a:xfrm>
            <a:off x="265894" y="169631"/>
            <a:ext cx="10494332" cy="468436"/>
          </a:xfrm>
          <a:prstGeom prst="rect">
            <a:avLst/>
          </a:prstGeom>
        </p:spPr>
        <p:txBody>
          <a:bodyPr vert="horz" lIns="91440" tIns="45720" rIns="91440" bIns="45720" rtlCol="0" anchor="t">
            <a:normAutofit fontScale="75000" lnSpcReduction="200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3200" dirty="0" smtClean="0">
                <a:solidFill>
                  <a:schemeClr val="tx1"/>
                </a:solidFill>
              </a:rPr>
              <a:t>第４章 </a:t>
            </a:r>
            <a:r>
              <a:rPr lang="en-US" altLang="ja-JP" sz="3200" dirty="0" smtClean="0">
                <a:solidFill>
                  <a:schemeClr val="tx1"/>
                </a:solidFill>
              </a:rPr>
              <a:t>『</a:t>
            </a:r>
            <a:r>
              <a:rPr lang="ja-JP" altLang="en-US" sz="3200" dirty="0">
                <a:solidFill>
                  <a:schemeClr val="tx1"/>
                </a:solidFill>
              </a:rPr>
              <a:t>学び合い</a:t>
            </a:r>
            <a:r>
              <a:rPr lang="en-US" altLang="ja-JP" sz="3200" dirty="0" smtClean="0">
                <a:solidFill>
                  <a:schemeClr val="tx1"/>
                </a:solidFill>
              </a:rPr>
              <a:t>』</a:t>
            </a:r>
            <a:r>
              <a:rPr lang="ja-JP" altLang="en-US" sz="3200" dirty="0" smtClean="0">
                <a:solidFill>
                  <a:schemeClr val="tx1"/>
                </a:solidFill>
              </a:rPr>
              <a:t>の見取り</a:t>
            </a:r>
            <a:r>
              <a:rPr lang="ja-JP" altLang="en-US" sz="3700" dirty="0" smtClean="0">
                <a:solidFill>
                  <a:schemeClr val="tx1"/>
                </a:solidFill>
              </a:rPr>
              <a:t>　</a:t>
            </a:r>
            <a:endParaRPr lang="ja-JP" altLang="en-US" sz="2400" dirty="0">
              <a:solidFill>
                <a:schemeClr val="tx1"/>
              </a:solidFill>
            </a:endParaRPr>
          </a:p>
        </p:txBody>
      </p:sp>
      <p:sp>
        <p:nvSpPr>
          <p:cNvPr id="8" name="正方形/長方形 7"/>
          <p:cNvSpPr/>
          <p:nvPr/>
        </p:nvSpPr>
        <p:spPr>
          <a:xfrm>
            <a:off x="4440454" y="185782"/>
            <a:ext cx="5578771" cy="338554"/>
          </a:xfrm>
          <a:prstGeom prst="rect">
            <a:avLst/>
          </a:prstGeom>
        </p:spPr>
        <p:txBody>
          <a:bodyPr wrap="none">
            <a:spAutoFit/>
          </a:bodyPr>
          <a:lstStyle/>
          <a:p>
            <a:r>
              <a:rPr lang="ja-JP" altLang="en-US" sz="1600" dirty="0" smtClean="0"/>
              <a:t>４ 課題の見取り②</a:t>
            </a:r>
            <a:r>
              <a:rPr lang="en-US" altLang="ja-JP" sz="1600" dirty="0" smtClean="0"/>
              <a:t>『</a:t>
            </a:r>
            <a:r>
              <a:rPr lang="ja-JP" altLang="en-US" sz="1600" dirty="0"/>
              <a:t>学び合い</a:t>
            </a:r>
            <a:r>
              <a:rPr lang="en-US" altLang="ja-JP" sz="1600" dirty="0"/>
              <a:t>』</a:t>
            </a:r>
            <a:r>
              <a:rPr lang="ja-JP" altLang="en-US" sz="1600" dirty="0"/>
              <a:t>テクニック</a:t>
            </a:r>
            <a:r>
              <a:rPr lang="en-US" altLang="ja-JP" sz="1600" dirty="0"/>
              <a:t>(</a:t>
            </a:r>
            <a:r>
              <a:rPr lang="en-US" altLang="ja-JP" sz="1600" dirty="0" smtClean="0"/>
              <a:t>p117</a:t>
            </a:r>
            <a:r>
              <a:rPr lang="ja-JP" altLang="en-US" sz="1600" dirty="0" smtClean="0"/>
              <a:t>～</a:t>
            </a:r>
            <a:r>
              <a:rPr lang="en-US" altLang="ja-JP" sz="1600" dirty="0" smtClean="0"/>
              <a:t>p119)</a:t>
            </a:r>
            <a:endParaRPr lang="ja-JP" altLang="en-US" sz="1600" dirty="0"/>
          </a:p>
        </p:txBody>
      </p:sp>
      <p:sp>
        <p:nvSpPr>
          <p:cNvPr id="19" name="テキスト ボックス 18"/>
          <p:cNvSpPr txBox="1"/>
          <p:nvPr/>
        </p:nvSpPr>
        <p:spPr>
          <a:xfrm>
            <a:off x="265885" y="1324211"/>
            <a:ext cx="10292559" cy="1200329"/>
          </a:xfrm>
          <a:prstGeom prst="rect">
            <a:avLst/>
          </a:prstGeom>
          <a:solidFill>
            <a:schemeClr val="bg1"/>
          </a:solidFill>
          <a:ln>
            <a:solidFill>
              <a:schemeClr val="accent1"/>
            </a:solidFill>
          </a:ln>
        </p:spPr>
        <p:txBody>
          <a:bodyPr wrap="square" rtlCol="0">
            <a:spAutoFit/>
          </a:bodyPr>
          <a:lstStyle/>
          <a:p>
            <a:r>
              <a:rPr kumimoji="1" lang="en-US" altLang="ja-JP" dirty="0" smtClean="0">
                <a:effectLst>
                  <a:outerShdw blurRad="38100" dist="38100" dir="2700000" algn="tl">
                    <a:srgbClr val="000000">
                      <a:alpha val="43137"/>
                    </a:srgbClr>
                  </a:outerShdw>
                </a:effectLst>
              </a:rPr>
              <a:t>(</a:t>
            </a:r>
            <a:r>
              <a:rPr kumimoji="1" lang="ja-JP" altLang="en-US" dirty="0" smtClean="0">
                <a:effectLst>
                  <a:outerShdw blurRad="38100" dist="38100" dir="2700000" algn="tl">
                    <a:srgbClr val="000000">
                      <a:alpha val="43137"/>
                    </a:srgbClr>
                  </a:outerShdw>
                </a:effectLst>
              </a:rPr>
              <a:t>５</a:t>
            </a:r>
            <a:r>
              <a:rPr kumimoji="1" lang="en-US" altLang="ja-JP" dirty="0" smtClean="0">
                <a:effectLst>
                  <a:outerShdw blurRad="38100" dist="38100" dir="2700000" algn="tl">
                    <a:srgbClr val="000000">
                      <a:alpha val="43137"/>
                    </a:srgbClr>
                  </a:outerShdw>
                </a:effectLst>
              </a:rPr>
              <a:t>)</a:t>
            </a:r>
            <a:r>
              <a:rPr kumimoji="1" lang="ja-JP" altLang="en-US" dirty="0" smtClean="0">
                <a:effectLst>
                  <a:outerShdw blurRad="38100" dist="38100" dir="2700000" algn="tl">
                    <a:srgbClr val="000000">
                      <a:alpha val="43137"/>
                    </a:srgbClr>
                  </a:outerShdw>
                </a:effectLst>
              </a:rPr>
              <a:t>課題が、シンプルであるか否か</a:t>
            </a:r>
            <a:endParaRPr kumimoji="1" lang="en-US" altLang="ja-JP" dirty="0" smtClean="0">
              <a:effectLst>
                <a:outerShdw blurRad="38100" dist="38100" dir="2700000" algn="tl">
                  <a:srgbClr val="000000">
                    <a:alpha val="43137"/>
                  </a:srgbClr>
                </a:outerShdw>
              </a:effectLst>
            </a:endParaRPr>
          </a:p>
          <a:p>
            <a:r>
              <a:rPr kumimoji="1" lang="ja-JP" altLang="en-US" dirty="0" smtClean="0">
                <a:solidFill>
                  <a:srgbClr val="FF0000"/>
                </a:solidFill>
                <a:effectLst>
                  <a:outerShdw blurRad="38100" dist="38100" dir="2700000" algn="tl">
                    <a:srgbClr val="000000">
                      <a:alpha val="43137"/>
                    </a:srgbClr>
                  </a:outerShdw>
                </a:effectLst>
              </a:rPr>
              <a:t>西川：課題が長々としている。＝教師の工夫が色々と入っている。</a:t>
            </a:r>
            <a:endParaRPr kumimoji="1" lang="en-US" altLang="ja-JP" dirty="0" smtClean="0">
              <a:solidFill>
                <a:srgbClr val="FF0000"/>
              </a:solidFill>
              <a:effectLst>
                <a:outerShdw blurRad="38100" dist="38100" dir="2700000" algn="tl">
                  <a:srgbClr val="000000">
                    <a:alpha val="43137"/>
                  </a:srgbClr>
                </a:outerShdw>
              </a:effectLst>
            </a:endParaRPr>
          </a:p>
          <a:p>
            <a:r>
              <a:rPr kumimoji="1" lang="ja-JP" altLang="en-US" dirty="0" smtClean="0">
                <a:solidFill>
                  <a:srgbClr val="002060"/>
                </a:solidFill>
                <a:effectLst>
                  <a:outerShdw blurRad="38100" dist="38100" dir="2700000" algn="tl">
                    <a:srgbClr val="000000">
                      <a:alpha val="43137"/>
                    </a:srgbClr>
                  </a:outerShdw>
                </a:effectLst>
              </a:rPr>
              <a:t>　　</a:t>
            </a:r>
            <a:r>
              <a:rPr kumimoji="1" lang="ja-JP" altLang="en-US" dirty="0" smtClean="0">
                <a:solidFill>
                  <a:srgbClr val="FF0000"/>
                </a:solidFill>
                <a:effectLst>
                  <a:outerShdw blurRad="38100" dist="38100" dir="2700000" algn="tl">
                    <a:srgbClr val="000000">
                      <a:alpha val="43137"/>
                    </a:srgbClr>
                  </a:outerShdw>
                </a:effectLst>
              </a:rPr>
              <a:t>⇒教師に似たタイプの子にはフィットするが、教師と違ったタイプの子にはフィットしない。</a:t>
            </a:r>
            <a:endParaRPr kumimoji="1" lang="en-US" altLang="ja-JP" dirty="0" smtClean="0">
              <a:solidFill>
                <a:srgbClr val="FF0000"/>
              </a:solidFill>
              <a:effectLst>
                <a:outerShdw blurRad="38100" dist="38100" dir="2700000" algn="tl">
                  <a:srgbClr val="000000">
                    <a:alpha val="43137"/>
                  </a:srgbClr>
                </a:outerShdw>
              </a:effectLst>
            </a:endParaRPr>
          </a:p>
          <a:p>
            <a:r>
              <a:rPr kumimoji="1" lang="ja-JP" altLang="en-US" dirty="0" smtClean="0">
                <a:solidFill>
                  <a:srgbClr val="FF0000"/>
                </a:solidFill>
                <a:effectLst>
                  <a:outerShdw blurRad="38100" dist="38100" dir="2700000" algn="tl">
                    <a:srgbClr val="000000">
                      <a:alpha val="43137"/>
                    </a:srgbClr>
                  </a:outerShdw>
                </a:effectLst>
              </a:rPr>
              <a:t>西川</a:t>
            </a:r>
            <a:r>
              <a:rPr kumimoji="1" lang="ja-JP" altLang="en-US" dirty="0">
                <a:solidFill>
                  <a:srgbClr val="FF0000"/>
                </a:solidFill>
                <a:effectLst>
                  <a:outerShdw blurRad="38100" dist="38100" dir="2700000" algn="tl">
                    <a:srgbClr val="000000">
                      <a:alpha val="43137"/>
                    </a:srgbClr>
                  </a:outerShdw>
                </a:effectLst>
              </a:rPr>
              <a:t>；（ギリギリまで</a:t>
            </a:r>
            <a:r>
              <a:rPr kumimoji="1" lang="ja-JP" altLang="en-US" dirty="0" smtClean="0">
                <a:solidFill>
                  <a:srgbClr val="FF0000"/>
                </a:solidFill>
                <a:effectLst>
                  <a:outerShdw blurRad="38100" dist="38100" dir="2700000" algn="tl">
                    <a:srgbClr val="000000">
                      <a:alpha val="43137"/>
                    </a:srgbClr>
                  </a:outerShdw>
                </a:effectLst>
              </a:rPr>
              <a:t>削った・教師の手が加えられた）課題が望ましい。</a:t>
            </a:r>
            <a:endParaRPr kumimoji="1" lang="en-US" altLang="ja-JP" dirty="0" smtClean="0">
              <a:solidFill>
                <a:srgbClr val="FF0000"/>
              </a:solidFill>
              <a:effectLst>
                <a:outerShdw blurRad="38100" dist="38100" dir="2700000" algn="tl">
                  <a:srgbClr val="000000">
                    <a:alpha val="43137"/>
                  </a:srgbClr>
                </a:outerShdw>
              </a:effectLst>
            </a:endParaRPr>
          </a:p>
        </p:txBody>
      </p:sp>
      <p:sp>
        <p:nvSpPr>
          <p:cNvPr id="27" name="テキスト ボックス 26"/>
          <p:cNvSpPr txBox="1"/>
          <p:nvPr/>
        </p:nvSpPr>
        <p:spPr>
          <a:xfrm>
            <a:off x="265882" y="2524540"/>
            <a:ext cx="11062518" cy="2308324"/>
          </a:xfrm>
          <a:prstGeom prst="rect">
            <a:avLst/>
          </a:prstGeom>
          <a:solidFill>
            <a:schemeClr val="bg1"/>
          </a:solidFill>
          <a:ln>
            <a:solidFill>
              <a:schemeClr val="accent1"/>
            </a:solidFill>
          </a:ln>
        </p:spPr>
        <p:txBody>
          <a:bodyPr wrap="square" rtlCol="0">
            <a:spAutoFit/>
          </a:bodyPr>
          <a:lstStyle/>
          <a:p>
            <a:r>
              <a:rPr kumimoji="1" lang="en-US" altLang="ja-JP" dirty="0" smtClean="0">
                <a:effectLst>
                  <a:outerShdw blurRad="38100" dist="38100" dir="2700000" algn="tl">
                    <a:srgbClr val="000000">
                      <a:alpha val="43137"/>
                    </a:srgbClr>
                  </a:outerShdw>
                </a:effectLst>
              </a:rPr>
              <a:t>(</a:t>
            </a:r>
            <a:r>
              <a:rPr kumimoji="1" lang="ja-JP" altLang="en-US" dirty="0" smtClean="0">
                <a:effectLst>
                  <a:outerShdw blurRad="38100" dist="38100" dir="2700000" algn="tl">
                    <a:srgbClr val="000000">
                      <a:alpha val="43137"/>
                    </a:srgbClr>
                  </a:outerShdw>
                </a:effectLst>
              </a:rPr>
              <a:t>６</a:t>
            </a:r>
            <a:r>
              <a:rPr kumimoji="1" lang="en-US" altLang="ja-JP" dirty="0" smtClean="0">
                <a:effectLst>
                  <a:outerShdw blurRad="38100" dist="38100" dir="2700000" algn="tl">
                    <a:srgbClr val="000000">
                      <a:alpha val="43137"/>
                    </a:srgbClr>
                  </a:outerShdw>
                </a:effectLst>
              </a:rPr>
              <a:t>)</a:t>
            </a:r>
            <a:r>
              <a:rPr kumimoji="1" lang="ja-JP" altLang="en-US" dirty="0" smtClean="0">
                <a:effectLst>
                  <a:outerShdw blurRad="38100" dist="38100" dir="2700000" algn="tl">
                    <a:srgbClr val="000000">
                      <a:alpha val="43137"/>
                    </a:srgbClr>
                  </a:outerShdw>
                </a:effectLst>
              </a:rPr>
              <a:t>「全員達成」が曖昧になるような課題を出しているか否か。</a:t>
            </a:r>
            <a:endParaRPr kumimoji="1" lang="en-US" altLang="ja-JP" dirty="0" smtClean="0">
              <a:effectLst>
                <a:outerShdw blurRad="38100" dist="38100" dir="2700000" algn="tl">
                  <a:srgbClr val="000000">
                    <a:alpha val="43137"/>
                  </a:srgbClr>
                </a:outerShdw>
              </a:effectLst>
            </a:endParaRPr>
          </a:p>
          <a:p>
            <a:r>
              <a:rPr kumimoji="1" lang="ja-JP" altLang="en-US" dirty="0" smtClean="0">
                <a:effectLst>
                  <a:outerShdw blurRad="38100" dist="38100" dir="2700000" algn="tl">
                    <a:srgbClr val="000000">
                      <a:alpha val="43137"/>
                    </a:srgbClr>
                  </a:outerShdw>
                </a:effectLst>
              </a:rPr>
              <a:t> </a:t>
            </a:r>
            <a:r>
              <a:rPr kumimoji="1" lang="ja-JP" altLang="en-US" dirty="0" smtClean="0">
                <a:solidFill>
                  <a:srgbClr val="FF0000"/>
                </a:solidFill>
                <a:effectLst>
                  <a:outerShdw blurRad="38100" dist="38100" dir="2700000" algn="tl">
                    <a:srgbClr val="000000">
                      <a:alpha val="43137"/>
                    </a:srgbClr>
                  </a:outerShdw>
                </a:effectLst>
              </a:rPr>
              <a:t>西川：</a:t>
            </a:r>
            <a:r>
              <a:rPr kumimoji="1" lang="ja-JP" altLang="en-US" dirty="0" smtClean="0">
                <a:solidFill>
                  <a:srgbClr val="002060"/>
                </a:solidFill>
                <a:effectLst>
                  <a:outerShdw blurRad="38100" dist="38100" dir="2700000" algn="tl">
                    <a:srgbClr val="000000">
                      <a:alpha val="43137"/>
                    </a:srgbClr>
                  </a:outerShdw>
                </a:effectLst>
              </a:rPr>
              <a:t>問題５まで出来ると「Ａ」、問題３間で出来れば「Ｂ」のような課題を出したり、出来た子どもに「発展問題」をさせたりする。</a:t>
            </a:r>
            <a:endParaRPr kumimoji="1" lang="en-US" altLang="ja-JP" dirty="0" smtClean="0">
              <a:solidFill>
                <a:srgbClr val="002060"/>
              </a:solidFill>
              <a:effectLst>
                <a:outerShdw blurRad="38100" dist="38100" dir="2700000" algn="tl">
                  <a:srgbClr val="000000">
                    <a:alpha val="43137"/>
                  </a:srgbClr>
                </a:outerShdw>
              </a:effectLst>
            </a:endParaRPr>
          </a:p>
          <a:p>
            <a:r>
              <a:rPr kumimoji="1" lang="ja-JP" altLang="en-US" dirty="0" smtClean="0">
                <a:solidFill>
                  <a:srgbClr val="002060"/>
                </a:solidFill>
                <a:effectLst>
                  <a:outerShdw blurRad="38100" dist="38100" dir="2700000" algn="tl">
                    <a:srgbClr val="000000">
                      <a:alpha val="43137"/>
                    </a:srgbClr>
                  </a:outerShdw>
                </a:effectLst>
              </a:rPr>
              <a:t>⇒クラスをリードするこの意識は、問題を多く解くことに集中してしまう。⇒「全員達成」弱くなる。</a:t>
            </a:r>
            <a:endParaRPr kumimoji="1" lang="en-US" altLang="ja-JP" dirty="0" smtClean="0">
              <a:solidFill>
                <a:srgbClr val="002060"/>
              </a:solidFill>
              <a:effectLst>
                <a:outerShdw blurRad="38100" dist="38100" dir="2700000" algn="tl">
                  <a:srgbClr val="000000">
                    <a:alpha val="43137"/>
                  </a:srgbClr>
                </a:outerShdw>
              </a:effectLst>
            </a:endParaRPr>
          </a:p>
          <a:p>
            <a:r>
              <a:rPr kumimoji="1" lang="ja-JP" altLang="en-US" dirty="0" smtClean="0">
                <a:solidFill>
                  <a:srgbClr val="FF0000"/>
                </a:solidFill>
                <a:effectLst>
                  <a:outerShdw blurRad="38100" dist="38100" dir="2700000" algn="tl">
                    <a:srgbClr val="000000">
                      <a:alpha val="43137"/>
                    </a:srgbClr>
                  </a:outerShdw>
                </a:effectLst>
              </a:rPr>
              <a:t>★「全員達成を目指す」という課題設定は、上手い仕組みである。</a:t>
            </a:r>
            <a:endParaRPr kumimoji="1" lang="en-US" altLang="ja-JP" dirty="0" smtClean="0">
              <a:solidFill>
                <a:srgbClr val="FF0000"/>
              </a:solidFill>
              <a:effectLst>
                <a:outerShdw blurRad="38100" dist="38100" dir="2700000" algn="tl">
                  <a:srgbClr val="000000">
                    <a:alpha val="43137"/>
                  </a:srgbClr>
                </a:outerShdw>
              </a:effectLst>
            </a:endParaRPr>
          </a:p>
          <a:p>
            <a:r>
              <a:rPr kumimoji="1" lang="ja-JP" altLang="en-US" dirty="0" smtClean="0">
                <a:solidFill>
                  <a:srgbClr val="FF0000"/>
                </a:solidFill>
                <a:effectLst>
                  <a:outerShdw blurRad="38100" dist="38100" dir="2700000" algn="tl">
                    <a:srgbClr val="000000">
                      <a:alpha val="43137"/>
                    </a:srgbClr>
                  </a:outerShdw>
                </a:effectLst>
              </a:rPr>
              <a:t>⇒全然分からない子を分からせるだけの説明をすること自体が、発展問題である。</a:t>
            </a:r>
            <a:endParaRPr kumimoji="1" lang="en-US" altLang="ja-JP" dirty="0" smtClean="0">
              <a:solidFill>
                <a:srgbClr val="FF0000"/>
              </a:solidFill>
              <a:effectLst>
                <a:outerShdw blurRad="38100" dist="38100" dir="2700000" algn="tl">
                  <a:srgbClr val="000000">
                    <a:alpha val="43137"/>
                  </a:srgbClr>
                </a:outerShdw>
              </a:effectLst>
            </a:endParaRPr>
          </a:p>
          <a:p>
            <a:r>
              <a:rPr kumimoji="1" lang="ja-JP" altLang="en-US" dirty="0" smtClean="0">
                <a:solidFill>
                  <a:srgbClr val="FF0000"/>
                </a:solidFill>
                <a:effectLst>
                  <a:outerShdw blurRad="38100" dist="38100" dir="2700000" algn="tl">
                    <a:srgbClr val="000000">
                      <a:alpha val="43137"/>
                    </a:srgbClr>
                  </a:outerShdw>
                </a:effectLst>
              </a:rPr>
              <a:t>⇒それによって、課題を多面的に見直さなければならない。現実問題として、毎回、発展問題を用意することは大変である。</a:t>
            </a:r>
            <a:endParaRPr kumimoji="1" lang="en-US" altLang="ja-JP" dirty="0" smtClean="0">
              <a:solidFill>
                <a:srgbClr val="FF0000"/>
              </a:solidFill>
              <a:effectLst>
                <a:outerShdw blurRad="38100" dist="38100" dir="2700000" algn="tl">
                  <a:srgbClr val="000000">
                    <a:alpha val="43137"/>
                  </a:srgbClr>
                </a:outerShdw>
              </a:effectLst>
            </a:endParaRPr>
          </a:p>
        </p:txBody>
      </p:sp>
      <p:sp>
        <p:nvSpPr>
          <p:cNvPr id="15" name="テキスト ボックス 14"/>
          <p:cNvSpPr txBox="1"/>
          <p:nvPr/>
        </p:nvSpPr>
        <p:spPr>
          <a:xfrm>
            <a:off x="265882" y="5018127"/>
            <a:ext cx="11062518" cy="1200329"/>
          </a:xfrm>
          <a:prstGeom prst="rect">
            <a:avLst/>
          </a:prstGeom>
          <a:solidFill>
            <a:schemeClr val="bg1"/>
          </a:solidFill>
          <a:ln>
            <a:solidFill>
              <a:schemeClr val="accent1"/>
            </a:solidFill>
          </a:ln>
        </p:spPr>
        <p:txBody>
          <a:bodyPr wrap="square" rtlCol="0">
            <a:spAutoFit/>
          </a:bodyPr>
          <a:lstStyle/>
          <a:p>
            <a:r>
              <a:rPr kumimoji="1" lang="en-US" altLang="ja-JP" dirty="0" smtClean="0">
                <a:effectLst>
                  <a:outerShdw blurRad="38100" dist="38100" dir="2700000" algn="tl">
                    <a:srgbClr val="000000">
                      <a:alpha val="43137"/>
                    </a:srgbClr>
                  </a:outerShdw>
                </a:effectLst>
              </a:rPr>
              <a:t>(</a:t>
            </a:r>
            <a:r>
              <a:rPr kumimoji="1" lang="ja-JP" altLang="en-US" dirty="0" smtClean="0">
                <a:effectLst>
                  <a:outerShdw blurRad="38100" dist="38100" dir="2700000" algn="tl">
                    <a:srgbClr val="000000">
                      <a:alpha val="43137"/>
                    </a:srgbClr>
                  </a:outerShdw>
                </a:effectLst>
              </a:rPr>
              <a:t>７</a:t>
            </a:r>
            <a:r>
              <a:rPr kumimoji="1" lang="en-US" altLang="ja-JP" dirty="0" smtClean="0">
                <a:effectLst>
                  <a:outerShdw blurRad="38100" dist="38100" dir="2700000" algn="tl">
                    <a:srgbClr val="000000">
                      <a:alpha val="43137"/>
                    </a:srgbClr>
                  </a:outerShdw>
                </a:effectLst>
              </a:rPr>
              <a:t>)</a:t>
            </a:r>
            <a:r>
              <a:rPr kumimoji="1" lang="ja-JP" altLang="en-US" dirty="0" smtClean="0">
                <a:effectLst>
                  <a:outerShdw blurRad="38100" dist="38100" dir="2700000" algn="tl">
                    <a:srgbClr val="000000">
                      <a:alpha val="43137"/>
                    </a:srgbClr>
                  </a:outerShdw>
                </a:effectLst>
              </a:rPr>
              <a:t>「みんなが分かる説明を考える」という課題を与えて子どもにチェックさせる時、チェックする人数が５人に説明したら「Ａ」、３人に説明したら「Ｂ」というような課題がある。</a:t>
            </a:r>
            <a:endParaRPr kumimoji="1" lang="en-US" altLang="ja-JP" dirty="0" smtClean="0">
              <a:effectLst>
                <a:outerShdw blurRad="38100" dist="38100" dir="2700000" algn="tl">
                  <a:srgbClr val="000000">
                    <a:alpha val="43137"/>
                  </a:srgbClr>
                </a:outerShdw>
              </a:effectLst>
            </a:endParaRPr>
          </a:p>
          <a:p>
            <a:r>
              <a:rPr kumimoji="1" lang="ja-JP" altLang="en-US" dirty="0" smtClean="0">
                <a:solidFill>
                  <a:srgbClr val="FF0000"/>
                </a:solidFill>
                <a:effectLst>
                  <a:outerShdw blurRad="38100" dist="38100" dir="2700000" algn="tl">
                    <a:srgbClr val="000000">
                      <a:alpha val="43137"/>
                    </a:srgbClr>
                  </a:outerShdw>
                </a:effectLst>
              </a:rPr>
              <a:t>西川：</a:t>
            </a:r>
            <a:r>
              <a:rPr kumimoji="1" lang="ja-JP" altLang="en-US" dirty="0" smtClean="0">
                <a:solidFill>
                  <a:srgbClr val="002060"/>
                </a:solidFill>
                <a:effectLst>
                  <a:outerShdw blurRad="38100" dist="38100" dir="2700000" algn="tl">
                    <a:srgbClr val="000000">
                      <a:alpha val="43137"/>
                    </a:srgbClr>
                  </a:outerShdw>
                </a:effectLst>
              </a:rPr>
              <a:t>クラスをリードする子の意識が、多くの人に説明することに集中する。</a:t>
            </a:r>
            <a:endParaRPr kumimoji="1" lang="en-US" altLang="ja-JP" dirty="0" smtClean="0">
              <a:solidFill>
                <a:srgbClr val="002060"/>
              </a:solidFill>
              <a:effectLst>
                <a:outerShdw blurRad="38100" dist="38100" dir="2700000" algn="tl">
                  <a:srgbClr val="000000">
                    <a:alpha val="43137"/>
                  </a:srgbClr>
                </a:outerShdw>
              </a:effectLst>
            </a:endParaRPr>
          </a:p>
          <a:p>
            <a:r>
              <a:rPr kumimoji="1" lang="ja-JP" altLang="en-US" dirty="0" smtClean="0">
                <a:solidFill>
                  <a:srgbClr val="002060"/>
                </a:solidFill>
                <a:effectLst>
                  <a:outerShdw blurRad="38100" dist="38100" dir="2700000" algn="tl">
                    <a:srgbClr val="000000">
                      <a:alpha val="43137"/>
                    </a:srgbClr>
                  </a:outerShdw>
                </a:effectLst>
              </a:rPr>
              <a:t>　　：本当に分かってもらうと言うことが、相対的に弱くなる。</a:t>
            </a:r>
            <a:r>
              <a:rPr kumimoji="1" lang="ja-JP" altLang="en-US" dirty="0" smtClean="0">
                <a:solidFill>
                  <a:srgbClr val="FF0000"/>
                </a:solidFill>
                <a:effectLst>
                  <a:outerShdw blurRad="38100" dist="38100" dir="2700000" algn="tl">
                    <a:srgbClr val="000000">
                      <a:alpha val="43137"/>
                    </a:srgbClr>
                  </a:outerShdw>
                </a:effectLst>
              </a:rPr>
              <a:t>⇒説明する人数は一律</a:t>
            </a:r>
            <a:r>
              <a:rPr kumimoji="1" lang="en-US" altLang="ja-JP" dirty="0" smtClean="0">
                <a:solidFill>
                  <a:srgbClr val="FF0000"/>
                </a:solidFill>
                <a:effectLst>
                  <a:outerShdw blurRad="38100" dist="38100" dir="2700000" algn="tl">
                    <a:srgbClr val="000000">
                      <a:alpha val="43137"/>
                    </a:srgbClr>
                  </a:outerShdw>
                </a:effectLst>
              </a:rPr>
              <a:t>(</a:t>
            </a:r>
            <a:r>
              <a:rPr kumimoji="1" lang="ja-JP" altLang="en-US" dirty="0" smtClean="0">
                <a:solidFill>
                  <a:srgbClr val="FF0000"/>
                </a:solidFill>
                <a:effectLst>
                  <a:outerShdw blurRad="38100" dist="38100" dir="2700000" algn="tl">
                    <a:srgbClr val="000000">
                      <a:alpha val="43137"/>
                    </a:srgbClr>
                  </a:outerShdw>
                </a:effectLst>
              </a:rPr>
              <a:t>３人程度</a:t>
            </a:r>
            <a:r>
              <a:rPr kumimoji="1" lang="en-US" altLang="ja-JP" dirty="0" smtClean="0">
                <a:solidFill>
                  <a:srgbClr val="FF0000"/>
                </a:solidFill>
                <a:effectLst>
                  <a:outerShdw blurRad="38100" dist="38100" dir="2700000" algn="tl">
                    <a:srgbClr val="000000">
                      <a:alpha val="43137"/>
                    </a:srgbClr>
                  </a:outerShdw>
                </a:effectLst>
              </a:rPr>
              <a:t>)</a:t>
            </a:r>
            <a:r>
              <a:rPr kumimoji="1" lang="ja-JP" altLang="en-US" dirty="0" smtClean="0">
                <a:solidFill>
                  <a:srgbClr val="FF0000"/>
                </a:solidFill>
                <a:effectLst>
                  <a:outerShdw blurRad="38100" dist="38100" dir="2700000" algn="tl">
                    <a:srgbClr val="000000">
                      <a:alpha val="43137"/>
                    </a:srgbClr>
                  </a:outerShdw>
                </a:effectLst>
              </a:rPr>
              <a:t>にする。</a:t>
            </a:r>
            <a:endParaRPr kumimoji="1" lang="en-US" altLang="ja-JP" dirty="0" smtClean="0">
              <a:solidFill>
                <a:srgbClr val="FF0000"/>
              </a:solidFill>
              <a:effectLst>
                <a:outerShdw blurRad="38100" dist="38100" dir="2700000" algn="tl">
                  <a:srgbClr val="000000">
                    <a:alpha val="43137"/>
                  </a:srgbClr>
                </a:outerShdw>
              </a:effectLst>
            </a:endParaRPr>
          </a:p>
        </p:txBody>
      </p:sp>
      <p:sp>
        <p:nvSpPr>
          <p:cNvPr id="23" name="楕円 22"/>
          <p:cNvSpPr/>
          <p:nvPr/>
        </p:nvSpPr>
        <p:spPr>
          <a:xfrm flipH="1">
            <a:off x="973355" y="2155207"/>
            <a:ext cx="2531845" cy="369333"/>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chemeClr val="bg1"/>
              </a:solidFill>
            </a:endParaRPr>
          </a:p>
        </p:txBody>
      </p:sp>
      <p:pic>
        <p:nvPicPr>
          <p:cNvPr id="3" name="コンテンツ プレースホルダー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30857" y="5606866"/>
            <a:ext cx="1182264" cy="1251134"/>
          </a:xfrm>
          <a:prstGeom prst="rect">
            <a:avLst/>
          </a:prstGeom>
        </p:spPr>
      </p:pic>
    </p:spTree>
    <p:extLst>
      <p:ext uri="{BB962C8B-B14F-4D97-AF65-F5344CB8AC3E}">
        <p14:creationId xmlns:p14="http://schemas.microsoft.com/office/powerpoint/2010/main" val="2768871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fade">
                                      <p:cBhvr>
                                        <p:cTn id="12"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10800557" y="95199"/>
            <a:ext cx="1288939" cy="1881603"/>
          </a:xfrm>
          <a:prstGeom prst="rect">
            <a:avLst/>
          </a:prstGeom>
        </p:spPr>
      </p:pic>
      <p:sp>
        <p:nvSpPr>
          <p:cNvPr id="7" name="正方形/長方形 6"/>
          <p:cNvSpPr/>
          <p:nvPr/>
        </p:nvSpPr>
        <p:spPr>
          <a:xfrm>
            <a:off x="4562212" y="206874"/>
            <a:ext cx="233842" cy="23279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コンテンツ プレースホルダー 6"/>
          <p:cNvSpPr txBox="1">
            <a:spLocks/>
          </p:cNvSpPr>
          <p:nvPr/>
        </p:nvSpPr>
        <p:spPr>
          <a:xfrm>
            <a:off x="265891" y="582964"/>
            <a:ext cx="10494329" cy="805335"/>
          </a:xfrm>
          <a:prstGeom prst="rect">
            <a:avLst/>
          </a:prstGeom>
        </p:spPr>
        <p:txBody>
          <a:bodyPr>
            <a:normAutofit fontScale="925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dirty="0" smtClean="0">
                <a:solidFill>
                  <a:schemeClr val="tx1"/>
                </a:solidFill>
                <a:effectLst>
                  <a:outerShdw blurRad="38100" dist="38100" dir="2700000" algn="tl">
                    <a:srgbClr val="000000">
                      <a:alpha val="43137"/>
                    </a:srgbClr>
                  </a:outerShdw>
                </a:effectLst>
              </a:rPr>
              <a:t>１</a:t>
            </a:r>
            <a:r>
              <a:rPr lang="en-US" altLang="ja-JP" dirty="0" smtClean="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異学年の</a:t>
            </a:r>
            <a:r>
              <a:rPr lang="en-US" altLang="ja-JP" dirty="0" smtClean="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学び合い</a:t>
            </a:r>
            <a:r>
              <a:rPr lang="en-US" altLang="ja-JP" dirty="0" smtClean="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をする際、見取るべきポイント</a:t>
            </a:r>
            <a:r>
              <a:rPr lang="en-US" altLang="ja-JP" dirty="0" smtClean="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　</a:t>
            </a:r>
            <a:r>
              <a:rPr lang="ja-JP" altLang="en-US" dirty="0" smtClean="0">
                <a:solidFill>
                  <a:srgbClr val="FF0000"/>
                </a:solidFill>
                <a:effectLst>
                  <a:outerShdw blurRad="38100" dist="38100" dir="2700000" algn="tl">
                    <a:srgbClr val="000000">
                      <a:alpha val="43137"/>
                    </a:srgbClr>
                  </a:outerShdw>
                </a:effectLst>
              </a:rPr>
              <a:t>＊クラスとほぼ同じ</a:t>
            </a:r>
            <a:r>
              <a:rPr lang="ja-JP" altLang="en-US" dirty="0" smtClean="0">
                <a:solidFill>
                  <a:schemeClr val="tx1"/>
                </a:solidFill>
                <a:effectLst>
                  <a:outerShdw blurRad="38100" dist="38100" dir="2700000" algn="tl">
                    <a:srgbClr val="000000">
                      <a:alpha val="43137"/>
                    </a:srgbClr>
                  </a:outerShdw>
                </a:effectLst>
              </a:rPr>
              <a:t>　</a:t>
            </a:r>
            <a:endParaRPr lang="en-US" altLang="ja-JP" dirty="0" smtClean="0">
              <a:solidFill>
                <a:schemeClr val="tx1"/>
              </a:solidFill>
              <a:effectLst>
                <a:outerShdw blurRad="38100" dist="38100" dir="2700000" algn="tl">
                  <a:srgbClr val="000000">
                    <a:alpha val="43137"/>
                  </a:srgbClr>
                </a:outerShdw>
              </a:effectLst>
            </a:endParaRPr>
          </a:p>
          <a:p>
            <a:pPr marL="0" indent="0">
              <a:buNone/>
            </a:pPr>
            <a:r>
              <a:rPr lang="ja-JP" altLang="en-US" dirty="0" smtClean="0">
                <a:solidFill>
                  <a:schemeClr val="tx1"/>
                </a:solidFill>
                <a:effectLst>
                  <a:outerShdw blurRad="38100" dist="38100" dir="2700000" algn="tl">
                    <a:srgbClr val="000000">
                      <a:alpha val="43137"/>
                    </a:srgbClr>
                  </a:outerShdw>
                </a:effectLst>
              </a:rPr>
              <a:t>　★体育館やホールで行うことが多いが、そこにいる（気になる子・クラスの子・全体の子）を見取る。　　</a:t>
            </a:r>
            <a:endParaRPr lang="en-US" altLang="ja-JP" dirty="0" smtClean="0">
              <a:solidFill>
                <a:schemeClr val="tx1"/>
              </a:solidFill>
              <a:effectLst>
                <a:outerShdw blurRad="38100" dist="38100" dir="2700000" algn="tl">
                  <a:srgbClr val="000000">
                    <a:alpha val="43137"/>
                  </a:srgbClr>
                </a:outerShdw>
              </a:effectLst>
            </a:endParaRPr>
          </a:p>
        </p:txBody>
      </p:sp>
      <p:sp>
        <p:nvSpPr>
          <p:cNvPr id="41" name="タイトル 1"/>
          <p:cNvSpPr txBox="1">
            <a:spLocks/>
          </p:cNvSpPr>
          <p:nvPr/>
        </p:nvSpPr>
        <p:spPr>
          <a:xfrm>
            <a:off x="265894" y="169631"/>
            <a:ext cx="10494332" cy="468436"/>
          </a:xfrm>
          <a:prstGeom prst="rect">
            <a:avLst/>
          </a:prstGeom>
        </p:spPr>
        <p:txBody>
          <a:bodyPr vert="horz" lIns="91440" tIns="45720" rIns="91440" bIns="45720" rtlCol="0" anchor="t">
            <a:normAutofit fontScale="75000" lnSpcReduction="200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3200" dirty="0" smtClean="0">
                <a:solidFill>
                  <a:schemeClr val="tx1"/>
                </a:solidFill>
              </a:rPr>
              <a:t>第４章 </a:t>
            </a:r>
            <a:r>
              <a:rPr lang="en-US" altLang="ja-JP" sz="3200" dirty="0" smtClean="0">
                <a:solidFill>
                  <a:schemeClr val="tx1"/>
                </a:solidFill>
              </a:rPr>
              <a:t>『</a:t>
            </a:r>
            <a:r>
              <a:rPr lang="ja-JP" altLang="en-US" sz="3200" dirty="0">
                <a:solidFill>
                  <a:schemeClr val="tx1"/>
                </a:solidFill>
              </a:rPr>
              <a:t>学び合い</a:t>
            </a:r>
            <a:r>
              <a:rPr lang="en-US" altLang="ja-JP" sz="3200" dirty="0" smtClean="0">
                <a:solidFill>
                  <a:schemeClr val="tx1"/>
                </a:solidFill>
              </a:rPr>
              <a:t>』</a:t>
            </a:r>
            <a:r>
              <a:rPr lang="ja-JP" altLang="en-US" sz="3200" dirty="0" smtClean="0">
                <a:solidFill>
                  <a:schemeClr val="tx1"/>
                </a:solidFill>
              </a:rPr>
              <a:t>の見取り</a:t>
            </a:r>
            <a:r>
              <a:rPr lang="ja-JP" altLang="en-US" sz="3700" dirty="0" smtClean="0">
                <a:solidFill>
                  <a:schemeClr val="tx1"/>
                </a:solidFill>
              </a:rPr>
              <a:t>　</a:t>
            </a:r>
            <a:endParaRPr lang="ja-JP" altLang="en-US" sz="2400" dirty="0">
              <a:solidFill>
                <a:schemeClr val="tx1"/>
              </a:solidFill>
            </a:endParaRPr>
          </a:p>
        </p:txBody>
      </p:sp>
      <p:sp>
        <p:nvSpPr>
          <p:cNvPr id="8" name="正方形/長方形 7"/>
          <p:cNvSpPr/>
          <p:nvPr/>
        </p:nvSpPr>
        <p:spPr>
          <a:xfrm>
            <a:off x="4440454" y="185782"/>
            <a:ext cx="4758034" cy="338554"/>
          </a:xfrm>
          <a:prstGeom prst="rect">
            <a:avLst/>
          </a:prstGeom>
        </p:spPr>
        <p:txBody>
          <a:bodyPr wrap="none">
            <a:spAutoFit/>
          </a:bodyPr>
          <a:lstStyle/>
          <a:p>
            <a:r>
              <a:rPr lang="ja-JP" altLang="en-US" sz="1600" dirty="0" smtClean="0"/>
              <a:t>５ 異学年の</a:t>
            </a:r>
            <a:r>
              <a:rPr lang="en-US" altLang="ja-JP" sz="1600" dirty="0" smtClean="0"/>
              <a:t>『</a:t>
            </a:r>
            <a:r>
              <a:rPr lang="ja-JP" altLang="en-US" sz="1600" dirty="0" smtClean="0"/>
              <a:t>学び合い</a:t>
            </a:r>
            <a:r>
              <a:rPr lang="en-US" altLang="ja-JP" sz="1600" dirty="0" smtClean="0"/>
              <a:t>』</a:t>
            </a:r>
            <a:r>
              <a:rPr lang="ja-JP" altLang="en-US" sz="1600" dirty="0" smtClean="0"/>
              <a:t>のポイント</a:t>
            </a:r>
            <a:r>
              <a:rPr lang="en-US" altLang="ja-JP" sz="1600" dirty="0" smtClean="0"/>
              <a:t>(p120</a:t>
            </a:r>
            <a:r>
              <a:rPr lang="ja-JP" altLang="en-US" sz="1600" dirty="0" smtClean="0"/>
              <a:t>～</a:t>
            </a:r>
            <a:r>
              <a:rPr lang="en-US" altLang="ja-JP" sz="1600" dirty="0" smtClean="0"/>
              <a:t>p123)</a:t>
            </a:r>
            <a:endParaRPr lang="ja-JP" altLang="en-US" sz="1600" dirty="0"/>
          </a:p>
        </p:txBody>
      </p:sp>
      <p:sp>
        <p:nvSpPr>
          <p:cNvPr id="19" name="テキスト ボックス 18"/>
          <p:cNvSpPr txBox="1"/>
          <p:nvPr/>
        </p:nvSpPr>
        <p:spPr>
          <a:xfrm>
            <a:off x="265885" y="1324211"/>
            <a:ext cx="10292559" cy="923330"/>
          </a:xfrm>
          <a:prstGeom prst="rect">
            <a:avLst/>
          </a:prstGeom>
          <a:solidFill>
            <a:schemeClr val="bg1"/>
          </a:solidFill>
          <a:ln>
            <a:solidFill>
              <a:schemeClr val="accent1"/>
            </a:solidFill>
          </a:ln>
        </p:spPr>
        <p:txBody>
          <a:bodyPr wrap="square" rtlCol="0">
            <a:spAutoFit/>
          </a:bodyPr>
          <a:lstStyle/>
          <a:p>
            <a:r>
              <a:rPr kumimoji="1" lang="en-US" altLang="ja-JP" dirty="0" smtClean="0">
                <a:effectLst>
                  <a:outerShdw blurRad="38100" dist="38100" dir="2700000" algn="tl">
                    <a:srgbClr val="000000">
                      <a:alpha val="43137"/>
                    </a:srgbClr>
                  </a:outerShdw>
                </a:effectLst>
              </a:rPr>
              <a:t>(1)</a:t>
            </a:r>
            <a:r>
              <a:rPr kumimoji="1" lang="ja-JP" altLang="en-US" dirty="0" smtClean="0">
                <a:effectLst>
                  <a:outerShdw blurRad="38100" dist="38100" dir="2700000" algn="tl">
                    <a:srgbClr val="000000">
                      <a:alpha val="43137"/>
                    </a:srgbClr>
                  </a:outerShdw>
                </a:effectLst>
              </a:rPr>
              <a:t>異学年</a:t>
            </a:r>
            <a:r>
              <a:rPr kumimoji="1" lang="en-US" altLang="ja-JP" dirty="0" smtClean="0">
                <a:effectLst>
                  <a:outerShdw blurRad="38100" dist="38100" dir="2700000" algn="tl">
                    <a:srgbClr val="000000">
                      <a:alpha val="43137"/>
                    </a:srgbClr>
                  </a:outerShdw>
                </a:effectLst>
              </a:rPr>
              <a:t>『</a:t>
            </a:r>
            <a:r>
              <a:rPr kumimoji="1" lang="ja-JP" altLang="en-US" dirty="0" smtClean="0">
                <a:effectLst>
                  <a:outerShdw blurRad="38100" dist="38100" dir="2700000" algn="tl">
                    <a:srgbClr val="000000">
                      <a:alpha val="43137"/>
                    </a:srgbClr>
                  </a:outerShdw>
                </a:effectLst>
              </a:rPr>
              <a:t>学び合い</a:t>
            </a:r>
            <a:r>
              <a:rPr kumimoji="1" lang="en-US" altLang="ja-JP" dirty="0" smtClean="0">
                <a:effectLst>
                  <a:outerShdw blurRad="38100" dist="38100" dir="2700000" algn="tl">
                    <a:srgbClr val="000000">
                      <a:alpha val="43137"/>
                    </a:srgbClr>
                  </a:outerShdw>
                </a:effectLst>
              </a:rPr>
              <a:t>』</a:t>
            </a:r>
            <a:r>
              <a:rPr kumimoji="1" lang="ja-JP" altLang="en-US" dirty="0" smtClean="0">
                <a:effectLst>
                  <a:outerShdw blurRad="38100" dist="38100" dir="2700000" algn="tl">
                    <a:srgbClr val="000000">
                      <a:alpha val="43137"/>
                    </a:srgbClr>
                  </a:outerShdw>
                </a:effectLst>
              </a:rPr>
              <a:t>のやり初め、疲れる先生が出るのはなぜ？</a:t>
            </a:r>
            <a:endParaRPr kumimoji="1" lang="en-US" altLang="ja-JP" dirty="0" smtClean="0">
              <a:effectLst>
                <a:outerShdw blurRad="38100" dist="38100" dir="2700000" algn="tl">
                  <a:srgbClr val="000000">
                    <a:alpha val="43137"/>
                  </a:srgbClr>
                </a:outerShdw>
              </a:effectLst>
            </a:endParaRPr>
          </a:p>
          <a:p>
            <a:r>
              <a:rPr kumimoji="1" lang="ja-JP" altLang="en-US" dirty="0" smtClean="0">
                <a:effectLst>
                  <a:outerShdw blurRad="38100" dist="38100" dir="2700000" algn="tl">
                    <a:srgbClr val="000000">
                      <a:alpha val="43137"/>
                    </a:srgbClr>
                  </a:outerShdw>
                </a:effectLst>
              </a:rPr>
              <a:t>⇒自分のクラスの子を探そうとするから（自分のクラスの子ども全員を見取ろうとするから）</a:t>
            </a:r>
            <a:endParaRPr kumimoji="1" lang="en-US" altLang="ja-JP" dirty="0" smtClean="0">
              <a:effectLst>
                <a:outerShdw blurRad="38100" dist="38100" dir="2700000" algn="tl">
                  <a:srgbClr val="000000">
                    <a:alpha val="43137"/>
                  </a:srgbClr>
                </a:outerShdw>
              </a:effectLst>
            </a:endParaRPr>
          </a:p>
          <a:p>
            <a:r>
              <a:rPr kumimoji="1" lang="ja-JP" altLang="en-US" dirty="0" smtClean="0">
                <a:solidFill>
                  <a:srgbClr val="FF0000"/>
                </a:solidFill>
                <a:effectLst>
                  <a:outerShdw blurRad="38100" dist="38100" dir="2700000" algn="tl">
                    <a:srgbClr val="000000">
                      <a:alpha val="43137"/>
                    </a:srgbClr>
                  </a:outerShdw>
                </a:effectLst>
              </a:rPr>
              <a:t>西川：合同</a:t>
            </a:r>
            <a:r>
              <a:rPr kumimoji="1" lang="en-US" altLang="ja-JP" dirty="0">
                <a:solidFill>
                  <a:srgbClr val="FF0000"/>
                </a:solidFill>
                <a:effectLst>
                  <a:outerShdw blurRad="38100" dist="38100" dir="2700000" algn="tl">
                    <a:srgbClr val="000000">
                      <a:alpha val="43137"/>
                    </a:srgbClr>
                  </a:outerShdw>
                </a:effectLst>
              </a:rPr>
              <a:t>『</a:t>
            </a:r>
            <a:r>
              <a:rPr kumimoji="1" lang="ja-JP" altLang="en-US" dirty="0">
                <a:solidFill>
                  <a:srgbClr val="FF0000"/>
                </a:solidFill>
                <a:effectLst>
                  <a:outerShdw blurRad="38100" dist="38100" dir="2700000" algn="tl">
                    <a:srgbClr val="000000">
                      <a:alpha val="43137"/>
                    </a:srgbClr>
                  </a:outerShdw>
                </a:effectLst>
              </a:rPr>
              <a:t>学び合い</a:t>
            </a:r>
            <a:r>
              <a:rPr kumimoji="1" lang="en-US" altLang="ja-JP" dirty="0">
                <a:solidFill>
                  <a:srgbClr val="FF0000"/>
                </a:solidFill>
                <a:effectLst>
                  <a:outerShdw blurRad="38100" dist="38100" dir="2700000" algn="tl">
                    <a:srgbClr val="000000">
                      <a:alpha val="43137"/>
                    </a:srgbClr>
                  </a:outerShdw>
                </a:effectLst>
              </a:rPr>
              <a:t>』</a:t>
            </a:r>
            <a:r>
              <a:rPr kumimoji="1" lang="ja-JP" altLang="en-US" dirty="0">
                <a:effectLst>
                  <a:outerShdw blurRad="38100" dist="38100" dir="2700000" algn="tl">
                    <a:srgbClr val="000000">
                      <a:alpha val="43137"/>
                    </a:srgbClr>
                  </a:outerShdw>
                </a:effectLst>
              </a:rPr>
              <a:t>の場合、</a:t>
            </a:r>
            <a:r>
              <a:rPr kumimoji="1" lang="ja-JP" altLang="en-US" dirty="0">
                <a:solidFill>
                  <a:srgbClr val="FF0000"/>
                </a:solidFill>
                <a:effectLst>
                  <a:outerShdw blurRad="38100" dist="38100" dir="2700000" algn="tl">
                    <a:srgbClr val="000000">
                      <a:alpha val="43137"/>
                    </a:srgbClr>
                  </a:outerShdw>
                </a:effectLst>
              </a:rPr>
              <a:t>すべての先生方が協働してすべてのクラスを見取る</a:t>
            </a:r>
            <a:r>
              <a:rPr kumimoji="1" lang="ja-JP" altLang="en-US" dirty="0" smtClean="0">
                <a:solidFill>
                  <a:srgbClr val="FF0000"/>
                </a:solidFill>
                <a:effectLst>
                  <a:outerShdw blurRad="38100" dist="38100" dir="2700000" algn="tl">
                    <a:srgbClr val="000000">
                      <a:alpha val="43137"/>
                    </a:srgbClr>
                  </a:outerShdw>
                </a:effectLst>
              </a:rPr>
              <a:t>。</a:t>
            </a:r>
            <a:endParaRPr kumimoji="1" lang="en-US" altLang="ja-JP" dirty="0" smtClean="0">
              <a:effectLst>
                <a:outerShdw blurRad="38100" dist="38100" dir="2700000" algn="tl">
                  <a:srgbClr val="000000">
                    <a:alpha val="43137"/>
                  </a:srgbClr>
                </a:outerShdw>
              </a:effectLst>
            </a:endParaRPr>
          </a:p>
        </p:txBody>
      </p:sp>
      <p:sp>
        <p:nvSpPr>
          <p:cNvPr id="27" name="テキスト ボックス 26"/>
          <p:cNvSpPr txBox="1"/>
          <p:nvPr/>
        </p:nvSpPr>
        <p:spPr>
          <a:xfrm>
            <a:off x="265882" y="2261575"/>
            <a:ext cx="11062518" cy="1754326"/>
          </a:xfrm>
          <a:prstGeom prst="rect">
            <a:avLst/>
          </a:prstGeom>
          <a:solidFill>
            <a:schemeClr val="bg1"/>
          </a:solidFill>
          <a:ln>
            <a:solidFill>
              <a:schemeClr val="accent1"/>
            </a:solidFill>
          </a:ln>
        </p:spPr>
        <p:txBody>
          <a:bodyPr wrap="square" rtlCol="0">
            <a:spAutoFit/>
          </a:bodyPr>
          <a:lstStyle/>
          <a:p>
            <a:r>
              <a:rPr kumimoji="1" lang="en-US" altLang="ja-JP" dirty="0" smtClean="0">
                <a:effectLst>
                  <a:outerShdw blurRad="38100" dist="38100" dir="2700000" algn="tl">
                    <a:srgbClr val="000000">
                      <a:alpha val="43137"/>
                    </a:srgbClr>
                  </a:outerShdw>
                </a:effectLst>
              </a:rPr>
              <a:t>(2)</a:t>
            </a:r>
            <a:r>
              <a:rPr kumimoji="1" lang="ja-JP" altLang="en-US" dirty="0" smtClean="0">
                <a:effectLst>
                  <a:outerShdw blurRad="38100" dist="38100" dir="2700000" algn="tl">
                    <a:srgbClr val="000000">
                      <a:alpha val="43137"/>
                    </a:srgbClr>
                  </a:outerShdw>
                </a:effectLst>
              </a:rPr>
              <a:t>異学年</a:t>
            </a:r>
            <a:r>
              <a:rPr kumimoji="1" lang="en-US" altLang="ja-JP" dirty="0" smtClean="0">
                <a:effectLst>
                  <a:outerShdw blurRad="38100" dist="38100" dir="2700000" algn="tl">
                    <a:srgbClr val="000000">
                      <a:alpha val="43137"/>
                    </a:srgbClr>
                  </a:outerShdw>
                </a:effectLst>
              </a:rPr>
              <a:t>『</a:t>
            </a:r>
            <a:r>
              <a:rPr kumimoji="1" lang="ja-JP" altLang="en-US" dirty="0" smtClean="0">
                <a:effectLst>
                  <a:outerShdw blurRad="38100" dist="38100" dir="2700000" algn="tl">
                    <a:srgbClr val="000000">
                      <a:alpha val="43137"/>
                    </a:srgbClr>
                  </a:outerShdw>
                </a:effectLst>
              </a:rPr>
              <a:t>学び合い</a:t>
            </a:r>
            <a:r>
              <a:rPr kumimoji="1" lang="en-US" altLang="ja-JP" dirty="0" smtClean="0">
                <a:effectLst>
                  <a:outerShdw blurRad="38100" dist="38100" dir="2700000" algn="tl">
                    <a:srgbClr val="000000">
                      <a:alpha val="43137"/>
                    </a:srgbClr>
                  </a:outerShdw>
                </a:effectLst>
              </a:rPr>
              <a:t>』</a:t>
            </a:r>
            <a:r>
              <a:rPr kumimoji="1" lang="ja-JP" altLang="en-US" dirty="0" smtClean="0">
                <a:effectLst>
                  <a:outerShdw blurRad="38100" dist="38100" dir="2700000" algn="tl">
                    <a:srgbClr val="000000">
                      <a:alpha val="43137"/>
                    </a:srgbClr>
                  </a:outerShdw>
                </a:effectLst>
              </a:rPr>
              <a:t>は、</a:t>
            </a:r>
            <a:r>
              <a:rPr kumimoji="1" lang="ja-JP" altLang="en-US" u="sng" dirty="0" smtClean="0">
                <a:effectLst>
                  <a:outerShdw blurRad="38100" dist="38100" dir="2700000" algn="tl">
                    <a:srgbClr val="000000">
                      <a:alpha val="43137"/>
                    </a:srgbClr>
                  </a:outerShdw>
                </a:effectLst>
              </a:rPr>
              <a:t>従来の縦割り活動とは違う</a:t>
            </a:r>
            <a:r>
              <a:rPr kumimoji="1" lang="ja-JP" altLang="en-US" dirty="0" smtClean="0">
                <a:effectLst>
                  <a:outerShdw blurRad="38100" dist="38100" dir="2700000" algn="tl">
                    <a:srgbClr val="000000">
                      <a:alpha val="43137"/>
                    </a:srgbClr>
                  </a:outerShdw>
                </a:effectLst>
              </a:rPr>
              <a:t>点を意識すること</a:t>
            </a:r>
            <a:endParaRPr kumimoji="1" lang="en-US" altLang="ja-JP" dirty="0" smtClean="0">
              <a:effectLst>
                <a:outerShdw blurRad="38100" dist="38100" dir="2700000" algn="tl">
                  <a:srgbClr val="000000">
                    <a:alpha val="43137"/>
                  </a:srgbClr>
                </a:outerShdw>
              </a:effectLst>
            </a:endParaRPr>
          </a:p>
          <a:p>
            <a:r>
              <a:rPr kumimoji="1" lang="ja-JP" altLang="en-US" dirty="0" smtClean="0">
                <a:solidFill>
                  <a:srgbClr val="002060"/>
                </a:solidFill>
                <a:effectLst>
                  <a:outerShdw blurRad="38100" dist="38100" dir="2700000" algn="tl">
                    <a:srgbClr val="000000">
                      <a:alpha val="43137"/>
                    </a:srgbClr>
                  </a:outerShdw>
                </a:effectLst>
              </a:rPr>
              <a:t>●縦割り活動：最上級生に先生の代わりを期待する。</a:t>
            </a:r>
            <a:r>
              <a:rPr kumimoji="1" lang="en-US" altLang="ja-JP" dirty="0" smtClean="0">
                <a:solidFill>
                  <a:srgbClr val="002060"/>
                </a:solidFill>
                <a:effectLst>
                  <a:outerShdw blurRad="38100" dist="38100" dir="2700000" algn="tl">
                    <a:srgbClr val="000000">
                      <a:alpha val="43137"/>
                    </a:srgbClr>
                  </a:outerShdw>
                </a:effectLst>
              </a:rPr>
              <a:t>…</a:t>
            </a:r>
            <a:r>
              <a:rPr kumimoji="1" lang="ja-JP" altLang="en-US" dirty="0" smtClean="0">
                <a:solidFill>
                  <a:srgbClr val="002060"/>
                </a:solidFill>
                <a:effectLst>
                  <a:outerShdw blurRad="38100" dist="38100" dir="2700000" algn="tl">
                    <a:srgbClr val="000000">
                      <a:alpha val="43137"/>
                    </a:srgbClr>
                  </a:outerShdw>
                </a:effectLst>
              </a:rPr>
              <a:t>「お兄さん、お姉さんたれ」教師も無意識の</a:t>
            </a:r>
            <a:r>
              <a:rPr kumimoji="1" lang="ja-JP" altLang="en-US" dirty="0">
                <a:solidFill>
                  <a:srgbClr val="002060"/>
                </a:solidFill>
                <a:effectLst>
                  <a:outerShdw blurRad="38100" dist="38100" dir="2700000" algn="tl">
                    <a:srgbClr val="000000">
                      <a:alpha val="43137"/>
                    </a:srgbClr>
                  </a:outerShdw>
                </a:effectLst>
              </a:rPr>
              <a:t>内</a:t>
            </a:r>
            <a:r>
              <a:rPr kumimoji="1" lang="ja-JP" altLang="en-US" dirty="0" smtClean="0">
                <a:solidFill>
                  <a:srgbClr val="002060"/>
                </a:solidFill>
                <a:effectLst>
                  <a:outerShdw blurRad="38100" dist="38100" dir="2700000" algn="tl">
                    <a:srgbClr val="000000">
                      <a:alpha val="43137"/>
                    </a:srgbClr>
                  </a:outerShdw>
                </a:effectLst>
              </a:rPr>
              <a:t>に</a:t>
            </a:r>
            <a:r>
              <a:rPr kumimoji="1" lang="en-US" altLang="ja-JP" dirty="0" smtClean="0">
                <a:solidFill>
                  <a:srgbClr val="002060"/>
                </a:solidFill>
                <a:effectLst>
                  <a:outerShdw blurRad="38100" dist="38100" dir="2700000" algn="tl">
                    <a:srgbClr val="000000">
                      <a:alpha val="43137"/>
                    </a:srgbClr>
                  </a:outerShdw>
                </a:effectLst>
              </a:rPr>
              <a:t>…</a:t>
            </a:r>
          </a:p>
          <a:p>
            <a:r>
              <a:rPr kumimoji="1" lang="ja-JP" altLang="en-US" dirty="0" smtClean="0">
                <a:solidFill>
                  <a:srgbClr val="FF0000"/>
                </a:solidFill>
                <a:effectLst>
                  <a:outerShdw blurRad="38100" dist="38100" dir="2700000" algn="tl">
                    <a:srgbClr val="000000">
                      <a:alpha val="43137"/>
                    </a:srgbClr>
                  </a:outerShdw>
                </a:effectLst>
              </a:rPr>
              <a:t>西川：異学年</a:t>
            </a:r>
            <a:r>
              <a:rPr kumimoji="1" lang="en-US" altLang="ja-JP" dirty="0" smtClean="0">
                <a:solidFill>
                  <a:srgbClr val="FF0000"/>
                </a:solidFill>
                <a:effectLst>
                  <a:outerShdw blurRad="38100" dist="38100" dir="2700000" algn="tl">
                    <a:srgbClr val="000000">
                      <a:alpha val="43137"/>
                    </a:srgbClr>
                  </a:outerShdw>
                </a:effectLst>
              </a:rPr>
              <a:t>『</a:t>
            </a:r>
            <a:r>
              <a:rPr kumimoji="1" lang="ja-JP" altLang="en-US" dirty="0" smtClean="0">
                <a:solidFill>
                  <a:srgbClr val="FF0000"/>
                </a:solidFill>
                <a:effectLst>
                  <a:outerShdw blurRad="38100" dist="38100" dir="2700000" algn="tl">
                    <a:srgbClr val="000000">
                      <a:alpha val="43137"/>
                    </a:srgbClr>
                  </a:outerShdw>
                </a:effectLst>
              </a:rPr>
              <a:t>学び合い</a:t>
            </a:r>
            <a:r>
              <a:rPr kumimoji="1" lang="en-US" altLang="ja-JP" dirty="0" smtClean="0">
                <a:solidFill>
                  <a:srgbClr val="FF0000"/>
                </a:solidFill>
                <a:effectLst>
                  <a:outerShdw blurRad="38100" dist="38100" dir="2700000" algn="tl">
                    <a:srgbClr val="000000">
                      <a:alpha val="43137"/>
                    </a:srgbClr>
                  </a:outerShdw>
                </a:effectLst>
              </a:rPr>
              <a:t>』</a:t>
            </a:r>
            <a:r>
              <a:rPr kumimoji="1" lang="ja-JP" altLang="en-US" dirty="0" smtClean="0">
                <a:solidFill>
                  <a:srgbClr val="FF0000"/>
                </a:solidFill>
                <a:effectLst>
                  <a:outerShdw blurRad="38100" dist="38100" dir="2700000" algn="tl">
                    <a:srgbClr val="000000">
                      <a:alpha val="43137"/>
                    </a:srgbClr>
                  </a:outerShdw>
                </a:effectLst>
              </a:rPr>
              <a:t>は、全員が全員を支えることを教師間で再確認すること。</a:t>
            </a:r>
            <a:endParaRPr kumimoji="1" lang="en-US" altLang="ja-JP" dirty="0" smtClean="0">
              <a:solidFill>
                <a:srgbClr val="FF0000"/>
              </a:solidFill>
              <a:effectLst>
                <a:outerShdw blurRad="38100" dist="38100" dir="2700000" algn="tl">
                  <a:srgbClr val="000000">
                    <a:alpha val="43137"/>
                  </a:srgbClr>
                </a:outerShdw>
              </a:effectLst>
            </a:endParaRPr>
          </a:p>
          <a:p>
            <a:r>
              <a:rPr kumimoji="1" lang="ja-JP" altLang="en-US" dirty="0" smtClean="0">
                <a:solidFill>
                  <a:srgbClr val="002060"/>
                </a:solidFill>
                <a:effectLst>
                  <a:outerShdw blurRad="38100" dist="38100" dir="2700000" algn="tl">
                    <a:srgbClr val="000000">
                      <a:alpha val="43137"/>
                    </a:srgbClr>
                  </a:outerShdw>
                </a:effectLst>
              </a:rPr>
              <a:t>●縦割り班と同じように、メンバーを固定したがる先生が少なくない。</a:t>
            </a:r>
            <a:endParaRPr kumimoji="1" lang="en-US" altLang="ja-JP" dirty="0" smtClean="0">
              <a:solidFill>
                <a:srgbClr val="002060"/>
              </a:solidFill>
              <a:effectLst>
                <a:outerShdw blurRad="38100" dist="38100" dir="2700000" algn="tl">
                  <a:srgbClr val="000000">
                    <a:alpha val="43137"/>
                  </a:srgbClr>
                </a:outerShdw>
              </a:effectLst>
            </a:endParaRPr>
          </a:p>
          <a:p>
            <a:r>
              <a:rPr kumimoji="1" lang="ja-JP" altLang="en-US" dirty="0" smtClean="0">
                <a:solidFill>
                  <a:srgbClr val="FF0000"/>
                </a:solidFill>
                <a:effectLst>
                  <a:outerShdw blurRad="38100" dist="38100" dir="2700000" algn="tl">
                    <a:srgbClr val="000000">
                      <a:alpha val="43137"/>
                    </a:srgbClr>
                  </a:outerShdw>
                </a:effectLst>
              </a:rPr>
              <a:t>西川：最善のグループは、教師には作れない。</a:t>
            </a:r>
            <a:r>
              <a:rPr kumimoji="1" lang="ja-JP" altLang="en-US" dirty="0" smtClean="0">
                <a:effectLst>
                  <a:outerShdw blurRad="38100" dist="38100" dir="2700000" algn="tl">
                    <a:srgbClr val="000000">
                      <a:alpha val="43137"/>
                    </a:srgbClr>
                  </a:outerShdw>
                </a:effectLst>
              </a:rPr>
              <a:t>それでも作りたがるのは、①最上級生に先生の代わりを</a:t>
            </a:r>
            <a:r>
              <a:rPr kumimoji="1" lang="en-US" altLang="ja-JP" dirty="0" smtClean="0">
                <a:effectLst>
                  <a:outerShdw blurRad="38100" dist="38100" dir="2700000" algn="tl">
                    <a:srgbClr val="000000">
                      <a:alpha val="43137"/>
                    </a:srgbClr>
                  </a:outerShdw>
                </a:effectLst>
              </a:rPr>
              <a:t>…</a:t>
            </a:r>
            <a:r>
              <a:rPr kumimoji="1" lang="ja-JP" altLang="en-US" dirty="0" smtClean="0">
                <a:effectLst>
                  <a:outerShdw blurRad="38100" dist="38100" dir="2700000" algn="tl">
                    <a:srgbClr val="000000">
                      <a:alpha val="43137"/>
                    </a:srgbClr>
                  </a:outerShdw>
                </a:effectLst>
              </a:rPr>
              <a:t>②それ以外の学年の子どもをそれほど信用していない。</a:t>
            </a:r>
            <a:endParaRPr kumimoji="1" lang="en-US" altLang="ja-JP" dirty="0" smtClean="0">
              <a:effectLst>
                <a:outerShdw blurRad="38100" dist="38100" dir="2700000" algn="tl">
                  <a:srgbClr val="000000">
                    <a:alpha val="43137"/>
                  </a:srgbClr>
                </a:outerShdw>
              </a:effectLst>
            </a:endParaRPr>
          </a:p>
        </p:txBody>
      </p:sp>
      <p:sp>
        <p:nvSpPr>
          <p:cNvPr id="15" name="テキスト ボックス 14"/>
          <p:cNvSpPr txBox="1"/>
          <p:nvPr/>
        </p:nvSpPr>
        <p:spPr>
          <a:xfrm>
            <a:off x="265882" y="4069729"/>
            <a:ext cx="11062518" cy="1477328"/>
          </a:xfrm>
          <a:prstGeom prst="rect">
            <a:avLst/>
          </a:prstGeom>
          <a:solidFill>
            <a:schemeClr val="bg1"/>
          </a:solidFill>
          <a:ln>
            <a:solidFill>
              <a:schemeClr val="accent1"/>
            </a:solidFill>
          </a:ln>
        </p:spPr>
        <p:txBody>
          <a:bodyPr wrap="square" rtlCol="0">
            <a:spAutoFit/>
          </a:bodyPr>
          <a:lstStyle/>
          <a:p>
            <a:r>
              <a:rPr kumimoji="1" lang="en-US" altLang="ja-JP" dirty="0" smtClean="0">
                <a:effectLst>
                  <a:outerShdw blurRad="38100" dist="38100" dir="2700000" algn="tl">
                    <a:srgbClr val="000000">
                      <a:alpha val="43137"/>
                    </a:srgbClr>
                  </a:outerShdw>
                </a:effectLst>
              </a:rPr>
              <a:t>(3)</a:t>
            </a:r>
            <a:r>
              <a:rPr kumimoji="1" lang="ja-JP" altLang="en-US" dirty="0" smtClean="0">
                <a:effectLst>
                  <a:outerShdw blurRad="38100" dist="38100" dir="2700000" algn="tl">
                    <a:srgbClr val="000000">
                      <a:alpha val="43137"/>
                    </a:srgbClr>
                  </a:outerShdw>
                </a:effectLst>
              </a:rPr>
              <a:t>異学年</a:t>
            </a:r>
            <a:r>
              <a:rPr kumimoji="1" lang="en-US" altLang="ja-JP" dirty="0" smtClean="0">
                <a:effectLst>
                  <a:outerShdw blurRad="38100" dist="38100" dir="2700000" algn="tl">
                    <a:srgbClr val="000000">
                      <a:alpha val="43137"/>
                    </a:srgbClr>
                  </a:outerShdw>
                </a:effectLst>
              </a:rPr>
              <a:t>『</a:t>
            </a:r>
            <a:r>
              <a:rPr kumimoji="1" lang="ja-JP" altLang="en-US" dirty="0" smtClean="0">
                <a:effectLst>
                  <a:outerShdw blurRad="38100" dist="38100" dir="2700000" algn="tl">
                    <a:srgbClr val="000000">
                      <a:alpha val="43137"/>
                    </a:srgbClr>
                  </a:outerShdw>
                </a:effectLst>
              </a:rPr>
              <a:t>学び合い</a:t>
            </a:r>
            <a:r>
              <a:rPr kumimoji="1" lang="en-US" altLang="ja-JP" dirty="0" smtClean="0">
                <a:effectLst>
                  <a:outerShdw blurRad="38100" dist="38100" dir="2700000" algn="tl">
                    <a:srgbClr val="000000">
                      <a:alpha val="43137"/>
                    </a:srgbClr>
                  </a:outerShdw>
                </a:effectLst>
              </a:rPr>
              <a:t>』</a:t>
            </a:r>
            <a:r>
              <a:rPr kumimoji="1" lang="ja-JP" altLang="en-US" dirty="0" smtClean="0">
                <a:effectLst>
                  <a:outerShdw blurRad="38100" dist="38100" dir="2700000" algn="tl">
                    <a:srgbClr val="000000">
                      <a:alpha val="43137"/>
                    </a:srgbClr>
                  </a:outerShdw>
                </a:effectLst>
              </a:rPr>
              <a:t>が健全だったら、（異学年・同学年）の子どもが多くを占めるグループが最初に形成される。</a:t>
            </a:r>
            <a:endParaRPr kumimoji="1" lang="en-US" altLang="ja-JP" dirty="0" smtClean="0">
              <a:effectLst>
                <a:outerShdw blurRad="38100" dist="38100" dir="2700000" algn="tl">
                  <a:srgbClr val="000000">
                    <a:alpha val="43137"/>
                  </a:srgbClr>
                </a:outerShdw>
              </a:effectLst>
            </a:endParaRPr>
          </a:p>
          <a:p>
            <a:r>
              <a:rPr kumimoji="1" lang="ja-JP" altLang="en-US" dirty="0" smtClean="0">
                <a:solidFill>
                  <a:srgbClr val="FF0000"/>
                </a:solidFill>
                <a:effectLst>
                  <a:outerShdw blurRad="38100" dist="38100" dir="2700000" algn="tl">
                    <a:srgbClr val="000000">
                      <a:alpha val="43137"/>
                    </a:srgbClr>
                  </a:outerShdw>
                </a:effectLst>
              </a:rPr>
              <a:t>西川：同学年の場合は、「これどうやって解けばいいの」の一言で通じる。</a:t>
            </a:r>
            <a:endParaRPr kumimoji="1" lang="en-US" altLang="ja-JP" dirty="0" smtClean="0">
              <a:solidFill>
                <a:srgbClr val="FF0000"/>
              </a:solidFill>
              <a:effectLst>
                <a:outerShdw blurRad="38100" dist="38100" dir="2700000" algn="tl">
                  <a:srgbClr val="000000">
                    <a:alpha val="43137"/>
                  </a:srgbClr>
                </a:outerShdw>
              </a:effectLst>
            </a:endParaRPr>
          </a:p>
          <a:p>
            <a:r>
              <a:rPr kumimoji="1" lang="ja-JP" altLang="en-US" dirty="0">
                <a:solidFill>
                  <a:srgbClr val="FF0000"/>
                </a:solidFill>
                <a:effectLst>
                  <a:outerShdw blurRad="38100" dist="38100" dir="2700000" algn="tl">
                    <a:srgbClr val="000000">
                      <a:alpha val="43137"/>
                    </a:srgbClr>
                  </a:outerShdw>
                </a:effectLst>
              </a:rPr>
              <a:t>　</a:t>
            </a:r>
            <a:r>
              <a:rPr kumimoji="1" lang="ja-JP" altLang="en-US" dirty="0" smtClean="0">
                <a:solidFill>
                  <a:srgbClr val="FF0000"/>
                </a:solidFill>
                <a:effectLst>
                  <a:outerShdw blurRad="38100" dist="38100" dir="2700000" algn="tl">
                    <a:srgbClr val="000000">
                      <a:alpha val="43137"/>
                    </a:srgbClr>
                  </a:outerShdw>
                </a:effectLst>
              </a:rPr>
              <a:t>　</a:t>
            </a:r>
            <a:r>
              <a:rPr kumimoji="1" lang="ja-JP" altLang="en-US" dirty="0" smtClean="0">
                <a:solidFill>
                  <a:srgbClr val="002060"/>
                </a:solidFill>
                <a:effectLst>
                  <a:outerShdw blurRad="38100" dist="38100" dir="2700000" algn="tl">
                    <a:srgbClr val="000000">
                      <a:alpha val="43137"/>
                    </a:srgbClr>
                  </a:outerShdw>
                </a:effectLst>
              </a:rPr>
              <a:t>：異学年の場合は、「どれどれ、どんなことを勉強するの」となる。</a:t>
            </a:r>
            <a:endParaRPr kumimoji="1" lang="en-US" altLang="ja-JP" dirty="0" smtClean="0">
              <a:solidFill>
                <a:srgbClr val="002060"/>
              </a:solidFill>
              <a:effectLst>
                <a:outerShdw blurRad="38100" dist="38100" dir="2700000" algn="tl">
                  <a:srgbClr val="000000">
                    <a:alpha val="43137"/>
                  </a:srgbClr>
                </a:outerShdw>
              </a:effectLst>
            </a:endParaRPr>
          </a:p>
          <a:p>
            <a:r>
              <a:rPr kumimoji="1" lang="ja-JP" altLang="en-US" dirty="0" smtClean="0">
                <a:solidFill>
                  <a:srgbClr val="002060"/>
                </a:solidFill>
                <a:effectLst>
                  <a:outerShdw blurRad="38100" dist="38100" dir="2700000" algn="tl">
                    <a:srgbClr val="000000">
                      <a:alpha val="43137"/>
                    </a:srgbClr>
                  </a:outerShdw>
                </a:effectLst>
              </a:rPr>
              <a:t>　　</a:t>
            </a:r>
            <a:r>
              <a:rPr kumimoji="1" lang="ja-JP" altLang="en-US" dirty="0" smtClean="0">
                <a:solidFill>
                  <a:srgbClr val="FF0000"/>
                </a:solidFill>
                <a:effectLst>
                  <a:outerShdw blurRad="38100" dist="38100" dir="2700000" algn="tl">
                    <a:srgbClr val="000000">
                      <a:alpha val="43137"/>
                    </a:srgbClr>
                  </a:outerShdw>
                </a:effectLst>
              </a:rPr>
              <a:t>★大部分は同学年だが、他の学年も含んでいるのが健全である。</a:t>
            </a:r>
            <a:endParaRPr kumimoji="1" lang="en-US" altLang="ja-JP" dirty="0" smtClean="0">
              <a:solidFill>
                <a:srgbClr val="FF0000"/>
              </a:solidFill>
              <a:effectLst>
                <a:outerShdw blurRad="38100" dist="38100" dir="2700000" algn="tl">
                  <a:srgbClr val="000000">
                    <a:alpha val="43137"/>
                  </a:srgbClr>
                </a:outerShdw>
              </a:effectLst>
            </a:endParaRPr>
          </a:p>
        </p:txBody>
      </p:sp>
      <p:sp>
        <p:nvSpPr>
          <p:cNvPr id="11" name="楕円 10"/>
          <p:cNvSpPr/>
          <p:nvPr/>
        </p:nvSpPr>
        <p:spPr>
          <a:xfrm flipH="1">
            <a:off x="8242993" y="937669"/>
            <a:ext cx="1072265" cy="388473"/>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chemeClr val="bg1"/>
              </a:solidFill>
            </a:endParaRPr>
          </a:p>
        </p:txBody>
      </p:sp>
      <p:sp>
        <p:nvSpPr>
          <p:cNvPr id="12" name="楕円 11"/>
          <p:cNvSpPr/>
          <p:nvPr/>
        </p:nvSpPr>
        <p:spPr>
          <a:xfrm flipH="1">
            <a:off x="5513055" y="4029935"/>
            <a:ext cx="1072265" cy="388473"/>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chemeClr val="bg1"/>
              </a:solidFill>
            </a:endParaRPr>
          </a:p>
        </p:txBody>
      </p:sp>
      <p:sp>
        <p:nvSpPr>
          <p:cNvPr id="17" name="テキスト ボックス 16"/>
          <p:cNvSpPr txBox="1"/>
          <p:nvPr/>
        </p:nvSpPr>
        <p:spPr>
          <a:xfrm>
            <a:off x="318859" y="5600885"/>
            <a:ext cx="11062518" cy="923330"/>
          </a:xfrm>
          <a:prstGeom prst="rect">
            <a:avLst/>
          </a:prstGeom>
          <a:solidFill>
            <a:schemeClr val="bg1"/>
          </a:solidFill>
          <a:ln>
            <a:solidFill>
              <a:schemeClr val="accent1"/>
            </a:solidFill>
          </a:ln>
        </p:spPr>
        <p:txBody>
          <a:bodyPr wrap="square" rtlCol="0">
            <a:spAutoFit/>
          </a:bodyPr>
          <a:lstStyle/>
          <a:p>
            <a:r>
              <a:rPr kumimoji="1" lang="en-US" altLang="ja-JP" dirty="0" smtClean="0">
                <a:effectLst>
                  <a:outerShdw blurRad="38100" dist="38100" dir="2700000" algn="tl">
                    <a:srgbClr val="000000">
                      <a:alpha val="43137"/>
                    </a:srgbClr>
                  </a:outerShdw>
                </a:effectLst>
              </a:rPr>
              <a:t>(4)</a:t>
            </a:r>
            <a:r>
              <a:rPr kumimoji="1" lang="ja-JP" altLang="en-US" dirty="0" smtClean="0">
                <a:effectLst>
                  <a:outerShdw blurRad="38100" dist="38100" dir="2700000" algn="tl">
                    <a:srgbClr val="000000">
                      <a:alpha val="43137"/>
                    </a:srgbClr>
                  </a:outerShdw>
                </a:effectLst>
              </a:rPr>
              <a:t>異学年</a:t>
            </a:r>
            <a:r>
              <a:rPr kumimoji="1" lang="en-US" altLang="ja-JP" dirty="0" smtClean="0">
                <a:effectLst>
                  <a:outerShdw blurRad="38100" dist="38100" dir="2700000" algn="tl">
                    <a:srgbClr val="000000">
                      <a:alpha val="43137"/>
                    </a:srgbClr>
                  </a:outerShdw>
                </a:effectLst>
              </a:rPr>
              <a:t>『</a:t>
            </a:r>
            <a:r>
              <a:rPr kumimoji="1" lang="ja-JP" altLang="en-US" dirty="0" smtClean="0">
                <a:effectLst>
                  <a:outerShdw blurRad="38100" dist="38100" dir="2700000" algn="tl">
                    <a:srgbClr val="000000">
                      <a:alpha val="43137"/>
                    </a:srgbClr>
                  </a:outerShdw>
                </a:effectLst>
              </a:rPr>
              <a:t>学び合い</a:t>
            </a:r>
            <a:r>
              <a:rPr kumimoji="1" lang="en-US" altLang="ja-JP" dirty="0" smtClean="0">
                <a:effectLst>
                  <a:outerShdw blurRad="38100" dist="38100" dir="2700000" algn="tl">
                    <a:srgbClr val="000000">
                      <a:alpha val="43137"/>
                    </a:srgbClr>
                  </a:outerShdw>
                </a:effectLst>
              </a:rPr>
              <a:t>』</a:t>
            </a:r>
            <a:r>
              <a:rPr kumimoji="1" lang="ja-JP" altLang="en-US" dirty="0" smtClean="0">
                <a:effectLst>
                  <a:outerShdw blurRad="38100" dist="38100" dir="2700000" algn="tl">
                    <a:srgbClr val="000000">
                      <a:alpha val="43137"/>
                    </a:srgbClr>
                  </a:outerShdw>
                </a:effectLst>
              </a:rPr>
              <a:t>では、最初の席はとても（重要である・重要ではない）。</a:t>
            </a:r>
            <a:endParaRPr kumimoji="1" lang="en-US" altLang="ja-JP" dirty="0" smtClean="0">
              <a:effectLst>
                <a:outerShdw blurRad="38100" dist="38100" dir="2700000" algn="tl">
                  <a:srgbClr val="000000">
                    <a:alpha val="43137"/>
                  </a:srgbClr>
                </a:outerShdw>
              </a:effectLst>
            </a:endParaRPr>
          </a:p>
          <a:p>
            <a:r>
              <a:rPr kumimoji="1" lang="ja-JP" altLang="en-US" dirty="0" smtClean="0">
                <a:solidFill>
                  <a:srgbClr val="FF0000"/>
                </a:solidFill>
                <a:effectLst>
                  <a:outerShdw blurRad="38100" dist="38100" dir="2700000" algn="tl">
                    <a:srgbClr val="000000">
                      <a:alpha val="43137"/>
                    </a:srgbClr>
                  </a:outerShdw>
                </a:effectLst>
              </a:rPr>
              <a:t>西川：最上級生以外の動きを見て、下級生が立ち歩き始めて活躍する⇒</a:t>
            </a:r>
            <a:r>
              <a:rPr kumimoji="1" lang="en-US" altLang="ja-JP" dirty="0" smtClean="0">
                <a:solidFill>
                  <a:srgbClr val="FF0000"/>
                </a:solidFill>
                <a:effectLst>
                  <a:outerShdw blurRad="38100" dist="38100" dir="2700000" algn="tl">
                    <a:srgbClr val="000000">
                      <a:alpha val="43137"/>
                    </a:srgbClr>
                  </a:outerShdw>
                </a:effectLst>
              </a:rPr>
              <a:t>『</a:t>
            </a:r>
            <a:r>
              <a:rPr kumimoji="1" lang="ja-JP" altLang="en-US" dirty="0" smtClean="0">
                <a:solidFill>
                  <a:srgbClr val="FF0000"/>
                </a:solidFill>
                <a:effectLst>
                  <a:outerShdw blurRad="38100" dist="38100" dir="2700000" algn="tl">
                    <a:srgbClr val="000000">
                      <a:alpha val="43137"/>
                    </a:srgbClr>
                  </a:outerShdw>
                </a:effectLst>
              </a:rPr>
              <a:t>学び合い</a:t>
            </a:r>
            <a:r>
              <a:rPr kumimoji="1" lang="en-US" altLang="ja-JP" dirty="0" smtClean="0">
                <a:solidFill>
                  <a:srgbClr val="FF0000"/>
                </a:solidFill>
                <a:effectLst>
                  <a:outerShdw blurRad="38100" dist="38100" dir="2700000" algn="tl">
                    <a:srgbClr val="000000">
                      <a:alpha val="43137"/>
                    </a:srgbClr>
                  </a:outerShdw>
                </a:effectLst>
              </a:rPr>
              <a:t>』</a:t>
            </a:r>
            <a:r>
              <a:rPr kumimoji="1" lang="ja-JP" altLang="en-US" dirty="0" smtClean="0">
                <a:solidFill>
                  <a:srgbClr val="FF0000"/>
                </a:solidFill>
                <a:effectLst>
                  <a:outerShdw blurRad="38100" dist="38100" dir="2700000" algn="tl">
                    <a:srgbClr val="000000">
                      <a:alpha val="43137"/>
                    </a:srgbClr>
                  </a:outerShdw>
                </a:effectLst>
              </a:rPr>
              <a:t>になっている。</a:t>
            </a:r>
            <a:endParaRPr kumimoji="1" lang="en-US" altLang="ja-JP" dirty="0" smtClean="0">
              <a:solidFill>
                <a:srgbClr val="FF0000"/>
              </a:solidFill>
              <a:effectLst>
                <a:outerShdw blurRad="38100" dist="38100" dir="2700000" algn="tl">
                  <a:srgbClr val="000000">
                    <a:alpha val="43137"/>
                  </a:srgbClr>
                </a:outerShdw>
              </a:effectLst>
            </a:endParaRPr>
          </a:p>
          <a:p>
            <a:r>
              <a:rPr kumimoji="1" lang="ja-JP" altLang="en-US" dirty="0">
                <a:solidFill>
                  <a:srgbClr val="FF0000"/>
                </a:solidFill>
                <a:effectLst>
                  <a:outerShdw blurRad="38100" dist="38100" dir="2700000" algn="tl">
                    <a:srgbClr val="000000">
                      <a:alpha val="43137"/>
                    </a:srgbClr>
                  </a:outerShdw>
                </a:effectLst>
              </a:rPr>
              <a:t>　</a:t>
            </a:r>
            <a:r>
              <a:rPr kumimoji="1" lang="ja-JP" altLang="en-US" dirty="0" smtClean="0">
                <a:solidFill>
                  <a:srgbClr val="FF0000"/>
                </a:solidFill>
                <a:effectLst>
                  <a:outerShdw blurRad="38100" dist="38100" dir="2700000" algn="tl">
                    <a:srgbClr val="000000">
                      <a:alpha val="43137"/>
                    </a:srgbClr>
                  </a:outerShdw>
                </a:effectLst>
              </a:rPr>
              <a:t>　：下級生が上級生に教えるということも出てくる。勉強のできる下級生もいる。</a:t>
            </a:r>
            <a:endParaRPr kumimoji="1" lang="en-US" altLang="ja-JP" dirty="0" smtClean="0">
              <a:solidFill>
                <a:srgbClr val="FF0000"/>
              </a:solidFill>
              <a:effectLst>
                <a:outerShdw blurRad="38100" dist="38100" dir="2700000" algn="tl">
                  <a:srgbClr val="000000">
                    <a:alpha val="43137"/>
                  </a:srgbClr>
                </a:outerShdw>
              </a:effectLst>
            </a:endParaRPr>
          </a:p>
        </p:txBody>
      </p:sp>
      <p:sp>
        <p:nvSpPr>
          <p:cNvPr id="18" name="楕円 17"/>
          <p:cNvSpPr/>
          <p:nvPr/>
        </p:nvSpPr>
        <p:spPr>
          <a:xfrm flipH="1">
            <a:off x="6819470" y="5567298"/>
            <a:ext cx="1661597" cy="388473"/>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chemeClr val="bg1"/>
              </a:solidFill>
            </a:endParaRPr>
          </a:p>
        </p:txBody>
      </p:sp>
      <p:pic>
        <p:nvPicPr>
          <p:cNvPr id="3" name="コンテンツ プレースホルダー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30857" y="5606866"/>
            <a:ext cx="1182264" cy="1251134"/>
          </a:xfrm>
          <a:prstGeom prst="rect">
            <a:avLst/>
          </a:prstGeom>
        </p:spPr>
      </p:pic>
    </p:spTree>
    <p:extLst>
      <p:ext uri="{BB962C8B-B14F-4D97-AF65-F5344CB8AC3E}">
        <p14:creationId xmlns:p14="http://schemas.microsoft.com/office/powerpoint/2010/main" val="3982060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95280" y="257009"/>
            <a:ext cx="9083852" cy="604484"/>
          </a:xfrm>
        </p:spPr>
        <p:txBody>
          <a:bodyPr>
            <a:normAutofit fontScale="90000"/>
          </a:bodyPr>
          <a:lstStyle/>
          <a:p>
            <a:r>
              <a:rPr kumimoji="1" lang="ja-JP" altLang="en-US" dirty="0" smtClean="0">
                <a:solidFill>
                  <a:schemeClr val="tx1"/>
                </a:solidFill>
              </a:rPr>
              <a:t>第１章「見取り」の</a:t>
            </a:r>
            <a:r>
              <a:rPr lang="ja-JP" altLang="en-US" b="1" dirty="0" smtClean="0">
                <a:solidFill>
                  <a:srgbClr val="FF0000"/>
                </a:solidFill>
              </a:rPr>
              <a:t>基礎基本</a:t>
            </a:r>
            <a:r>
              <a:rPr lang="en-US" altLang="ja-JP" sz="2000" dirty="0" smtClean="0">
                <a:solidFill>
                  <a:schemeClr val="tx1"/>
                </a:solidFill>
              </a:rPr>
              <a:t>(p6</a:t>
            </a:r>
            <a:r>
              <a:rPr lang="ja-JP" altLang="en-US" sz="2000" dirty="0" smtClean="0">
                <a:solidFill>
                  <a:schemeClr val="tx1"/>
                </a:solidFill>
              </a:rPr>
              <a:t>～</a:t>
            </a:r>
            <a:r>
              <a:rPr lang="en-US" altLang="ja-JP" sz="2000" dirty="0" smtClean="0">
                <a:solidFill>
                  <a:schemeClr val="tx1"/>
                </a:solidFill>
              </a:rPr>
              <a:t>p12)</a:t>
            </a:r>
            <a:br>
              <a:rPr lang="en-US" altLang="ja-JP" sz="2000" dirty="0" smtClean="0">
                <a:solidFill>
                  <a:schemeClr val="tx1"/>
                </a:solidFill>
              </a:rPr>
            </a:br>
            <a:endParaRPr kumimoji="1" lang="ja-JP" altLang="en-US" sz="2000" dirty="0">
              <a:solidFill>
                <a:schemeClr val="tx1"/>
              </a:solidFill>
            </a:endParaRPr>
          </a:p>
        </p:txBody>
      </p:sp>
      <p:sp>
        <p:nvSpPr>
          <p:cNvPr id="7" name="コンテンツ プレースホルダー 6"/>
          <p:cNvSpPr>
            <a:spLocks noGrp="1"/>
          </p:cNvSpPr>
          <p:nvPr>
            <p:ph sz="half" idx="1"/>
          </p:nvPr>
        </p:nvSpPr>
        <p:spPr>
          <a:xfrm>
            <a:off x="295278" y="798380"/>
            <a:ext cx="4790425" cy="828017"/>
          </a:xfrm>
        </p:spPr>
        <p:txBody>
          <a:bodyPr>
            <a:normAutofit/>
          </a:bodyPr>
          <a:lstStyle/>
          <a:p>
            <a:pPr marL="0" indent="0">
              <a:buNone/>
            </a:pPr>
            <a:r>
              <a:rPr lang="ja-JP" altLang="en-US" dirty="0" smtClean="0">
                <a:solidFill>
                  <a:schemeClr val="tx1"/>
                </a:solidFill>
              </a:rPr>
              <a:t>１．教師の職能形態は</a:t>
            </a:r>
            <a:r>
              <a:rPr lang="en-US" altLang="ja-JP" dirty="0" smtClean="0">
                <a:solidFill>
                  <a:schemeClr val="tx1"/>
                </a:solidFill>
              </a:rPr>
              <a:t>…</a:t>
            </a:r>
          </a:p>
        </p:txBody>
      </p:sp>
      <p:sp>
        <p:nvSpPr>
          <p:cNvPr id="5" name="コンテンツ プレースホルダー 6"/>
          <p:cNvSpPr>
            <a:spLocks noGrp="1"/>
          </p:cNvSpPr>
          <p:nvPr>
            <p:ph sz="half" idx="1"/>
          </p:nvPr>
        </p:nvSpPr>
        <p:spPr>
          <a:xfrm>
            <a:off x="5048136" y="798381"/>
            <a:ext cx="6251235" cy="3553028"/>
          </a:xfrm>
        </p:spPr>
        <p:txBody>
          <a:bodyPr>
            <a:noAutofit/>
          </a:bodyPr>
          <a:lstStyle/>
          <a:p>
            <a:pPr marL="0" indent="0">
              <a:buNone/>
            </a:pPr>
            <a:r>
              <a:rPr lang="ja-JP" altLang="en-US" dirty="0" smtClean="0"/>
              <a:t>１．最初に獲得するのは、</a:t>
            </a:r>
            <a:r>
              <a:rPr lang="ja-JP" altLang="en-US" u="sng" dirty="0" smtClean="0">
                <a:effectLst>
                  <a:outerShdw blurRad="38100" dist="38100" dir="2700000" algn="tl">
                    <a:srgbClr val="000000">
                      <a:alpha val="43137"/>
                    </a:srgbClr>
                  </a:outerShdw>
                </a:effectLst>
              </a:rPr>
              <a:t>教材</a:t>
            </a:r>
            <a:r>
              <a:rPr lang="ja-JP" altLang="en-US" dirty="0" smtClean="0">
                <a:effectLst>
                  <a:outerShdw blurRad="38100" dist="38100" dir="2700000" algn="tl">
                    <a:srgbClr val="000000">
                      <a:alpha val="43137"/>
                    </a:srgbClr>
                  </a:outerShdw>
                </a:effectLst>
              </a:rPr>
              <a:t>に関する職能</a:t>
            </a:r>
            <a:endParaRPr lang="en-US" altLang="ja-JP" dirty="0" smtClean="0">
              <a:effectLst>
                <a:outerShdw blurRad="38100" dist="38100" dir="2700000" algn="tl">
                  <a:srgbClr val="000000">
                    <a:alpha val="43137"/>
                  </a:srgbClr>
                </a:outerShdw>
              </a:effectLst>
            </a:endParaRPr>
          </a:p>
          <a:p>
            <a:pPr marL="0" indent="0">
              <a:buNone/>
            </a:pPr>
            <a:r>
              <a:rPr lang="ja-JP" altLang="en-US" dirty="0" smtClean="0"/>
              <a:t>　　次に獲得するのは、</a:t>
            </a:r>
            <a:r>
              <a:rPr lang="ja-JP" altLang="en-US" u="sng" dirty="0" smtClean="0">
                <a:effectLst>
                  <a:outerShdw blurRad="38100" dist="38100" dir="2700000" algn="tl">
                    <a:srgbClr val="000000">
                      <a:alpha val="43137"/>
                    </a:srgbClr>
                  </a:outerShdw>
                </a:effectLst>
              </a:rPr>
              <a:t>指導法</a:t>
            </a:r>
            <a:r>
              <a:rPr lang="ja-JP" altLang="en-US" dirty="0" smtClean="0">
                <a:effectLst>
                  <a:outerShdw blurRad="38100" dist="38100" dir="2700000" algn="tl">
                    <a:srgbClr val="000000">
                      <a:alpha val="43137"/>
                    </a:srgbClr>
                  </a:outerShdw>
                </a:effectLst>
              </a:rPr>
              <a:t>に関する職能</a:t>
            </a:r>
            <a:endParaRPr lang="en-US" altLang="ja-JP" dirty="0" smtClean="0">
              <a:effectLst>
                <a:outerShdw blurRad="38100" dist="38100" dir="2700000" algn="tl">
                  <a:srgbClr val="000000">
                    <a:alpha val="43137"/>
                  </a:srgbClr>
                </a:outerShdw>
              </a:effectLst>
            </a:endParaRPr>
          </a:p>
          <a:p>
            <a:pPr marL="0" indent="0">
              <a:buNone/>
            </a:pPr>
            <a:r>
              <a:rPr lang="ja-JP" altLang="en-US" dirty="0" smtClean="0">
                <a:effectLst>
                  <a:outerShdw blurRad="38100" dist="38100" dir="2700000" algn="tl">
                    <a:srgbClr val="000000">
                      <a:alpha val="43137"/>
                    </a:srgbClr>
                  </a:outerShdw>
                </a:effectLst>
              </a:rPr>
              <a:t>　　</a:t>
            </a:r>
            <a:r>
              <a:rPr lang="ja-JP" altLang="en-US" dirty="0" smtClean="0"/>
              <a:t>その次に獲得するのは、</a:t>
            </a:r>
            <a:r>
              <a:rPr lang="ja-JP" altLang="en-US" u="sng" dirty="0" smtClean="0">
                <a:solidFill>
                  <a:srgbClr val="FF0000"/>
                </a:solidFill>
                <a:effectLst>
                  <a:outerShdw blurRad="38100" dist="38100" dir="2700000" algn="tl">
                    <a:srgbClr val="000000">
                      <a:alpha val="43137"/>
                    </a:srgbClr>
                  </a:outerShdw>
                </a:effectLst>
              </a:rPr>
              <a:t>学習者</a:t>
            </a:r>
            <a:r>
              <a:rPr lang="ja-JP" altLang="en-US" dirty="0" smtClean="0">
                <a:effectLst>
                  <a:outerShdw blurRad="38100" dist="38100" dir="2700000" algn="tl">
                    <a:srgbClr val="000000">
                      <a:alpha val="43137"/>
                    </a:srgbClr>
                  </a:outerShdw>
                </a:effectLst>
              </a:rPr>
              <a:t>に</a:t>
            </a:r>
            <a:r>
              <a:rPr lang="ja-JP" altLang="en-US" dirty="0">
                <a:effectLst>
                  <a:outerShdw blurRad="38100" dist="38100" dir="2700000" algn="tl">
                    <a:srgbClr val="000000">
                      <a:alpha val="43137"/>
                    </a:srgbClr>
                  </a:outerShdw>
                </a:effectLst>
              </a:rPr>
              <a:t>関する</a:t>
            </a:r>
            <a:r>
              <a:rPr lang="ja-JP" altLang="en-US" dirty="0" smtClean="0">
                <a:effectLst>
                  <a:outerShdw blurRad="38100" dist="38100" dir="2700000" algn="tl">
                    <a:srgbClr val="000000">
                      <a:alpha val="43137"/>
                    </a:srgbClr>
                  </a:outerShdw>
                </a:effectLst>
              </a:rPr>
              <a:t>理解</a:t>
            </a:r>
            <a:endParaRPr lang="en-US" altLang="ja-JP" dirty="0" smtClean="0">
              <a:effectLst>
                <a:outerShdw blurRad="38100" dist="38100" dir="2700000" algn="tl">
                  <a:srgbClr val="000000">
                    <a:alpha val="43137"/>
                  </a:srgbClr>
                </a:outerShdw>
              </a:effectLst>
            </a:endParaRPr>
          </a:p>
          <a:p>
            <a:pPr marL="0" indent="0">
              <a:buNone/>
            </a:pPr>
            <a:r>
              <a:rPr lang="en-US" altLang="ja-JP" dirty="0" smtClean="0">
                <a:effectLst>
                  <a:outerShdw blurRad="38100" dist="38100" dir="2700000" algn="tl">
                    <a:srgbClr val="000000">
                      <a:alpha val="43137"/>
                    </a:srgbClr>
                  </a:outerShdw>
                </a:effectLst>
              </a:rPr>
              <a:t>【</a:t>
            </a:r>
            <a:r>
              <a:rPr lang="ja-JP" altLang="en-US" dirty="0" smtClean="0">
                <a:effectLst>
                  <a:outerShdw blurRad="38100" dist="38100" dir="2700000" algn="tl">
                    <a:srgbClr val="000000">
                      <a:alpha val="43137"/>
                    </a:srgbClr>
                  </a:outerShdw>
                </a:effectLst>
              </a:rPr>
              <a:t>教師の３タイプ</a:t>
            </a:r>
            <a:r>
              <a:rPr lang="en-US" altLang="ja-JP" dirty="0" smtClean="0">
                <a:effectLst>
                  <a:outerShdw blurRad="38100" dist="38100" dir="2700000" algn="tl">
                    <a:srgbClr val="000000">
                      <a:alpha val="43137"/>
                    </a:srgbClr>
                  </a:outerShdw>
                </a:effectLst>
              </a:rPr>
              <a:t>】</a:t>
            </a:r>
            <a:r>
              <a:rPr lang="ja-JP" altLang="en-US" dirty="0" smtClean="0">
                <a:effectLst>
                  <a:outerShdw blurRad="38100" dist="38100" dir="2700000" algn="tl">
                    <a:srgbClr val="000000">
                      <a:alpha val="43137"/>
                    </a:srgbClr>
                  </a:outerShdw>
                </a:effectLst>
              </a:rPr>
              <a:t>＋１</a:t>
            </a:r>
            <a:endParaRPr lang="en-US" altLang="ja-JP" dirty="0" smtClean="0">
              <a:effectLst>
                <a:outerShdw blurRad="38100" dist="38100" dir="2700000" algn="tl">
                  <a:srgbClr val="000000">
                    <a:alpha val="43137"/>
                  </a:srgbClr>
                </a:outerShdw>
              </a:effectLst>
            </a:endParaRPr>
          </a:p>
          <a:p>
            <a:pPr marL="0" indent="0">
              <a:buNone/>
            </a:pPr>
            <a:r>
              <a:rPr lang="ja-JP" altLang="en-US" dirty="0" smtClean="0">
                <a:effectLst>
                  <a:outerShdw blurRad="38100" dist="38100" dir="2700000" algn="tl">
                    <a:srgbClr val="000000">
                      <a:alpha val="43137"/>
                    </a:srgbClr>
                  </a:outerShdw>
                </a:effectLst>
              </a:rPr>
              <a:t>Ａ</a:t>
            </a:r>
            <a:r>
              <a:rPr lang="en-US" altLang="ja-JP" dirty="0" smtClean="0">
                <a:effectLst>
                  <a:outerShdw blurRad="38100" dist="38100" dir="2700000" algn="tl">
                    <a:srgbClr val="000000">
                      <a:alpha val="43137"/>
                    </a:srgbClr>
                  </a:outerShdw>
                </a:effectLst>
              </a:rPr>
              <a:t>:</a:t>
            </a:r>
            <a:r>
              <a:rPr lang="ja-JP" altLang="en-US" u="sng" dirty="0" smtClean="0">
                <a:effectLst>
                  <a:outerShdw blurRad="38100" dist="38100" dir="2700000" algn="tl">
                    <a:srgbClr val="000000">
                      <a:alpha val="43137"/>
                    </a:srgbClr>
                  </a:outerShdw>
                </a:effectLst>
              </a:rPr>
              <a:t>「教材」タイプ</a:t>
            </a:r>
            <a:r>
              <a:rPr lang="ja-JP" altLang="en-US" dirty="0" smtClean="0">
                <a:effectLst>
                  <a:outerShdw blurRad="38100" dist="38100" dir="2700000" algn="tl">
                    <a:srgbClr val="000000">
                      <a:alpha val="43137"/>
                    </a:srgbClr>
                  </a:outerShdw>
                </a:effectLst>
              </a:rPr>
              <a:t>、Ｂ</a:t>
            </a:r>
            <a:r>
              <a:rPr lang="en-US" altLang="ja-JP" dirty="0" smtClean="0">
                <a:effectLst>
                  <a:outerShdw blurRad="38100" dist="38100" dir="2700000" algn="tl">
                    <a:srgbClr val="000000">
                      <a:alpha val="43137"/>
                    </a:srgbClr>
                  </a:outerShdw>
                </a:effectLst>
              </a:rPr>
              <a:t>:</a:t>
            </a:r>
            <a:r>
              <a:rPr lang="ja-JP" altLang="en-US" u="sng" dirty="0" smtClean="0">
                <a:effectLst>
                  <a:outerShdw blurRad="38100" dist="38100" dir="2700000" algn="tl">
                    <a:srgbClr val="000000">
                      <a:alpha val="43137"/>
                    </a:srgbClr>
                  </a:outerShdw>
                </a:effectLst>
              </a:rPr>
              <a:t>「教材＋指導法」タイプ</a:t>
            </a:r>
            <a:endParaRPr lang="en-US" altLang="ja-JP" u="sng" dirty="0" smtClean="0">
              <a:effectLst>
                <a:outerShdw blurRad="38100" dist="38100" dir="2700000" algn="tl">
                  <a:srgbClr val="000000">
                    <a:alpha val="43137"/>
                  </a:srgbClr>
                </a:outerShdw>
              </a:effectLst>
            </a:endParaRPr>
          </a:p>
          <a:p>
            <a:pPr marL="0" indent="0">
              <a:buNone/>
            </a:pPr>
            <a:r>
              <a:rPr lang="ja-JP" altLang="en-US" dirty="0" smtClean="0">
                <a:effectLst>
                  <a:outerShdw blurRad="38100" dist="38100" dir="2700000" algn="tl">
                    <a:srgbClr val="000000">
                      <a:alpha val="43137"/>
                    </a:srgbClr>
                  </a:outerShdw>
                </a:effectLst>
              </a:rPr>
              <a:t>Ｃ</a:t>
            </a:r>
            <a:r>
              <a:rPr lang="en-US" altLang="ja-JP" dirty="0" smtClean="0">
                <a:effectLst>
                  <a:outerShdw blurRad="38100" dist="38100" dir="2700000" algn="tl">
                    <a:srgbClr val="000000">
                      <a:alpha val="43137"/>
                    </a:srgbClr>
                  </a:outerShdw>
                </a:effectLst>
              </a:rPr>
              <a:t>:</a:t>
            </a:r>
            <a:r>
              <a:rPr lang="ja-JP" altLang="en-US" u="sng" dirty="0" smtClean="0">
                <a:effectLst>
                  <a:outerShdw blurRad="38100" dist="38100" dir="2700000" algn="tl">
                    <a:srgbClr val="000000">
                      <a:alpha val="43137"/>
                    </a:srgbClr>
                  </a:outerShdw>
                </a:effectLst>
              </a:rPr>
              <a:t>「教材＋指導法＋</a:t>
            </a:r>
            <a:r>
              <a:rPr lang="ja-JP" altLang="en-US" u="sng" dirty="0" smtClean="0">
                <a:solidFill>
                  <a:srgbClr val="FF0000"/>
                </a:solidFill>
                <a:effectLst>
                  <a:outerShdw blurRad="38100" dist="38100" dir="2700000" algn="tl">
                    <a:srgbClr val="000000">
                      <a:alpha val="43137"/>
                    </a:srgbClr>
                  </a:outerShdw>
                </a:effectLst>
              </a:rPr>
              <a:t>学習者理解</a:t>
            </a:r>
            <a:r>
              <a:rPr lang="ja-JP" altLang="en-US" u="sng" dirty="0" smtClean="0">
                <a:effectLst>
                  <a:outerShdw blurRad="38100" dist="38100" dir="2700000" algn="tl">
                    <a:srgbClr val="000000">
                      <a:alpha val="43137"/>
                    </a:srgbClr>
                  </a:outerShdw>
                </a:effectLst>
              </a:rPr>
              <a:t>」タイプ</a:t>
            </a:r>
            <a:endParaRPr lang="en-US" altLang="ja-JP" u="sng" dirty="0" smtClean="0">
              <a:effectLst>
                <a:outerShdw blurRad="38100" dist="38100" dir="2700000" algn="tl">
                  <a:srgbClr val="000000">
                    <a:alpha val="43137"/>
                  </a:srgbClr>
                </a:outerShdw>
              </a:effectLst>
            </a:endParaRPr>
          </a:p>
          <a:p>
            <a:pPr marL="0" indent="0">
              <a:buNone/>
            </a:pPr>
            <a:r>
              <a:rPr lang="ja-JP" altLang="en-US" dirty="0" smtClean="0">
                <a:effectLst>
                  <a:outerShdw blurRad="38100" dist="38100" dir="2700000" algn="tl">
                    <a:srgbClr val="000000">
                      <a:alpha val="43137"/>
                    </a:srgbClr>
                  </a:outerShdw>
                </a:effectLst>
              </a:rPr>
              <a:t>Ｄ</a:t>
            </a:r>
            <a:r>
              <a:rPr lang="en-US" altLang="ja-JP" dirty="0" smtClean="0">
                <a:effectLst>
                  <a:outerShdw blurRad="38100" dist="38100" dir="2700000" algn="tl">
                    <a:srgbClr val="000000">
                      <a:alpha val="43137"/>
                    </a:srgbClr>
                  </a:outerShdw>
                </a:effectLst>
              </a:rPr>
              <a:t>:</a:t>
            </a:r>
            <a:r>
              <a:rPr lang="ja-JP" altLang="en-US" u="sng" dirty="0" smtClean="0">
                <a:solidFill>
                  <a:srgbClr val="FF0000"/>
                </a:solidFill>
                <a:effectLst>
                  <a:outerShdw blurRad="38100" dist="38100" dir="2700000" algn="tl">
                    <a:srgbClr val="000000">
                      <a:alpha val="43137"/>
                    </a:srgbClr>
                  </a:outerShdw>
                </a:effectLst>
              </a:rPr>
              <a:t>「教材＋指導法＋学習者理解＋学習者集団理解」タイプ</a:t>
            </a:r>
            <a:endParaRPr lang="en-US" altLang="ja-JP" u="sng" dirty="0">
              <a:solidFill>
                <a:srgbClr val="FF0000"/>
              </a:solidFill>
              <a:effectLst>
                <a:outerShdw blurRad="38100" dist="38100" dir="2700000" algn="tl">
                  <a:srgbClr val="000000">
                    <a:alpha val="43137"/>
                  </a:srgbClr>
                </a:outerShdw>
              </a:effectLst>
            </a:endParaRPr>
          </a:p>
          <a:p>
            <a:pPr marL="0" indent="0">
              <a:buNone/>
            </a:pPr>
            <a:r>
              <a:rPr lang="ja-JP" altLang="en-US" dirty="0" smtClean="0">
                <a:effectLst>
                  <a:outerShdw blurRad="38100" dist="38100" dir="2700000" algn="tl">
                    <a:srgbClr val="000000">
                      <a:alpha val="43137"/>
                    </a:srgbClr>
                  </a:outerShdw>
                </a:effectLst>
              </a:rPr>
              <a:t>⇒</a:t>
            </a:r>
            <a:r>
              <a:rPr lang="ja-JP" altLang="en-US" sz="1600" dirty="0" smtClean="0">
                <a:solidFill>
                  <a:srgbClr val="FF0000"/>
                </a:solidFill>
                <a:effectLst>
                  <a:outerShdw blurRad="38100" dist="38100" dir="2700000" algn="tl">
                    <a:srgbClr val="000000">
                      <a:alpha val="43137"/>
                    </a:srgbClr>
                  </a:outerShdw>
                </a:effectLst>
              </a:rPr>
              <a:t>クラス全体の子どもを俯瞰して語り、その日の授業がクラスの子ども全体にとって、どのような意味を持つかを語る。</a:t>
            </a:r>
            <a:r>
              <a:rPr lang="ja-JP" altLang="en-US" dirty="0" smtClean="0">
                <a:effectLst>
                  <a:outerShdw blurRad="38100" dist="38100" dir="2700000" algn="tl">
                    <a:srgbClr val="000000">
                      <a:alpha val="43137"/>
                    </a:srgbClr>
                  </a:outerShdw>
                </a:effectLst>
              </a:rPr>
              <a:t>　　</a:t>
            </a:r>
            <a:endParaRPr lang="en-US" altLang="ja-JP" dirty="0" smtClean="0">
              <a:effectLst>
                <a:outerShdw blurRad="38100" dist="38100" dir="2700000" algn="tl">
                  <a:srgbClr val="000000">
                    <a:alpha val="43137"/>
                  </a:srgbClr>
                </a:outerShdw>
              </a:effectLst>
            </a:endParaRPr>
          </a:p>
          <a:p>
            <a:pPr marL="0" indent="0">
              <a:buNone/>
            </a:pPr>
            <a:r>
              <a:rPr lang="ja-JP" altLang="en-US" dirty="0" smtClean="0">
                <a:effectLst>
                  <a:outerShdw blurRad="38100" dist="38100" dir="2700000" algn="tl">
                    <a:srgbClr val="000000">
                      <a:alpha val="43137"/>
                    </a:srgbClr>
                  </a:outerShdw>
                </a:effectLst>
              </a:rPr>
              <a:t>　　</a:t>
            </a:r>
            <a:endParaRPr lang="en-US" altLang="ja-JP" dirty="0" smtClean="0">
              <a:effectLst>
                <a:outerShdw blurRad="38100" dist="38100" dir="2700000" algn="tl">
                  <a:srgbClr val="000000">
                    <a:alpha val="43137"/>
                  </a:srgbClr>
                </a:outerShdw>
              </a:effectLst>
            </a:endParaRPr>
          </a:p>
          <a:p>
            <a:pPr marL="0" indent="0">
              <a:buNone/>
            </a:pPr>
            <a:endParaRPr kumimoji="1" lang="ja-JP" altLang="en-US" dirty="0">
              <a:solidFill>
                <a:srgbClr val="FF0000"/>
              </a:solidFill>
              <a:effectLst>
                <a:outerShdw blurRad="38100" dist="38100" dir="2700000" algn="tl">
                  <a:srgbClr val="000000">
                    <a:alpha val="43137"/>
                  </a:srgbClr>
                </a:outerShdw>
              </a:effectLst>
            </a:endParaRPr>
          </a:p>
        </p:txBody>
      </p:sp>
      <p:pic>
        <p:nvPicPr>
          <p:cNvPr id="6" name="コンテンツ プレースホルダー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5448" y="5145044"/>
            <a:ext cx="1466563" cy="1551994"/>
          </a:xfrm>
          <a:prstGeom prst="rect">
            <a:avLst/>
          </a:prstGeom>
        </p:spPr>
      </p:pic>
      <p:sp>
        <p:nvSpPr>
          <p:cNvPr id="19" name="コンテンツ プレースホルダー 6"/>
          <p:cNvSpPr>
            <a:spLocks noGrp="1"/>
          </p:cNvSpPr>
          <p:nvPr>
            <p:ph sz="half" idx="1"/>
          </p:nvPr>
        </p:nvSpPr>
        <p:spPr>
          <a:xfrm>
            <a:off x="257710" y="4328494"/>
            <a:ext cx="4790425" cy="816549"/>
          </a:xfrm>
        </p:spPr>
        <p:txBody>
          <a:bodyPr>
            <a:normAutofit/>
          </a:bodyPr>
          <a:lstStyle/>
          <a:p>
            <a:pPr marL="0" indent="0">
              <a:buNone/>
            </a:pPr>
            <a:r>
              <a:rPr kumimoji="1" lang="ja-JP" altLang="en-US" dirty="0" smtClean="0">
                <a:solidFill>
                  <a:schemeClr val="tx1"/>
                </a:solidFill>
              </a:rPr>
              <a:t>２．子どもの「見取り」がなぜ出来る？</a:t>
            </a:r>
            <a:endParaRPr kumimoji="1" lang="en-US" altLang="ja-JP" dirty="0" smtClean="0">
              <a:solidFill>
                <a:schemeClr val="tx1"/>
              </a:solidFill>
            </a:endParaRPr>
          </a:p>
          <a:p>
            <a:pPr marL="0" indent="0">
              <a:buNone/>
            </a:pPr>
            <a:r>
              <a:rPr kumimoji="1" lang="ja-JP" altLang="en-US" dirty="0" smtClean="0">
                <a:solidFill>
                  <a:schemeClr val="tx1"/>
                </a:solidFill>
              </a:rPr>
              <a:t>　</a:t>
            </a:r>
            <a:endParaRPr kumimoji="1" lang="ja-JP" altLang="en-US" dirty="0"/>
          </a:p>
        </p:txBody>
      </p:sp>
      <p:sp>
        <p:nvSpPr>
          <p:cNvPr id="20" name="コンテンツ プレースホルダー 6"/>
          <p:cNvSpPr>
            <a:spLocks noGrp="1"/>
          </p:cNvSpPr>
          <p:nvPr>
            <p:ph sz="half" idx="1"/>
          </p:nvPr>
        </p:nvSpPr>
        <p:spPr>
          <a:xfrm>
            <a:off x="677333" y="1688620"/>
            <a:ext cx="4184035" cy="2309693"/>
          </a:xfrm>
        </p:spPr>
        <p:txBody>
          <a:bodyPr>
            <a:noAutofit/>
          </a:bodyPr>
          <a:lstStyle/>
          <a:p>
            <a:pPr marL="0" indent="0">
              <a:buNone/>
            </a:pPr>
            <a:r>
              <a:rPr lang="en-US" altLang="ja-JP" sz="1400" dirty="0" smtClean="0">
                <a:effectLst>
                  <a:outerShdw blurRad="38100" dist="38100" dir="2700000" algn="tl">
                    <a:srgbClr val="000000">
                      <a:alpha val="43137"/>
                    </a:srgbClr>
                  </a:outerShdw>
                </a:effectLst>
              </a:rPr>
              <a:t>『</a:t>
            </a:r>
            <a:r>
              <a:rPr lang="ja-JP" altLang="en-US" sz="1400" dirty="0" smtClean="0">
                <a:effectLst>
                  <a:outerShdw blurRad="38100" dist="38100" dir="2700000" algn="tl">
                    <a:srgbClr val="000000">
                      <a:alpha val="43137"/>
                    </a:srgbClr>
                  </a:outerShdw>
                </a:effectLst>
              </a:rPr>
              <a:t>学び合い</a:t>
            </a:r>
            <a:r>
              <a:rPr lang="en-US" altLang="ja-JP" sz="1400" dirty="0" smtClean="0">
                <a:effectLst>
                  <a:outerShdw blurRad="38100" dist="38100" dir="2700000" algn="tl">
                    <a:srgbClr val="000000">
                      <a:alpha val="43137"/>
                    </a:srgbClr>
                  </a:outerShdw>
                </a:effectLst>
              </a:rPr>
              <a:t>』</a:t>
            </a:r>
            <a:r>
              <a:rPr lang="ja-JP" altLang="en-US" sz="1400" dirty="0" smtClean="0">
                <a:effectLst>
                  <a:outerShdw blurRad="38100" dist="38100" dir="2700000" algn="tl">
                    <a:srgbClr val="000000">
                      <a:alpha val="43137"/>
                    </a:srgbClr>
                  </a:outerShdw>
                </a:effectLst>
              </a:rPr>
              <a:t>入門の基礎基本</a:t>
            </a:r>
            <a:r>
              <a:rPr lang="en-US" altLang="ja-JP" sz="1400" dirty="0" smtClean="0">
                <a:effectLst>
                  <a:outerShdw blurRad="38100" dist="38100" dir="2700000" algn="tl">
                    <a:srgbClr val="000000">
                      <a:alpha val="43137"/>
                    </a:srgbClr>
                  </a:outerShdw>
                </a:effectLst>
              </a:rPr>
              <a:t>(P11</a:t>
            </a:r>
            <a:r>
              <a:rPr lang="ja-JP" altLang="en-US" sz="1400" dirty="0" smtClean="0">
                <a:effectLst>
                  <a:outerShdw blurRad="38100" dist="38100" dir="2700000" algn="tl">
                    <a:srgbClr val="000000">
                      <a:alpha val="43137"/>
                    </a:srgbClr>
                  </a:outerShdw>
                </a:effectLst>
              </a:rPr>
              <a:t>～</a:t>
            </a:r>
            <a:r>
              <a:rPr lang="en-US" altLang="ja-JP" sz="1400" dirty="0" smtClean="0">
                <a:effectLst>
                  <a:outerShdw blurRad="38100" dist="38100" dir="2700000" algn="tl">
                    <a:srgbClr val="000000">
                      <a:alpha val="43137"/>
                    </a:srgbClr>
                  </a:outerShdw>
                </a:effectLst>
              </a:rPr>
              <a:t>12)</a:t>
            </a:r>
            <a:endParaRPr lang="en-US" altLang="ja-JP" sz="1400" dirty="0">
              <a:effectLst>
                <a:outerShdw blurRad="38100" dist="38100" dir="2700000" algn="tl">
                  <a:srgbClr val="000000">
                    <a:alpha val="43137"/>
                  </a:srgbClr>
                </a:outerShdw>
              </a:effectLst>
            </a:endParaRPr>
          </a:p>
          <a:p>
            <a:pPr marL="0" indent="0">
              <a:buNone/>
            </a:pPr>
            <a:r>
              <a:rPr kumimoji="1" lang="ja-JP" altLang="en-US" sz="1400" dirty="0" smtClean="0">
                <a:solidFill>
                  <a:schemeClr val="tx1"/>
                </a:solidFill>
              </a:rPr>
              <a:t>★　</a:t>
            </a:r>
            <a:r>
              <a:rPr kumimoji="1" lang="ja-JP" altLang="en-US" sz="1400" b="1" dirty="0" smtClean="0">
                <a:solidFill>
                  <a:schemeClr val="tx1"/>
                </a:solidFill>
              </a:rPr>
              <a:t>子どもの能力は多様である。</a:t>
            </a:r>
            <a:endParaRPr kumimoji="1" lang="en-US" altLang="ja-JP" sz="1400" b="1" dirty="0" smtClean="0">
              <a:solidFill>
                <a:schemeClr val="tx1"/>
              </a:solidFill>
            </a:endParaRPr>
          </a:p>
          <a:p>
            <a:pPr marL="0" indent="0">
              <a:buNone/>
            </a:pPr>
            <a:r>
              <a:rPr kumimoji="1" lang="ja-JP" altLang="en-US" sz="1400" b="1" dirty="0" smtClean="0">
                <a:solidFill>
                  <a:schemeClr val="tx1"/>
                </a:solidFill>
              </a:rPr>
              <a:t>第一：授業で教えることは学習済み</a:t>
            </a:r>
            <a:endParaRPr kumimoji="1" lang="en-US" altLang="ja-JP" sz="1400" b="1" dirty="0" smtClean="0">
              <a:solidFill>
                <a:schemeClr val="tx1"/>
              </a:solidFill>
            </a:endParaRPr>
          </a:p>
          <a:p>
            <a:pPr marL="0" indent="0">
              <a:buNone/>
            </a:pPr>
            <a:r>
              <a:rPr kumimoji="1" lang="ja-JP" altLang="en-US" sz="1400" b="1" dirty="0" smtClean="0">
                <a:solidFill>
                  <a:schemeClr val="tx1"/>
                </a:solidFill>
              </a:rPr>
              <a:t>第二：教科書を読めば自力解決できる</a:t>
            </a:r>
            <a:endParaRPr kumimoji="1" lang="en-US" altLang="ja-JP" sz="1400" b="1" dirty="0" smtClean="0">
              <a:solidFill>
                <a:schemeClr val="tx1"/>
              </a:solidFill>
            </a:endParaRPr>
          </a:p>
          <a:p>
            <a:pPr marL="0" indent="0">
              <a:buNone/>
            </a:pPr>
            <a:r>
              <a:rPr kumimoji="1" lang="ja-JP" altLang="en-US" sz="1400" b="1" dirty="0" smtClean="0">
                <a:solidFill>
                  <a:schemeClr val="tx1"/>
                </a:solidFill>
              </a:rPr>
              <a:t>第三：教師の説明でわかる</a:t>
            </a:r>
            <a:endParaRPr kumimoji="1" lang="en-US" altLang="ja-JP" sz="1400" b="1" dirty="0" smtClean="0">
              <a:solidFill>
                <a:schemeClr val="tx1"/>
              </a:solidFill>
            </a:endParaRPr>
          </a:p>
          <a:p>
            <a:pPr marL="0" indent="0">
              <a:buNone/>
            </a:pPr>
            <a:r>
              <a:rPr kumimoji="1" lang="ja-JP" altLang="en-US" sz="1400" b="1" dirty="0" smtClean="0">
                <a:solidFill>
                  <a:schemeClr val="tx1"/>
                </a:solidFill>
              </a:rPr>
              <a:t>第四：教師の説明でもわからない</a:t>
            </a:r>
            <a:endParaRPr kumimoji="1" lang="en-US" altLang="ja-JP" sz="1400" b="1" dirty="0" smtClean="0">
              <a:solidFill>
                <a:schemeClr val="tx1"/>
              </a:solidFill>
            </a:endParaRPr>
          </a:p>
          <a:p>
            <a:pPr marL="0" indent="0">
              <a:buNone/>
            </a:pPr>
            <a:r>
              <a:rPr kumimoji="1" lang="ja-JP" altLang="en-US" sz="1400" b="1" dirty="0" smtClean="0">
                <a:solidFill>
                  <a:schemeClr val="tx1"/>
                </a:solidFill>
              </a:rPr>
              <a:t>★　授業は、どのレベルに合わせている？</a:t>
            </a:r>
            <a:r>
              <a:rPr kumimoji="1" lang="en-US" altLang="ja-JP" sz="1400" b="1" dirty="0" smtClean="0">
                <a:solidFill>
                  <a:schemeClr val="tx1"/>
                </a:solidFill>
              </a:rPr>
              <a:t>…(</a:t>
            </a:r>
            <a:r>
              <a:rPr kumimoji="1" lang="ja-JP" altLang="en-US" sz="1400" b="1" dirty="0" smtClean="0">
                <a:solidFill>
                  <a:schemeClr val="tx1"/>
                </a:solidFill>
              </a:rPr>
              <a:t>第三</a:t>
            </a:r>
            <a:r>
              <a:rPr kumimoji="1" lang="en-US" altLang="ja-JP" sz="1400" b="1" dirty="0" smtClean="0">
                <a:solidFill>
                  <a:schemeClr val="tx1"/>
                </a:solidFill>
              </a:rPr>
              <a:t>)</a:t>
            </a:r>
            <a:endParaRPr kumimoji="1" lang="ja-JP" altLang="en-US" sz="1400" b="1" dirty="0">
              <a:solidFill>
                <a:schemeClr val="tx1"/>
              </a:solidFill>
            </a:endParaRPr>
          </a:p>
        </p:txBody>
      </p:sp>
      <p:sp>
        <p:nvSpPr>
          <p:cNvPr id="28" name="コンテンツ プレースホルダー 6"/>
          <p:cNvSpPr>
            <a:spLocks noGrp="1"/>
          </p:cNvSpPr>
          <p:nvPr>
            <p:ph sz="half" idx="1"/>
          </p:nvPr>
        </p:nvSpPr>
        <p:spPr>
          <a:xfrm>
            <a:off x="5048135" y="4359310"/>
            <a:ext cx="6100106" cy="2498690"/>
          </a:xfrm>
        </p:spPr>
        <p:txBody>
          <a:bodyPr>
            <a:normAutofit fontScale="92500" lnSpcReduction="10000"/>
          </a:bodyPr>
          <a:lstStyle/>
          <a:p>
            <a:pPr marL="0" indent="0">
              <a:buNone/>
            </a:pPr>
            <a:r>
              <a:rPr kumimoji="1" lang="ja-JP" altLang="en-US" dirty="0" smtClean="0">
                <a:solidFill>
                  <a:schemeClr val="tx1"/>
                </a:solidFill>
              </a:rPr>
              <a:t>２．</a:t>
            </a:r>
            <a:r>
              <a:rPr kumimoji="1" lang="en-US" altLang="ja-JP" dirty="0" smtClean="0">
                <a:solidFill>
                  <a:srgbClr val="FF0000"/>
                </a:solidFill>
                <a:effectLst>
                  <a:outerShdw blurRad="38100" dist="38100" dir="2700000" algn="tl">
                    <a:srgbClr val="000000">
                      <a:alpha val="43137"/>
                    </a:srgbClr>
                  </a:outerShdw>
                </a:effectLst>
              </a:rPr>
              <a:t>『</a:t>
            </a:r>
            <a:r>
              <a:rPr kumimoji="1" lang="ja-JP" altLang="en-US" dirty="0" smtClean="0">
                <a:solidFill>
                  <a:srgbClr val="FF0000"/>
                </a:solidFill>
                <a:effectLst>
                  <a:outerShdw blurRad="38100" dist="38100" dir="2700000" algn="tl">
                    <a:srgbClr val="000000">
                      <a:alpha val="43137"/>
                    </a:srgbClr>
                  </a:outerShdw>
                </a:effectLst>
              </a:rPr>
              <a:t>学び合い</a:t>
            </a:r>
            <a:r>
              <a:rPr kumimoji="1" lang="en-US" altLang="ja-JP" dirty="0" smtClean="0">
                <a:solidFill>
                  <a:srgbClr val="FF0000"/>
                </a:solidFill>
                <a:effectLst>
                  <a:outerShdw blurRad="38100" dist="38100" dir="2700000" algn="tl">
                    <a:srgbClr val="000000">
                      <a:alpha val="43137"/>
                    </a:srgbClr>
                  </a:outerShdw>
                </a:effectLst>
              </a:rPr>
              <a:t>』</a:t>
            </a:r>
            <a:r>
              <a:rPr lang="ja-JP" altLang="en-US" dirty="0" smtClean="0"/>
              <a:t>では、</a:t>
            </a:r>
            <a:r>
              <a:rPr lang="ja-JP" altLang="en-US" dirty="0" smtClean="0">
                <a:solidFill>
                  <a:srgbClr val="FF0000"/>
                </a:solidFill>
                <a:effectLst>
                  <a:outerShdw blurRad="38100" dist="38100" dir="2700000" algn="tl">
                    <a:srgbClr val="000000">
                      <a:alpha val="43137"/>
                    </a:srgbClr>
                  </a:outerShdw>
                </a:effectLst>
              </a:rPr>
              <a:t>時間ほとんどを子どもたちに任せ、自由に立ち歩き相談する</a:t>
            </a:r>
            <a:r>
              <a:rPr lang="ja-JP" altLang="en-US" dirty="0" smtClean="0">
                <a:solidFill>
                  <a:schemeClr val="tx1"/>
                </a:solidFill>
              </a:rPr>
              <a:t> から。</a:t>
            </a:r>
            <a:r>
              <a:rPr lang="en-US" altLang="ja-JP" dirty="0">
                <a:solidFill>
                  <a:schemeClr val="tx1"/>
                </a:solidFill>
              </a:rPr>
              <a:t>(</a:t>
            </a:r>
            <a:r>
              <a:rPr lang="ja-JP" altLang="en-US" dirty="0">
                <a:solidFill>
                  <a:schemeClr val="tx1"/>
                </a:solidFill>
              </a:rPr>
              <a:t>多くの情報を発信する</a:t>
            </a:r>
            <a:r>
              <a:rPr lang="en-US" altLang="ja-JP" dirty="0">
                <a:solidFill>
                  <a:schemeClr val="tx1"/>
                </a:solidFill>
              </a:rPr>
              <a:t>)</a:t>
            </a:r>
            <a:endParaRPr lang="en-US" altLang="ja-JP" dirty="0" smtClean="0">
              <a:solidFill>
                <a:schemeClr val="tx1"/>
              </a:solidFill>
            </a:endParaRPr>
          </a:p>
          <a:p>
            <a:pPr marL="0" indent="0">
              <a:buNone/>
            </a:pPr>
            <a:r>
              <a:rPr lang="en-US" altLang="ja-JP" u="sng" dirty="0" smtClean="0">
                <a:solidFill>
                  <a:schemeClr val="tx1"/>
                </a:solidFill>
              </a:rPr>
              <a:t>【『</a:t>
            </a:r>
            <a:r>
              <a:rPr lang="ja-JP" altLang="en-US" u="sng" dirty="0" smtClean="0">
                <a:solidFill>
                  <a:schemeClr val="tx1"/>
                </a:solidFill>
              </a:rPr>
              <a:t>学び合い</a:t>
            </a:r>
            <a:r>
              <a:rPr lang="en-US" altLang="ja-JP" u="sng" dirty="0" smtClean="0">
                <a:solidFill>
                  <a:schemeClr val="tx1"/>
                </a:solidFill>
              </a:rPr>
              <a:t>』</a:t>
            </a:r>
            <a:r>
              <a:rPr lang="ja-JP" altLang="en-US" u="sng" dirty="0" smtClean="0">
                <a:solidFill>
                  <a:schemeClr val="tx1"/>
                </a:solidFill>
              </a:rPr>
              <a:t>の見取りのノウハウの利用</a:t>
            </a:r>
            <a:r>
              <a:rPr lang="en-US" altLang="ja-JP" u="sng" dirty="0" smtClean="0">
                <a:solidFill>
                  <a:schemeClr val="tx1"/>
                </a:solidFill>
              </a:rPr>
              <a:t>】</a:t>
            </a:r>
          </a:p>
          <a:p>
            <a:pPr marL="0" indent="0">
              <a:buNone/>
            </a:pPr>
            <a:r>
              <a:rPr lang="ja-JP" altLang="en-US" dirty="0" smtClean="0">
                <a:solidFill>
                  <a:srgbClr val="FF0000"/>
                </a:solidFill>
                <a:effectLst>
                  <a:outerShdw blurRad="38100" dist="38100" dir="2700000" algn="tl">
                    <a:srgbClr val="000000">
                      <a:alpha val="43137"/>
                    </a:srgbClr>
                  </a:outerShdw>
                </a:effectLst>
              </a:rPr>
              <a:t>○他の子と関わる⇒</a:t>
            </a:r>
            <a:r>
              <a:rPr lang="ja-JP" altLang="en-US" u="sng" dirty="0" smtClean="0">
                <a:solidFill>
                  <a:srgbClr val="FF0000"/>
                </a:solidFill>
                <a:effectLst>
                  <a:outerShdw blurRad="38100" dist="38100" dir="2700000" algn="tl">
                    <a:srgbClr val="000000">
                      <a:alpha val="43137"/>
                    </a:srgbClr>
                  </a:outerShdw>
                </a:effectLst>
              </a:rPr>
              <a:t>自分の心の中を表出する必要がある</a:t>
            </a:r>
            <a:endParaRPr lang="en-US" altLang="ja-JP" u="sng" dirty="0" smtClean="0">
              <a:solidFill>
                <a:srgbClr val="FF0000"/>
              </a:solidFill>
              <a:effectLst>
                <a:outerShdw blurRad="38100" dist="38100" dir="2700000" algn="tl">
                  <a:srgbClr val="000000">
                    <a:alpha val="43137"/>
                  </a:srgbClr>
                </a:outerShdw>
              </a:effectLst>
            </a:endParaRPr>
          </a:p>
          <a:p>
            <a:pPr marL="0" indent="0">
              <a:buNone/>
            </a:pPr>
            <a:r>
              <a:rPr kumimoji="1" lang="ja-JP" altLang="en-US" dirty="0" smtClean="0">
                <a:solidFill>
                  <a:srgbClr val="FF0000"/>
                </a:solidFill>
                <a:effectLst>
                  <a:outerShdw blurRad="38100" dist="38100" dir="2700000" algn="tl">
                    <a:srgbClr val="000000">
                      <a:alpha val="43137"/>
                    </a:srgbClr>
                  </a:outerShdw>
                </a:effectLst>
              </a:rPr>
              <a:t>○分からないとき⇒</a:t>
            </a:r>
            <a:r>
              <a:rPr kumimoji="1" lang="ja-JP" altLang="en-US" u="sng" dirty="0" smtClean="0">
                <a:solidFill>
                  <a:srgbClr val="FF0000"/>
                </a:solidFill>
                <a:effectLst>
                  <a:outerShdw blurRad="38100" dist="38100" dir="2700000" algn="tl">
                    <a:srgbClr val="000000">
                      <a:alpha val="43137"/>
                    </a:srgbClr>
                  </a:outerShdw>
                </a:effectLst>
              </a:rPr>
              <a:t>分からない表情をする</a:t>
            </a:r>
            <a:endParaRPr kumimoji="1" lang="en-US" altLang="ja-JP" u="sng" dirty="0" smtClean="0">
              <a:solidFill>
                <a:srgbClr val="FF0000"/>
              </a:solidFill>
              <a:effectLst>
                <a:outerShdw blurRad="38100" dist="38100" dir="2700000" algn="tl">
                  <a:srgbClr val="000000">
                    <a:alpha val="43137"/>
                  </a:srgbClr>
                </a:outerShdw>
              </a:effectLst>
            </a:endParaRPr>
          </a:p>
          <a:p>
            <a:pPr marL="0" indent="0">
              <a:buNone/>
            </a:pPr>
            <a:r>
              <a:rPr kumimoji="1" lang="ja-JP" altLang="en-US" dirty="0" smtClean="0">
                <a:solidFill>
                  <a:srgbClr val="FF0000"/>
                </a:solidFill>
                <a:effectLst>
                  <a:outerShdw blurRad="38100" dist="38100" dir="2700000" algn="tl">
                    <a:srgbClr val="000000">
                      <a:alpha val="43137"/>
                    </a:srgbClr>
                  </a:outerShdw>
                </a:effectLst>
              </a:rPr>
              <a:t>○教えられる子⇒</a:t>
            </a:r>
            <a:r>
              <a:rPr kumimoji="1" lang="ja-JP" altLang="en-US" u="sng" dirty="0" smtClean="0">
                <a:solidFill>
                  <a:srgbClr val="FF0000"/>
                </a:solidFill>
                <a:effectLst>
                  <a:outerShdw blurRad="38100" dist="38100" dir="2700000" algn="tl">
                    <a:srgbClr val="000000">
                      <a:alpha val="43137"/>
                    </a:srgbClr>
                  </a:outerShdw>
                </a:effectLst>
              </a:rPr>
              <a:t>本当に分かっていないと表情に出る</a:t>
            </a:r>
            <a:endParaRPr kumimoji="1" lang="en-US" altLang="ja-JP" u="sng" dirty="0" smtClean="0">
              <a:solidFill>
                <a:srgbClr val="FF0000"/>
              </a:solidFill>
              <a:effectLst>
                <a:outerShdw blurRad="38100" dist="38100" dir="2700000" algn="tl">
                  <a:srgbClr val="000000">
                    <a:alpha val="43137"/>
                  </a:srgbClr>
                </a:outerShdw>
              </a:effectLst>
            </a:endParaRPr>
          </a:p>
          <a:p>
            <a:pPr marL="0" indent="0">
              <a:buNone/>
            </a:pPr>
            <a:r>
              <a:rPr kumimoji="1" lang="ja-JP" altLang="en-US" dirty="0" smtClean="0">
                <a:solidFill>
                  <a:srgbClr val="FF0000"/>
                </a:solidFill>
                <a:effectLst>
                  <a:outerShdw blurRad="38100" dist="38100" dir="2700000" algn="tl">
                    <a:srgbClr val="000000">
                      <a:alpha val="43137"/>
                    </a:srgbClr>
                  </a:outerShdw>
                </a:effectLst>
              </a:rPr>
              <a:t>○相性が悪ければ⇒</a:t>
            </a:r>
            <a:r>
              <a:rPr kumimoji="1" lang="ja-JP" altLang="en-US" u="sng" dirty="0" smtClean="0">
                <a:solidFill>
                  <a:srgbClr val="FF0000"/>
                </a:solidFill>
                <a:effectLst>
                  <a:outerShdw blurRad="38100" dist="38100" dir="2700000" algn="tl">
                    <a:srgbClr val="000000">
                      <a:alpha val="43137"/>
                    </a:srgbClr>
                  </a:outerShdw>
                </a:effectLst>
              </a:rPr>
              <a:t>教えられている子はあらぬ方向を見る</a:t>
            </a:r>
            <a:endParaRPr kumimoji="1" lang="ja-JP" altLang="en-US" u="sng" dirty="0">
              <a:solidFill>
                <a:srgbClr val="FF0000"/>
              </a:solidFill>
              <a:effectLst>
                <a:outerShdw blurRad="38100" dist="38100" dir="2700000" algn="tl">
                  <a:srgbClr val="000000">
                    <a:alpha val="43137"/>
                  </a:srgbClr>
                </a:outerShdw>
              </a:effectLst>
            </a:endParaRPr>
          </a:p>
        </p:txBody>
      </p:sp>
      <p:pic>
        <p:nvPicPr>
          <p:cNvPr id="4" name="図 3"/>
          <p:cNvPicPr>
            <a:picLocks noChangeAspect="1"/>
          </p:cNvPicPr>
          <p:nvPr/>
        </p:nvPicPr>
        <p:blipFill>
          <a:blip r:embed="rId3"/>
          <a:stretch>
            <a:fillRect/>
          </a:stretch>
        </p:blipFill>
        <p:spPr>
          <a:xfrm>
            <a:off x="10586546" y="77577"/>
            <a:ext cx="1500702" cy="2190735"/>
          </a:xfrm>
          <a:prstGeom prst="rect">
            <a:avLst/>
          </a:prstGeom>
        </p:spPr>
      </p:pic>
      <p:sp>
        <p:nvSpPr>
          <p:cNvPr id="3" name="コンテンツ プレースホルダー 2"/>
          <p:cNvSpPr>
            <a:spLocks noGrp="1"/>
          </p:cNvSpPr>
          <p:nvPr>
            <p:ph sz="half" idx="1"/>
          </p:nvPr>
        </p:nvSpPr>
        <p:spPr/>
        <p:txBody>
          <a:bodyPr/>
          <a:lstStyle/>
          <a:p>
            <a:endParaRPr kumimoji="1" lang="ja-JP" altLang="en-US"/>
          </a:p>
        </p:txBody>
      </p:sp>
      <p:sp>
        <p:nvSpPr>
          <p:cNvPr id="8" name="コンテンツ プレースホルダー 7"/>
          <p:cNvSpPr>
            <a:spLocks noGrp="1"/>
          </p:cNvSpPr>
          <p:nvPr>
            <p:ph sz="half" idx="1"/>
          </p:nvPr>
        </p:nvSpPr>
        <p:spPr/>
        <p:txBody>
          <a:bodyPr/>
          <a:lstStyle/>
          <a:p>
            <a:endParaRPr kumimoji="1" lang="ja-JP" altLang="en-US" dirty="0"/>
          </a:p>
        </p:txBody>
      </p:sp>
      <p:sp>
        <p:nvSpPr>
          <p:cNvPr id="30" name="下矢印 29"/>
          <p:cNvSpPr/>
          <p:nvPr/>
        </p:nvSpPr>
        <p:spPr>
          <a:xfrm>
            <a:off x="7750903" y="2021359"/>
            <a:ext cx="845699" cy="278460"/>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コンテンツ プレースホルダー 6"/>
          <p:cNvSpPr>
            <a:spLocks noGrp="1"/>
          </p:cNvSpPr>
          <p:nvPr>
            <p:ph sz="half" idx="1"/>
          </p:nvPr>
        </p:nvSpPr>
        <p:spPr>
          <a:xfrm>
            <a:off x="295278" y="5029425"/>
            <a:ext cx="4790425" cy="816549"/>
          </a:xfrm>
        </p:spPr>
        <p:txBody>
          <a:bodyPr>
            <a:normAutofit/>
          </a:bodyPr>
          <a:lstStyle/>
          <a:p>
            <a:pPr marL="0" indent="0">
              <a:buNone/>
            </a:pPr>
            <a:r>
              <a:rPr kumimoji="1" lang="ja-JP" altLang="en-US" dirty="0" smtClean="0">
                <a:solidFill>
                  <a:schemeClr val="tx1"/>
                </a:solidFill>
              </a:rPr>
              <a:t>３．教師は「見取り」が出来ていたか？</a:t>
            </a:r>
            <a:endParaRPr kumimoji="1" lang="en-US" altLang="ja-JP" dirty="0" smtClean="0">
              <a:solidFill>
                <a:schemeClr val="tx1"/>
              </a:solidFill>
            </a:endParaRPr>
          </a:p>
          <a:p>
            <a:pPr marL="0" indent="0">
              <a:buNone/>
            </a:pPr>
            <a:r>
              <a:rPr kumimoji="1" lang="ja-JP" altLang="en-US" dirty="0" smtClean="0">
                <a:solidFill>
                  <a:schemeClr val="tx1"/>
                </a:solidFill>
              </a:rPr>
              <a:t>　</a:t>
            </a:r>
            <a:endParaRPr kumimoji="1" lang="ja-JP" altLang="en-US" dirty="0"/>
          </a:p>
        </p:txBody>
      </p:sp>
      <p:sp>
        <p:nvSpPr>
          <p:cNvPr id="33" name="コンテンツ プレースホルダー 6"/>
          <p:cNvSpPr>
            <a:spLocks noGrp="1"/>
          </p:cNvSpPr>
          <p:nvPr>
            <p:ph sz="half" idx="1"/>
          </p:nvPr>
        </p:nvSpPr>
        <p:spPr>
          <a:xfrm>
            <a:off x="295278" y="5888390"/>
            <a:ext cx="4790425" cy="816549"/>
          </a:xfrm>
        </p:spPr>
        <p:txBody>
          <a:bodyPr>
            <a:normAutofit/>
          </a:bodyPr>
          <a:lstStyle/>
          <a:p>
            <a:pPr marL="0" indent="0">
              <a:buNone/>
            </a:pPr>
            <a:r>
              <a:rPr kumimoji="1" lang="ja-JP" altLang="en-US" dirty="0" smtClean="0">
                <a:solidFill>
                  <a:schemeClr val="tx1"/>
                </a:solidFill>
              </a:rPr>
              <a:t>４．</a:t>
            </a:r>
            <a:r>
              <a:rPr lang="en-US" altLang="ja-JP" dirty="0">
                <a:solidFill>
                  <a:srgbClr val="FF0000"/>
                </a:solidFill>
                <a:effectLst>
                  <a:outerShdw blurRad="38100" dist="38100" dir="2700000" algn="tl">
                    <a:srgbClr val="000000">
                      <a:alpha val="43137"/>
                    </a:srgbClr>
                  </a:outerShdw>
                </a:effectLst>
              </a:rPr>
              <a:t>『</a:t>
            </a:r>
            <a:r>
              <a:rPr lang="ja-JP" altLang="en-US" dirty="0">
                <a:solidFill>
                  <a:srgbClr val="FF0000"/>
                </a:solidFill>
                <a:effectLst>
                  <a:outerShdw blurRad="38100" dist="38100" dir="2700000" algn="tl">
                    <a:srgbClr val="000000">
                      <a:alpha val="43137"/>
                    </a:srgbClr>
                  </a:outerShdw>
                </a:effectLst>
              </a:rPr>
              <a:t>学び合い</a:t>
            </a:r>
            <a:r>
              <a:rPr lang="en-US" altLang="ja-JP" dirty="0">
                <a:solidFill>
                  <a:srgbClr val="FF0000"/>
                </a:solidFill>
                <a:effectLst>
                  <a:outerShdw blurRad="38100" dist="38100" dir="2700000" algn="tl">
                    <a:srgbClr val="000000">
                      <a:alpha val="43137"/>
                    </a:srgbClr>
                  </a:outerShdw>
                </a:effectLst>
              </a:rPr>
              <a:t>』</a:t>
            </a:r>
            <a:r>
              <a:rPr lang="ja-JP" altLang="en-US" dirty="0" smtClean="0">
                <a:solidFill>
                  <a:srgbClr val="FF0000"/>
                </a:solidFill>
                <a:effectLst>
                  <a:outerShdw blurRad="38100" dist="38100" dir="2700000" algn="tl">
                    <a:srgbClr val="000000">
                      <a:alpha val="43137"/>
                    </a:srgbClr>
                  </a:outerShdw>
                </a:effectLst>
              </a:rPr>
              <a:t>で一番大事にしているのは、</a:t>
            </a:r>
            <a:endParaRPr lang="en-US" altLang="ja-JP" dirty="0">
              <a:solidFill>
                <a:srgbClr val="FF0000"/>
              </a:solidFill>
              <a:effectLst>
                <a:outerShdw blurRad="38100" dist="38100" dir="2700000" algn="tl">
                  <a:srgbClr val="000000">
                    <a:alpha val="43137"/>
                  </a:srgbClr>
                </a:outerShdw>
              </a:effectLst>
            </a:endParaRPr>
          </a:p>
          <a:p>
            <a:pPr marL="0" indent="0">
              <a:buNone/>
            </a:pPr>
            <a:r>
              <a:rPr kumimoji="1" lang="ja-JP" altLang="en-US" dirty="0" smtClean="0">
                <a:solidFill>
                  <a:srgbClr val="FF0000"/>
                </a:solidFill>
                <a:effectLst>
                  <a:outerShdw blurRad="38100" dist="38100" dir="2700000" algn="tl">
                    <a:srgbClr val="000000">
                      <a:alpha val="43137"/>
                    </a:srgbClr>
                  </a:outerShdw>
                </a:effectLst>
              </a:rPr>
              <a:t>⇒「</a:t>
            </a:r>
            <a:r>
              <a:rPr kumimoji="1" lang="en-US" altLang="ja-JP" dirty="0" smtClean="0">
                <a:solidFill>
                  <a:srgbClr val="FF0000"/>
                </a:solidFill>
                <a:effectLst>
                  <a:outerShdw blurRad="38100" dist="38100" dir="2700000" algn="tl">
                    <a:srgbClr val="000000">
                      <a:alpha val="43137"/>
                    </a:srgbClr>
                  </a:outerShdw>
                </a:effectLst>
              </a:rPr>
              <a:t>1</a:t>
            </a:r>
            <a:r>
              <a:rPr kumimoji="1" lang="ja-JP" altLang="en-US" dirty="0" smtClean="0">
                <a:solidFill>
                  <a:srgbClr val="FF0000"/>
                </a:solidFill>
                <a:effectLst>
                  <a:outerShdw blurRad="38100" dist="38100" dir="2700000" algn="tl">
                    <a:srgbClr val="000000">
                      <a:alpha val="43137"/>
                    </a:srgbClr>
                  </a:outerShdw>
                </a:effectLst>
              </a:rPr>
              <a:t>人も見捨てず」</a:t>
            </a:r>
            <a:r>
              <a:rPr kumimoji="1" lang="ja-JP" altLang="en-US" dirty="0" smtClean="0">
                <a:solidFill>
                  <a:schemeClr val="tx1"/>
                </a:solidFill>
              </a:rPr>
              <a:t>　</a:t>
            </a:r>
            <a:endParaRPr kumimoji="1" lang="ja-JP" altLang="en-US" dirty="0"/>
          </a:p>
        </p:txBody>
      </p:sp>
      <p:sp>
        <p:nvSpPr>
          <p:cNvPr id="25" name="角丸四角形 24"/>
          <p:cNvSpPr/>
          <p:nvPr/>
        </p:nvSpPr>
        <p:spPr>
          <a:xfrm>
            <a:off x="4305920" y="3759092"/>
            <a:ext cx="352698" cy="239221"/>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角丸四角形 8"/>
          <p:cNvSpPr/>
          <p:nvPr/>
        </p:nvSpPr>
        <p:spPr>
          <a:xfrm>
            <a:off x="551543" y="2107942"/>
            <a:ext cx="4309825" cy="1993033"/>
          </a:xfrm>
          <a:prstGeom prst="round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677333" y="1931723"/>
            <a:ext cx="4257524" cy="2128814"/>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049784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25"/>
                                        </p:tgtEl>
                                      </p:cBhvr>
                                    </p:animEffect>
                                    <p:set>
                                      <p:cBhvr>
                                        <p:cTn id="12" dur="1" fill="hold">
                                          <p:stCondLst>
                                            <p:cond delay="499"/>
                                          </p:stCondLst>
                                        </p:cTn>
                                        <p:tgtEl>
                                          <p:spTgt spid="2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10800557" y="95199"/>
            <a:ext cx="1288939" cy="1881603"/>
          </a:xfrm>
          <a:prstGeom prst="rect">
            <a:avLst/>
          </a:prstGeom>
        </p:spPr>
      </p:pic>
      <p:sp>
        <p:nvSpPr>
          <p:cNvPr id="7" name="正方形/長方形 6"/>
          <p:cNvSpPr/>
          <p:nvPr/>
        </p:nvSpPr>
        <p:spPr>
          <a:xfrm>
            <a:off x="4562212" y="206874"/>
            <a:ext cx="233842" cy="23279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コンテンツ プレースホルダー 6"/>
          <p:cNvSpPr txBox="1">
            <a:spLocks/>
          </p:cNvSpPr>
          <p:nvPr/>
        </p:nvSpPr>
        <p:spPr>
          <a:xfrm>
            <a:off x="265891" y="582964"/>
            <a:ext cx="10494329" cy="1284639"/>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dirty="0" smtClean="0">
                <a:solidFill>
                  <a:schemeClr val="tx1"/>
                </a:solidFill>
                <a:effectLst>
                  <a:outerShdw blurRad="38100" dist="38100" dir="2700000" algn="tl">
                    <a:srgbClr val="000000">
                      <a:alpha val="43137"/>
                    </a:srgbClr>
                  </a:outerShdw>
                </a:effectLst>
              </a:rPr>
              <a:t>１　特別支援の子や特別支援が強く疑われる子がいる場合、どこに気を付けるか？</a:t>
            </a:r>
            <a:endParaRPr lang="en-US" altLang="ja-JP" dirty="0" smtClean="0">
              <a:solidFill>
                <a:schemeClr val="tx1"/>
              </a:solidFill>
              <a:effectLst>
                <a:outerShdw blurRad="38100" dist="38100" dir="2700000" algn="tl">
                  <a:srgbClr val="000000">
                    <a:alpha val="43137"/>
                  </a:srgbClr>
                </a:outerShdw>
              </a:effectLst>
            </a:endParaRPr>
          </a:p>
          <a:p>
            <a:pPr marL="0" indent="0">
              <a:buNone/>
            </a:pPr>
            <a:r>
              <a:rPr lang="ja-JP" altLang="en-US" dirty="0" smtClean="0">
                <a:solidFill>
                  <a:srgbClr val="FF0000"/>
                </a:solidFill>
                <a:effectLst>
                  <a:outerShdw blurRad="38100" dist="38100" dir="2700000" algn="tl">
                    <a:srgbClr val="000000">
                      <a:alpha val="43137"/>
                    </a:srgbClr>
                  </a:outerShdw>
                </a:effectLst>
              </a:rPr>
              <a:t>西川：その子を忘れることができるかどうかがポイント</a:t>
            </a:r>
            <a:endParaRPr lang="en-US" altLang="ja-JP" dirty="0" smtClean="0">
              <a:solidFill>
                <a:srgbClr val="FF0000"/>
              </a:solidFill>
              <a:effectLst>
                <a:outerShdw blurRad="38100" dist="38100" dir="2700000" algn="tl">
                  <a:srgbClr val="000000">
                    <a:alpha val="43137"/>
                  </a:srgbClr>
                </a:outerShdw>
              </a:effectLst>
            </a:endParaRPr>
          </a:p>
          <a:p>
            <a:pPr marL="0" indent="0">
              <a:buNone/>
            </a:pPr>
            <a:r>
              <a:rPr lang="ja-JP" altLang="en-US" dirty="0" smtClean="0">
                <a:solidFill>
                  <a:schemeClr val="tx1"/>
                </a:solidFill>
                <a:effectLst>
                  <a:outerShdw blurRad="38100" dist="38100" dir="2700000" algn="tl">
                    <a:srgbClr val="000000">
                      <a:alpha val="43137"/>
                    </a:srgbClr>
                  </a:outerShdw>
                </a:effectLst>
              </a:rPr>
              <a:t>　　</a:t>
            </a:r>
            <a:r>
              <a:rPr lang="ja-JP" altLang="en-US" dirty="0" smtClean="0">
                <a:solidFill>
                  <a:srgbClr val="FF0000"/>
                </a:solidFill>
                <a:effectLst>
                  <a:outerShdw blurRad="38100" dist="38100" dir="2700000" algn="tl">
                    <a:srgbClr val="000000">
                      <a:alpha val="43137"/>
                    </a:srgbClr>
                  </a:outerShdw>
                </a:effectLst>
              </a:rPr>
              <a:t>：その子から離れて素知らぬ顔で見守ることが出来るか、出来ないかがポイント</a:t>
            </a:r>
            <a:r>
              <a:rPr lang="ja-JP" altLang="en-US" dirty="0" smtClean="0">
                <a:solidFill>
                  <a:schemeClr val="tx1"/>
                </a:solidFill>
                <a:effectLst>
                  <a:outerShdw blurRad="38100" dist="38100" dir="2700000" algn="tl">
                    <a:srgbClr val="000000">
                      <a:alpha val="43137"/>
                    </a:srgbClr>
                  </a:outerShdw>
                </a:effectLst>
              </a:rPr>
              <a:t>　　</a:t>
            </a:r>
            <a:endParaRPr lang="en-US" altLang="ja-JP" dirty="0" smtClean="0">
              <a:solidFill>
                <a:schemeClr val="tx1"/>
              </a:solidFill>
              <a:effectLst>
                <a:outerShdw blurRad="38100" dist="38100" dir="2700000" algn="tl">
                  <a:srgbClr val="000000">
                    <a:alpha val="43137"/>
                  </a:srgbClr>
                </a:outerShdw>
              </a:effectLst>
            </a:endParaRPr>
          </a:p>
        </p:txBody>
      </p:sp>
      <p:sp>
        <p:nvSpPr>
          <p:cNvPr id="41" name="タイトル 1"/>
          <p:cNvSpPr txBox="1">
            <a:spLocks/>
          </p:cNvSpPr>
          <p:nvPr/>
        </p:nvSpPr>
        <p:spPr>
          <a:xfrm>
            <a:off x="265894" y="169631"/>
            <a:ext cx="10494332" cy="468436"/>
          </a:xfrm>
          <a:prstGeom prst="rect">
            <a:avLst/>
          </a:prstGeom>
        </p:spPr>
        <p:txBody>
          <a:bodyPr vert="horz" lIns="91440" tIns="45720" rIns="91440" bIns="45720" rtlCol="0" anchor="t">
            <a:normAutofit fontScale="75000" lnSpcReduction="200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3200" dirty="0" smtClean="0">
                <a:solidFill>
                  <a:schemeClr val="tx1"/>
                </a:solidFill>
              </a:rPr>
              <a:t>第４章 </a:t>
            </a:r>
            <a:r>
              <a:rPr lang="en-US" altLang="ja-JP" sz="3200" dirty="0" smtClean="0">
                <a:solidFill>
                  <a:schemeClr val="tx1"/>
                </a:solidFill>
              </a:rPr>
              <a:t>『</a:t>
            </a:r>
            <a:r>
              <a:rPr lang="ja-JP" altLang="en-US" sz="3200" dirty="0">
                <a:solidFill>
                  <a:schemeClr val="tx1"/>
                </a:solidFill>
              </a:rPr>
              <a:t>学び合い</a:t>
            </a:r>
            <a:r>
              <a:rPr lang="en-US" altLang="ja-JP" sz="3200" dirty="0" smtClean="0">
                <a:solidFill>
                  <a:schemeClr val="tx1"/>
                </a:solidFill>
              </a:rPr>
              <a:t>』</a:t>
            </a:r>
            <a:r>
              <a:rPr lang="ja-JP" altLang="en-US" sz="3200" dirty="0" smtClean="0">
                <a:solidFill>
                  <a:schemeClr val="tx1"/>
                </a:solidFill>
              </a:rPr>
              <a:t>の見取り</a:t>
            </a:r>
            <a:r>
              <a:rPr lang="ja-JP" altLang="en-US" sz="3700" dirty="0" smtClean="0">
                <a:solidFill>
                  <a:schemeClr val="tx1"/>
                </a:solidFill>
              </a:rPr>
              <a:t>　</a:t>
            </a:r>
            <a:endParaRPr lang="ja-JP" altLang="en-US" sz="2400" dirty="0">
              <a:solidFill>
                <a:schemeClr val="tx1"/>
              </a:solidFill>
            </a:endParaRPr>
          </a:p>
        </p:txBody>
      </p:sp>
      <p:sp>
        <p:nvSpPr>
          <p:cNvPr id="8" name="正方形/長方形 7"/>
          <p:cNvSpPr/>
          <p:nvPr/>
        </p:nvSpPr>
        <p:spPr>
          <a:xfrm>
            <a:off x="4440454" y="185782"/>
            <a:ext cx="5578771" cy="338554"/>
          </a:xfrm>
          <a:prstGeom prst="rect">
            <a:avLst/>
          </a:prstGeom>
        </p:spPr>
        <p:txBody>
          <a:bodyPr wrap="none">
            <a:spAutoFit/>
          </a:bodyPr>
          <a:lstStyle/>
          <a:p>
            <a:r>
              <a:rPr lang="ja-JP" altLang="en-US" sz="1600" dirty="0" smtClean="0"/>
              <a:t>６ 特別支援の子に対する見取りのポイント①</a:t>
            </a:r>
            <a:r>
              <a:rPr lang="en-US" altLang="ja-JP" sz="1600" dirty="0" smtClean="0"/>
              <a:t>(p124</a:t>
            </a:r>
            <a:r>
              <a:rPr lang="ja-JP" altLang="en-US" sz="1600" dirty="0" smtClean="0"/>
              <a:t>～</a:t>
            </a:r>
            <a:r>
              <a:rPr lang="en-US" altLang="ja-JP" sz="1600" dirty="0" smtClean="0"/>
              <a:t>p127)</a:t>
            </a:r>
            <a:endParaRPr lang="ja-JP" altLang="en-US" sz="1600" dirty="0"/>
          </a:p>
        </p:txBody>
      </p:sp>
      <p:sp>
        <p:nvSpPr>
          <p:cNvPr id="19" name="テキスト ボックス 18"/>
          <p:cNvSpPr txBox="1"/>
          <p:nvPr/>
        </p:nvSpPr>
        <p:spPr>
          <a:xfrm>
            <a:off x="306219" y="1902733"/>
            <a:ext cx="10494338" cy="646331"/>
          </a:xfrm>
          <a:prstGeom prst="rect">
            <a:avLst/>
          </a:prstGeom>
          <a:solidFill>
            <a:schemeClr val="bg1"/>
          </a:solidFill>
          <a:ln>
            <a:solidFill>
              <a:schemeClr val="accent1"/>
            </a:solidFill>
          </a:ln>
        </p:spPr>
        <p:txBody>
          <a:bodyPr wrap="square" rtlCol="0">
            <a:spAutoFit/>
          </a:bodyPr>
          <a:lstStyle/>
          <a:p>
            <a:r>
              <a:rPr kumimoji="1" lang="ja-JP" altLang="en-US" dirty="0" smtClean="0">
                <a:solidFill>
                  <a:srgbClr val="002060"/>
                </a:solidFill>
                <a:effectLst>
                  <a:outerShdw blurRad="38100" dist="38100" dir="2700000" algn="tl">
                    <a:srgbClr val="000000">
                      <a:alpha val="43137"/>
                    </a:srgbClr>
                  </a:outerShdw>
                </a:effectLst>
              </a:rPr>
              <a:t>●忘れることが出来ない熱心な先生、我慢しきれずに手を貸してしまう。</a:t>
            </a:r>
            <a:endParaRPr kumimoji="1" lang="en-US" altLang="ja-JP" dirty="0" smtClean="0">
              <a:solidFill>
                <a:srgbClr val="002060"/>
              </a:solidFill>
              <a:effectLst>
                <a:outerShdw blurRad="38100" dist="38100" dir="2700000" algn="tl">
                  <a:srgbClr val="000000">
                    <a:alpha val="43137"/>
                  </a:srgbClr>
                </a:outerShdw>
              </a:effectLst>
            </a:endParaRPr>
          </a:p>
          <a:p>
            <a:r>
              <a:rPr kumimoji="1" lang="ja-JP" altLang="en-US" dirty="0" smtClean="0">
                <a:solidFill>
                  <a:srgbClr val="002060"/>
                </a:solidFill>
                <a:effectLst>
                  <a:outerShdw blurRad="38100" dist="38100" dir="2700000" algn="tl">
                    <a:srgbClr val="000000">
                      <a:alpha val="43137"/>
                    </a:srgbClr>
                  </a:outerShdw>
                </a:effectLst>
              </a:rPr>
              <a:t>⇒その様子を見ている人がいる。（　　　　　　　）⇒「あの子は、先生が担当するんだ</a:t>
            </a:r>
            <a:r>
              <a:rPr kumimoji="1" lang="en-US" altLang="ja-JP" dirty="0" smtClean="0">
                <a:solidFill>
                  <a:srgbClr val="002060"/>
                </a:solidFill>
                <a:effectLst>
                  <a:outerShdw blurRad="38100" dist="38100" dir="2700000" algn="tl">
                    <a:srgbClr val="000000">
                      <a:alpha val="43137"/>
                    </a:srgbClr>
                  </a:outerShdw>
                </a:effectLst>
              </a:rPr>
              <a:t>…</a:t>
            </a:r>
            <a:r>
              <a:rPr kumimoji="1" lang="ja-JP" altLang="en-US" dirty="0" smtClean="0">
                <a:solidFill>
                  <a:srgbClr val="002060"/>
                </a:solidFill>
                <a:effectLst>
                  <a:outerShdw blurRad="38100" dist="38100" dir="2700000" algn="tl">
                    <a:srgbClr val="000000">
                      <a:alpha val="43137"/>
                    </a:srgbClr>
                  </a:outerShdw>
                </a:effectLst>
              </a:rPr>
              <a:t>」</a:t>
            </a:r>
            <a:endParaRPr kumimoji="1" lang="en-US" altLang="ja-JP" dirty="0" smtClean="0">
              <a:solidFill>
                <a:srgbClr val="002060"/>
              </a:solidFill>
              <a:effectLst>
                <a:outerShdw blurRad="38100" dist="38100" dir="2700000" algn="tl">
                  <a:srgbClr val="000000">
                    <a:alpha val="43137"/>
                  </a:srgbClr>
                </a:outerShdw>
              </a:effectLst>
            </a:endParaRPr>
          </a:p>
        </p:txBody>
      </p:sp>
      <p:sp>
        <p:nvSpPr>
          <p:cNvPr id="27" name="テキスト ボックス 26"/>
          <p:cNvSpPr txBox="1"/>
          <p:nvPr/>
        </p:nvSpPr>
        <p:spPr>
          <a:xfrm>
            <a:off x="265882" y="2524540"/>
            <a:ext cx="10494338" cy="2585323"/>
          </a:xfrm>
          <a:prstGeom prst="rect">
            <a:avLst/>
          </a:prstGeom>
          <a:solidFill>
            <a:schemeClr val="bg1"/>
          </a:solidFill>
          <a:ln>
            <a:solidFill>
              <a:schemeClr val="accent1"/>
            </a:solidFill>
          </a:ln>
        </p:spPr>
        <p:txBody>
          <a:bodyPr wrap="square" rtlCol="0">
            <a:spAutoFit/>
          </a:bodyPr>
          <a:lstStyle/>
          <a:p>
            <a:r>
              <a:rPr kumimoji="1" lang="en-US" altLang="ja-JP" dirty="0" smtClean="0">
                <a:effectLst>
                  <a:outerShdw blurRad="38100" dist="38100" dir="2700000" algn="tl">
                    <a:srgbClr val="000000">
                      <a:alpha val="43137"/>
                    </a:srgbClr>
                  </a:outerShdw>
                </a:effectLst>
              </a:rPr>
              <a:t>(1)</a:t>
            </a:r>
            <a:r>
              <a:rPr kumimoji="1" lang="ja-JP" altLang="en-US" dirty="0" smtClean="0">
                <a:effectLst>
                  <a:outerShdw blurRad="38100" dist="38100" dir="2700000" algn="tl">
                    <a:srgbClr val="000000">
                      <a:alpha val="43137"/>
                    </a:srgbClr>
                  </a:outerShdw>
                </a:effectLst>
              </a:rPr>
              <a:t>あなたも特別な支援の必要な子だったし、私も特別な支援の必要な子であった。</a:t>
            </a:r>
            <a:r>
              <a:rPr kumimoji="1" lang="en-US" altLang="ja-JP" dirty="0" smtClean="0">
                <a:effectLst>
                  <a:outerShdw blurRad="38100" dist="38100" dir="2700000" algn="tl">
                    <a:srgbClr val="000000">
                      <a:alpha val="43137"/>
                    </a:srgbClr>
                  </a:outerShdw>
                </a:effectLst>
              </a:rPr>
              <a:t>…</a:t>
            </a:r>
            <a:r>
              <a:rPr kumimoji="1" lang="ja-JP" altLang="en-US" dirty="0" smtClean="0">
                <a:effectLst>
                  <a:outerShdw blurRad="38100" dist="38100" dir="2700000" algn="tl">
                    <a:srgbClr val="000000">
                      <a:alpha val="43137"/>
                    </a:srgbClr>
                  </a:outerShdw>
                </a:effectLst>
              </a:rPr>
              <a:t>（○・</a:t>
            </a:r>
            <a:r>
              <a:rPr kumimoji="1" lang="en-US" altLang="ja-JP" dirty="0" smtClean="0">
                <a:effectLst>
                  <a:outerShdw blurRad="38100" dist="38100" dir="2700000" algn="tl">
                    <a:srgbClr val="000000">
                      <a:alpha val="43137"/>
                    </a:srgbClr>
                  </a:outerShdw>
                </a:effectLst>
              </a:rPr>
              <a:t>×</a:t>
            </a:r>
            <a:r>
              <a:rPr kumimoji="1" lang="ja-JP" altLang="en-US" dirty="0" smtClean="0">
                <a:effectLst>
                  <a:outerShdw blurRad="38100" dist="38100" dir="2700000" algn="tl">
                    <a:srgbClr val="000000">
                      <a:alpha val="43137"/>
                    </a:srgbClr>
                  </a:outerShdw>
                </a:effectLst>
              </a:rPr>
              <a:t>）</a:t>
            </a:r>
            <a:endParaRPr kumimoji="1" lang="en-US" altLang="ja-JP" dirty="0" smtClean="0">
              <a:effectLst>
                <a:outerShdw blurRad="38100" dist="38100" dir="2700000" algn="tl">
                  <a:srgbClr val="000000">
                    <a:alpha val="43137"/>
                  </a:srgbClr>
                </a:outerShdw>
              </a:effectLst>
            </a:endParaRPr>
          </a:p>
          <a:p>
            <a:r>
              <a:rPr kumimoji="1" lang="ja-JP" altLang="en-US" dirty="0" smtClean="0">
                <a:solidFill>
                  <a:srgbClr val="FF0000"/>
                </a:solidFill>
                <a:effectLst>
                  <a:outerShdw blurRad="38100" dist="38100" dir="2700000" algn="tl">
                    <a:srgbClr val="000000">
                      <a:alpha val="43137"/>
                    </a:srgbClr>
                  </a:outerShdw>
                </a:effectLst>
              </a:rPr>
              <a:t>西川：人間は誰でも得手不得手がある。アスペルガー、自閉症、識字障害の</a:t>
            </a:r>
            <a:r>
              <a:rPr kumimoji="1" lang="ja-JP" altLang="en-US" dirty="0" err="1" smtClean="0">
                <a:solidFill>
                  <a:srgbClr val="FF0000"/>
                </a:solidFill>
                <a:effectLst>
                  <a:outerShdw blurRad="38100" dist="38100" dir="2700000" algn="tl">
                    <a:srgbClr val="000000">
                      <a:alpha val="43137"/>
                    </a:srgbClr>
                  </a:outerShdw>
                </a:effectLst>
              </a:rPr>
              <a:t>よな</a:t>
            </a:r>
            <a:r>
              <a:rPr kumimoji="1" lang="ja-JP" altLang="en-US" dirty="0" smtClean="0">
                <a:solidFill>
                  <a:srgbClr val="FF0000"/>
                </a:solidFill>
                <a:effectLst>
                  <a:outerShdw blurRad="38100" dist="38100" dir="2700000" algn="tl">
                    <a:srgbClr val="000000">
                      <a:alpha val="43137"/>
                    </a:srgbClr>
                  </a:outerShdw>
                </a:effectLst>
              </a:rPr>
              <a:t>ラベルがある場合だけでなく、特別な支援の必要な子といっても程度問題で、誰だって特別な支援を必要にしている。</a:t>
            </a:r>
            <a:endParaRPr kumimoji="1" lang="en-US" altLang="ja-JP" dirty="0" smtClean="0">
              <a:solidFill>
                <a:srgbClr val="FF0000"/>
              </a:solidFill>
              <a:effectLst>
                <a:outerShdw blurRad="38100" dist="38100" dir="2700000" algn="tl">
                  <a:srgbClr val="000000">
                    <a:alpha val="43137"/>
                  </a:srgbClr>
                </a:outerShdw>
              </a:effectLst>
            </a:endParaRPr>
          </a:p>
          <a:p>
            <a:r>
              <a:rPr kumimoji="1" lang="en-US" altLang="ja-JP" dirty="0" smtClean="0">
                <a:effectLst>
                  <a:outerShdw blurRad="38100" dist="38100" dir="2700000" algn="tl">
                    <a:srgbClr val="000000">
                      <a:alpha val="43137"/>
                    </a:srgbClr>
                  </a:outerShdw>
                </a:effectLst>
              </a:rPr>
              <a:t>【</a:t>
            </a:r>
            <a:r>
              <a:rPr kumimoji="1" lang="ja-JP" altLang="en-US" dirty="0" smtClean="0">
                <a:effectLst>
                  <a:outerShdw blurRad="38100" dist="38100" dir="2700000" algn="tl">
                    <a:srgbClr val="000000">
                      <a:alpha val="43137"/>
                    </a:srgbClr>
                  </a:outerShdw>
                </a:effectLst>
              </a:rPr>
              <a:t>文部科学省の統計</a:t>
            </a:r>
            <a:r>
              <a:rPr kumimoji="1" lang="en-US" altLang="ja-JP" dirty="0" smtClean="0">
                <a:effectLst>
                  <a:outerShdw blurRad="38100" dist="38100" dir="2700000" algn="tl">
                    <a:srgbClr val="000000">
                      <a:alpha val="43137"/>
                    </a:srgbClr>
                  </a:outerShdw>
                </a:effectLst>
              </a:rPr>
              <a:t>】</a:t>
            </a:r>
          </a:p>
          <a:p>
            <a:r>
              <a:rPr kumimoji="1" lang="ja-JP" altLang="en-US" dirty="0" smtClean="0">
                <a:effectLst>
                  <a:outerShdw blurRad="38100" dist="38100" dir="2700000" algn="tl">
                    <a:srgbClr val="000000">
                      <a:alpha val="43137"/>
                    </a:srgbClr>
                  </a:outerShdw>
                </a:effectLst>
              </a:rPr>
              <a:t>○通常学級の</a:t>
            </a:r>
            <a:r>
              <a:rPr kumimoji="1" lang="en-US" altLang="ja-JP" dirty="0" smtClean="0">
                <a:effectLst>
                  <a:outerShdw blurRad="38100" dist="38100" dir="2700000" algn="tl">
                    <a:srgbClr val="000000">
                      <a:alpha val="43137"/>
                    </a:srgbClr>
                  </a:outerShdw>
                </a:effectLst>
              </a:rPr>
              <a:t>6.5</a:t>
            </a:r>
            <a:r>
              <a:rPr kumimoji="1" lang="ja-JP" altLang="en-US" dirty="0" smtClean="0">
                <a:effectLst>
                  <a:outerShdw blurRad="38100" dist="38100" dir="2700000" algn="tl">
                    <a:srgbClr val="000000">
                      <a:alpha val="43137"/>
                    </a:srgbClr>
                  </a:outerShdw>
                </a:effectLst>
              </a:rPr>
              <a:t>％の特別支援の必要な子がいる。特別支援学校には</a:t>
            </a:r>
            <a:r>
              <a:rPr kumimoji="1" lang="en-US" altLang="ja-JP" dirty="0" smtClean="0">
                <a:effectLst>
                  <a:outerShdw blurRad="38100" dist="38100" dir="2700000" algn="tl">
                    <a:srgbClr val="000000">
                      <a:alpha val="43137"/>
                    </a:srgbClr>
                  </a:outerShdw>
                </a:effectLst>
              </a:rPr>
              <a:t>1.5</a:t>
            </a:r>
            <a:r>
              <a:rPr kumimoji="1" lang="ja-JP" altLang="en-US" dirty="0" smtClean="0">
                <a:effectLst>
                  <a:outerShdw blurRad="38100" dist="38100" dir="2700000" algn="tl">
                    <a:srgbClr val="000000">
                      <a:alpha val="43137"/>
                    </a:srgbClr>
                  </a:outerShdw>
                </a:effectLst>
              </a:rPr>
              <a:t>％の子どもが通っている。つまり、日本の子どもの</a:t>
            </a:r>
            <a:r>
              <a:rPr kumimoji="1" lang="en-US" altLang="ja-JP" dirty="0" smtClean="0">
                <a:effectLst>
                  <a:outerShdw blurRad="38100" dist="38100" dir="2700000" algn="tl">
                    <a:srgbClr val="000000">
                      <a:alpha val="43137"/>
                    </a:srgbClr>
                  </a:outerShdw>
                </a:effectLst>
              </a:rPr>
              <a:t>8</a:t>
            </a:r>
            <a:r>
              <a:rPr kumimoji="1" lang="ja-JP" altLang="en-US" dirty="0" smtClean="0">
                <a:effectLst>
                  <a:outerShdw blurRad="38100" dist="38100" dir="2700000" algn="tl">
                    <a:srgbClr val="000000">
                      <a:alpha val="43137"/>
                    </a:srgbClr>
                  </a:outerShdw>
                </a:effectLst>
              </a:rPr>
              <a:t>％は特別な支援の必要な子だということになる。つまり、日本の全人口の</a:t>
            </a:r>
            <a:r>
              <a:rPr kumimoji="1" lang="en-US" altLang="ja-JP" dirty="0" smtClean="0">
                <a:effectLst>
                  <a:outerShdw blurRad="38100" dist="38100" dir="2700000" algn="tl">
                    <a:srgbClr val="000000">
                      <a:alpha val="43137"/>
                    </a:srgbClr>
                  </a:outerShdw>
                </a:effectLst>
              </a:rPr>
              <a:t>8</a:t>
            </a:r>
            <a:r>
              <a:rPr kumimoji="1" lang="ja-JP" altLang="en-US" dirty="0" smtClean="0">
                <a:effectLst>
                  <a:outerShdw blurRad="38100" dist="38100" dir="2700000" algn="tl">
                    <a:srgbClr val="000000">
                      <a:alpha val="43137"/>
                    </a:srgbClr>
                  </a:outerShdw>
                </a:effectLst>
              </a:rPr>
              <a:t>％は、特別支援の必要な大人ということになる。</a:t>
            </a:r>
            <a:endParaRPr kumimoji="1" lang="en-US" altLang="ja-JP" dirty="0" smtClean="0">
              <a:effectLst>
                <a:outerShdw blurRad="38100" dist="38100" dir="2700000" algn="tl">
                  <a:srgbClr val="000000">
                    <a:alpha val="43137"/>
                  </a:srgbClr>
                </a:outerShdw>
              </a:effectLst>
            </a:endParaRPr>
          </a:p>
          <a:p>
            <a:r>
              <a:rPr kumimoji="1" lang="ja-JP" altLang="en-US" dirty="0" smtClean="0">
                <a:effectLst>
                  <a:outerShdw blurRad="38100" dist="38100" dir="2700000" algn="tl">
                    <a:srgbClr val="000000">
                      <a:alpha val="43137"/>
                    </a:srgbClr>
                  </a:outerShdw>
                </a:effectLst>
              </a:rPr>
              <a:t>○それに準じる特別支援が必要と疑われる子が、２，３割程度入るはず。⇒西川先生も、かつて</a:t>
            </a:r>
            <a:r>
              <a:rPr kumimoji="1" lang="en-US" altLang="ja-JP" dirty="0" smtClean="0">
                <a:effectLst>
                  <a:outerShdw blurRad="38100" dist="38100" dir="2700000" algn="tl">
                    <a:srgbClr val="000000">
                      <a:alpha val="43137"/>
                    </a:srgbClr>
                  </a:outerShdw>
                </a:effectLst>
              </a:rPr>
              <a:t>…</a:t>
            </a:r>
          </a:p>
          <a:p>
            <a:r>
              <a:rPr kumimoji="1" lang="ja-JP" altLang="en-US" dirty="0" smtClean="0">
                <a:solidFill>
                  <a:srgbClr val="FF0000"/>
                </a:solidFill>
                <a:effectLst>
                  <a:outerShdw blurRad="38100" dist="38100" dir="2700000" algn="tl">
                    <a:srgbClr val="000000">
                      <a:alpha val="43137"/>
                    </a:srgbClr>
                  </a:outerShdw>
                </a:effectLst>
              </a:rPr>
              <a:t>西川：その子が分からないのは言葉であった場合、周りの子にちょっと聞けば解決できることもある。</a:t>
            </a:r>
            <a:endParaRPr kumimoji="1" lang="en-US" altLang="ja-JP" dirty="0">
              <a:solidFill>
                <a:srgbClr val="FF0000"/>
              </a:solidFill>
              <a:effectLst>
                <a:outerShdw blurRad="38100" dist="38100" dir="2700000" algn="tl">
                  <a:srgbClr val="000000">
                    <a:alpha val="43137"/>
                  </a:srgbClr>
                </a:outerShdw>
              </a:effectLst>
            </a:endParaRPr>
          </a:p>
        </p:txBody>
      </p:sp>
      <p:sp>
        <p:nvSpPr>
          <p:cNvPr id="15" name="テキスト ボックス 14"/>
          <p:cNvSpPr txBox="1"/>
          <p:nvPr/>
        </p:nvSpPr>
        <p:spPr>
          <a:xfrm>
            <a:off x="306220" y="5135669"/>
            <a:ext cx="10494338" cy="1477328"/>
          </a:xfrm>
          <a:prstGeom prst="rect">
            <a:avLst/>
          </a:prstGeom>
          <a:solidFill>
            <a:schemeClr val="bg1"/>
          </a:solidFill>
          <a:ln>
            <a:solidFill>
              <a:schemeClr val="accent1"/>
            </a:solidFill>
          </a:ln>
        </p:spPr>
        <p:txBody>
          <a:bodyPr wrap="square" rtlCol="0">
            <a:spAutoFit/>
          </a:bodyPr>
          <a:lstStyle/>
          <a:p>
            <a:r>
              <a:rPr kumimoji="1" lang="en-US" altLang="ja-JP" dirty="0" smtClean="0">
                <a:effectLst>
                  <a:outerShdw blurRad="38100" dist="38100" dir="2700000" algn="tl">
                    <a:srgbClr val="000000">
                      <a:alpha val="43137"/>
                    </a:srgbClr>
                  </a:outerShdw>
                </a:effectLst>
              </a:rPr>
              <a:t>(2)</a:t>
            </a:r>
            <a:r>
              <a:rPr kumimoji="1" lang="ja-JP" altLang="en-US" dirty="0" smtClean="0">
                <a:effectLst>
                  <a:outerShdw blurRad="38100" dist="38100" dir="2700000" algn="tl">
                    <a:srgbClr val="000000">
                      <a:alpha val="43137"/>
                    </a:srgbClr>
                  </a:outerShdw>
                </a:effectLst>
              </a:rPr>
              <a:t>本当に障害があり、どうやっても解決出来ないことがあった場合はどうしたらいい？</a:t>
            </a:r>
            <a:endParaRPr kumimoji="1" lang="en-US" altLang="ja-JP" dirty="0" smtClean="0">
              <a:effectLst>
                <a:outerShdw blurRad="38100" dist="38100" dir="2700000" algn="tl">
                  <a:srgbClr val="000000">
                    <a:alpha val="43137"/>
                  </a:srgbClr>
                </a:outerShdw>
              </a:effectLst>
            </a:endParaRPr>
          </a:p>
          <a:p>
            <a:r>
              <a:rPr kumimoji="1" lang="ja-JP" altLang="en-US" dirty="0" smtClean="0">
                <a:solidFill>
                  <a:srgbClr val="FF0000"/>
                </a:solidFill>
                <a:effectLst>
                  <a:outerShdw blurRad="38100" dist="38100" dir="2700000" algn="tl">
                    <a:srgbClr val="000000">
                      <a:alpha val="43137"/>
                    </a:srgbClr>
                  </a:outerShdw>
                </a:effectLst>
              </a:rPr>
              <a:t>西川：その子に合った課題を考えるべき。とてもチャーミングな課題を</a:t>
            </a:r>
            <a:r>
              <a:rPr kumimoji="1" lang="en-US" altLang="ja-JP" dirty="0" smtClean="0">
                <a:solidFill>
                  <a:srgbClr val="FF0000"/>
                </a:solidFill>
                <a:effectLst>
                  <a:outerShdw blurRad="38100" dist="38100" dir="2700000" algn="tl">
                    <a:srgbClr val="000000">
                      <a:alpha val="43137"/>
                    </a:srgbClr>
                  </a:outerShdw>
                </a:effectLst>
              </a:rPr>
              <a:t>…</a:t>
            </a:r>
            <a:r>
              <a:rPr kumimoji="1" lang="ja-JP" altLang="en-US" dirty="0" smtClean="0">
                <a:solidFill>
                  <a:srgbClr val="FF0000"/>
                </a:solidFill>
                <a:effectLst>
                  <a:outerShdw blurRad="38100" dist="38100" dir="2700000" algn="tl">
                    <a:srgbClr val="000000">
                      <a:alpha val="43137"/>
                    </a:srgbClr>
                  </a:outerShdw>
                </a:effectLst>
              </a:rPr>
              <a:t>⇒健常児も「いいなぁ</a:t>
            </a:r>
            <a:r>
              <a:rPr kumimoji="1" lang="en-US" altLang="ja-JP" dirty="0" smtClean="0">
                <a:solidFill>
                  <a:srgbClr val="FF0000"/>
                </a:solidFill>
                <a:effectLst>
                  <a:outerShdw blurRad="38100" dist="38100" dir="2700000" algn="tl">
                    <a:srgbClr val="000000">
                      <a:alpha val="43137"/>
                    </a:srgbClr>
                  </a:outerShdw>
                </a:effectLst>
              </a:rPr>
              <a:t>…</a:t>
            </a:r>
            <a:r>
              <a:rPr kumimoji="1" lang="ja-JP" altLang="en-US" dirty="0" smtClean="0">
                <a:solidFill>
                  <a:srgbClr val="FF0000"/>
                </a:solidFill>
                <a:effectLst>
                  <a:outerShdw blurRad="38100" dist="38100" dir="2700000" algn="tl">
                    <a:srgbClr val="000000">
                      <a:alpha val="43137"/>
                    </a:srgbClr>
                  </a:outerShdw>
                </a:effectLst>
              </a:rPr>
              <a:t>」</a:t>
            </a:r>
            <a:endParaRPr kumimoji="1" lang="en-US" altLang="ja-JP" dirty="0" smtClean="0">
              <a:solidFill>
                <a:srgbClr val="FF0000"/>
              </a:solidFill>
              <a:effectLst>
                <a:outerShdw blurRad="38100" dist="38100" dir="2700000" algn="tl">
                  <a:srgbClr val="000000">
                    <a:alpha val="43137"/>
                  </a:srgbClr>
                </a:outerShdw>
              </a:effectLst>
            </a:endParaRPr>
          </a:p>
          <a:p>
            <a:r>
              <a:rPr kumimoji="1" lang="ja-JP" altLang="en-US" dirty="0" smtClean="0">
                <a:solidFill>
                  <a:srgbClr val="FF0000"/>
                </a:solidFill>
                <a:effectLst>
                  <a:outerShdw blurRad="38100" dist="38100" dir="2700000" algn="tl">
                    <a:srgbClr val="000000">
                      <a:alpha val="43137"/>
                    </a:srgbClr>
                  </a:outerShdw>
                </a:effectLst>
              </a:rPr>
              <a:t>その課題は、「今、形のことを勉強しているけど、この体育館の中に○・△・□がいろいろなところに隠れている。それをデジカメで撮って先生の前で発表してください。」</a:t>
            </a:r>
            <a:endParaRPr kumimoji="1" lang="en-US" altLang="ja-JP" dirty="0" smtClean="0">
              <a:solidFill>
                <a:srgbClr val="FF0000"/>
              </a:solidFill>
              <a:effectLst>
                <a:outerShdw blurRad="38100" dist="38100" dir="2700000" algn="tl">
                  <a:srgbClr val="000000">
                    <a:alpha val="43137"/>
                  </a:srgbClr>
                </a:outerShdw>
              </a:effectLst>
            </a:endParaRPr>
          </a:p>
          <a:p>
            <a:r>
              <a:rPr kumimoji="1" lang="ja-JP" altLang="en-US" dirty="0" smtClean="0">
                <a:solidFill>
                  <a:srgbClr val="FF0000"/>
                </a:solidFill>
                <a:effectLst>
                  <a:outerShdw blurRad="38100" dist="38100" dir="2700000" algn="tl">
                    <a:srgbClr val="000000">
                      <a:alpha val="43137"/>
                    </a:srgbClr>
                  </a:outerShdw>
                </a:effectLst>
              </a:rPr>
              <a:t>★子どもの生涯の幸せを考える通常学級とのインクルーシブ教育を実現する＝「　　　　　　　　」</a:t>
            </a:r>
            <a:endParaRPr kumimoji="1" lang="en-US" altLang="ja-JP" dirty="0" smtClean="0">
              <a:solidFill>
                <a:srgbClr val="FF0000"/>
              </a:solidFill>
              <a:effectLst>
                <a:outerShdw blurRad="38100" dist="38100" dir="2700000" algn="tl">
                  <a:srgbClr val="000000">
                    <a:alpha val="43137"/>
                  </a:srgbClr>
                </a:outerShdw>
              </a:effectLst>
            </a:endParaRPr>
          </a:p>
        </p:txBody>
      </p:sp>
      <p:pic>
        <p:nvPicPr>
          <p:cNvPr id="3" name="コンテンツ プレースホルダー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30857" y="5606866"/>
            <a:ext cx="1182264" cy="1251134"/>
          </a:xfrm>
          <a:prstGeom prst="rect">
            <a:avLst/>
          </a:prstGeom>
        </p:spPr>
      </p:pic>
      <p:sp>
        <p:nvSpPr>
          <p:cNvPr id="4" name="テキスト ボックス 3"/>
          <p:cNvSpPr txBox="1"/>
          <p:nvPr/>
        </p:nvSpPr>
        <p:spPr>
          <a:xfrm>
            <a:off x="4106779" y="2155208"/>
            <a:ext cx="1812758" cy="369332"/>
          </a:xfrm>
          <a:prstGeom prst="rect">
            <a:avLst/>
          </a:prstGeom>
          <a:noFill/>
        </p:spPr>
        <p:txBody>
          <a:bodyPr wrap="square" rtlCol="0">
            <a:spAutoFit/>
          </a:bodyPr>
          <a:lstStyle/>
          <a:p>
            <a:r>
              <a:rPr kumimoji="1" lang="ja-JP" altLang="en-US" dirty="0" smtClean="0">
                <a:effectLst>
                  <a:outerShdw blurRad="38100" dist="38100" dir="2700000" algn="tl">
                    <a:srgbClr val="000000">
                      <a:alpha val="43137"/>
                    </a:srgbClr>
                  </a:outerShdw>
                </a:effectLst>
              </a:rPr>
              <a:t>リードする子</a:t>
            </a:r>
            <a:endParaRPr kumimoji="1" lang="ja-JP" altLang="en-US" dirty="0">
              <a:effectLst>
                <a:outerShdw blurRad="38100" dist="38100" dir="2700000" algn="tl">
                  <a:srgbClr val="000000">
                    <a:alpha val="43137"/>
                  </a:srgbClr>
                </a:outerShdw>
              </a:effectLst>
            </a:endParaRPr>
          </a:p>
        </p:txBody>
      </p:sp>
      <p:sp>
        <p:nvSpPr>
          <p:cNvPr id="13" name="楕円 12"/>
          <p:cNvSpPr/>
          <p:nvPr/>
        </p:nvSpPr>
        <p:spPr>
          <a:xfrm flipH="1">
            <a:off x="9162790" y="2531206"/>
            <a:ext cx="398303" cy="32248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chemeClr val="bg1"/>
              </a:solidFill>
            </a:endParaRPr>
          </a:p>
        </p:txBody>
      </p:sp>
      <p:sp>
        <p:nvSpPr>
          <p:cNvPr id="16" name="テキスト ボックス 15"/>
          <p:cNvSpPr txBox="1"/>
          <p:nvPr/>
        </p:nvSpPr>
        <p:spPr>
          <a:xfrm>
            <a:off x="8508341" y="6232433"/>
            <a:ext cx="2105505" cy="369332"/>
          </a:xfrm>
          <a:prstGeom prst="rect">
            <a:avLst/>
          </a:prstGeom>
          <a:noFill/>
        </p:spPr>
        <p:txBody>
          <a:bodyPr wrap="square" rtlCol="0">
            <a:spAutoFit/>
          </a:bodyPr>
          <a:lstStyle/>
          <a:p>
            <a:r>
              <a:rPr kumimoji="1" lang="ja-JP" altLang="en-US" dirty="0">
                <a:solidFill>
                  <a:srgbClr val="FF0000"/>
                </a:solidFill>
                <a:effectLst>
                  <a:outerShdw blurRad="38100" dist="38100" dir="2700000" algn="tl">
                    <a:srgbClr val="000000">
                      <a:alpha val="43137"/>
                    </a:srgbClr>
                  </a:outerShdw>
                </a:effectLst>
              </a:rPr>
              <a:t>一人</a:t>
            </a:r>
            <a:r>
              <a:rPr kumimoji="1" lang="ja-JP" altLang="en-US" dirty="0" smtClean="0">
                <a:solidFill>
                  <a:srgbClr val="FF0000"/>
                </a:solidFill>
                <a:effectLst>
                  <a:outerShdw blurRad="38100" dist="38100" dir="2700000" algn="tl">
                    <a:srgbClr val="000000">
                      <a:alpha val="43137"/>
                    </a:srgbClr>
                  </a:outerShdw>
                </a:effectLst>
              </a:rPr>
              <a:t>も</a:t>
            </a:r>
            <a:r>
              <a:rPr kumimoji="1" lang="ja-JP" altLang="en-US" dirty="0">
                <a:solidFill>
                  <a:srgbClr val="FF0000"/>
                </a:solidFill>
                <a:effectLst>
                  <a:outerShdw blurRad="38100" dist="38100" dir="2700000" algn="tl">
                    <a:srgbClr val="000000">
                      <a:alpha val="43137"/>
                    </a:srgbClr>
                  </a:outerShdw>
                </a:effectLst>
              </a:rPr>
              <a:t>見捨</a:t>
            </a:r>
            <a:r>
              <a:rPr kumimoji="1" lang="ja-JP" altLang="en-US" dirty="0" smtClean="0">
                <a:solidFill>
                  <a:srgbClr val="FF0000"/>
                </a:solidFill>
                <a:effectLst>
                  <a:outerShdw blurRad="38100" dist="38100" dir="2700000" algn="tl">
                    <a:srgbClr val="000000">
                      <a:alpha val="43137"/>
                    </a:srgbClr>
                  </a:outerShdw>
                </a:effectLst>
              </a:rPr>
              <a:t>てない</a:t>
            </a:r>
            <a:endParaRPr kumimoji="1" lang="ja-JP" altLang="en-US"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55813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fade">
                                      <p:cBhvr>
                                        <p:cTn id="2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3" grpId="0" animBg="1"/>
      <p:bldP spid="16"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10901942" y="95199"/>
            <a:ext cx="1187554" cy="1733601"/>
          </a:xfrm>
          <a:prstGeom prst="rect">
            <a:avLst/>
          </a:prstGeom>
        </p:spPr>
      </p:pic>
      <p:sp>
        <p:nvSpPr>
          <p:cNvPr id="7" name="正方形/長方形 6"/>
          <p:cNvSpPr/>
          <p:nvPr/>
        </p:nvSpPr>
        <p:spPr>
          <a:xfrm>
            <a:off x="4562212" y="206874"/>
            <a:ext cx="233842" cy="23279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コンテンツ プレースホルダー 6"/>
          <p:cNvSpPr txBox="1">
            <a:spLocks/>
          </p:cNvSpPr>
          <p:nvPr/>
        </p:nvSpPr>
        <p:spPr>
          <a:xfrm>
            <a:off x="265891" y="582964"/>
            <a:ext cx="10764966" cy="891172"/>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dirty="0" smtClean="0">
                <a:solidFill>
                  <a:srgbClr val="FF0000"/>
                </a:solidFill>
                <a:effectLst>
                  <a:outerShdw blurRad="38100" dist="38100" dir="2700000" algn="tl">
                    <a:srgbClr val="000000">
                      <a:alpha val="43137"/>
                    </a:srgbClr>
                  </a:outerShdw>
                </a:effectLst>
              </a:rPr>
              <a:t>西川：</a:t>
            </a:r>
            <a:r>
              <a:rPr lang="en-US" altLang="ja-JP" dirty="0" smtClean="0">
                <a:solidFill>
                  <a:srgbClr val="FF0000"/>
                </a:solidFill>
                <a:effectLst>
                  <a:outerShdw blurRad="38100" dist="38100" dir="2700000" algn="tl">
                    <a:srgbClr val="000000">
                      <a:alpha val="43137"/>
                    </a:srgbClr>
                  </a:outerShdw>
                </a:effectLst>
              </a:rPr>
              <a:t>『</a:t>
            </a:r>
            <a:r>
              <a:rPr lang="ja-JP" altLang="en-US" dirty="0" smtClean="0">
                <a:solidFill>
                  <a:srgbClr val="FF0000"/>
                </a:solidFill>
                <a:effectLst>
                  <a:outerShdw blurRad="38100" dist="38100" dir="2700000" algn="tl">
                    <a:srgbClr val="000000">
                      <a:alpha val="43137"/>
                    </a:srgbClr>
                  </a:outerShdw>
                </a:effectLst>
              </a:rPr>
              <a:t>学び合い</a:t>
            </a:r>
            <a:r>
              <a:rPr lang="en-US" altLang="ja-JP" dirty="0" smtClean="0">
                <a:solidFill>
                  <a:srgbClr val="FF0000"/>
                </a:solidFill>
                <a:effectLst>
                  <a:outerShdw blurRad="38100" dist="38100" dir="2700000" algn="tl">
                    <a:srgbClr val="000000">
                      <a:alpha val="43137"/>
                    </a:srgbClr>
                  </a:outerShdw>
                </a:effectLst>
              </a:rPr>
              <a:t>』</a:t>
            </a:r>
            <a:r>
              <a:rPr lang="ja-JP" altLang="en-US" dirty="0" smtClean="0">
                <a:solidFill>
                  <a:srgbClr val="FF0000"/>
                </a:solidFill>
                <a:effectLst>
                  <a:outerShdw blurRad="38100" dist="38100" dir="2700000" algn="tl">
                    <a:srgbClr val="000000">
                      <a:alpha val="43137"/>
                    </a:srgbClr>
                  </a:outerShdw>
                </a:effectLst>
              </a:rPr>
              <a:t>とは「一人も見捨てたくない」という願いを実現するために生まれた教育の考え方</a:t>
            </a:r>
            <a:r>
              <a:rPr lang="ja-JP" altLang="en-US" dirty="0" smtClean="0">
                <a:solidFill>
                  <a:schemeClr val="tx1"/>
                </a:solidFill>
                <a:effectLst>
                  <a:outerShdw blurRad="38100" dist="38100" dir="2700000" algn="tl">
                    <a:srgbClr val="000000">
                      <a:alpha val="43137"/>
                    </a:srgbClr>
                  </a:outerShdw>
                </a:effectLst>
              </a:rPr>
              <a:t>　</a:t>
            </a:r>
            <a:endParaRPr lang="en-US" altLang="ja-JP" dirty="0" smtClean="0">
              <a:solidFill>
                <a:schemeClr val="tx1"/>
              </a:solidFill>
              <a:effectLst>
                <a:outerShdw blurRad="38100" dist="38100" dir="2700000" algn="tl">
                  <a:srgbClr val="000000">
                    <a:alpha val="43137"/>
                  </a:srgbClr>
                </a:outerShdw>
              </a:effectLst>
            </a:endParaRPr>
          </a:p>
          <a:p>
            <a:pPr marL="0" indent="0">
              <a:buNone/>
            </a:pPr>
            <a:r>
              <a:rPr lang="ja-JP" altLang="en-US" dirty="0" smtClean="0">
                <a:solidFill>
                  <a:schemeClr val="tx1"/>
                </a:solidFill>
                <a:effectLst>
                  <a:outerShdw blurRad="38100" dist="38100" dir="2700000" algn="tl">
                    <a:srgbClr val="000000">
                      <a:alpha val="43137"/>
                    </a:srgbClr>
                  </a:outerShdw>
                </a:effectLst>
              </a:rPr>
              <a:t>　　</a:t>
            </a:r>
            <a:r>
              <a:rPr lang="ja-JP" altLang="en-US" dirty="0" smtClean="0">
                <a:solidFill>
                  <a:srgbClr val="FF0000"/>
                </a:solidFill>
                <a:effectLst>
                  <a:outerShdw blurRad="38100" dist="38100" dir="2700000" algn="tl">
                    <a:srgbClr val="000000">
                      <a:alpha val="43137"/>
                    </a:srgbClr>
                  </a:outerShdw>
                </a:effectLst>
              </a:rPr>
              <a:t>：</a:t>
            </a:r>
            <a:r>
              <a:rPr lang="en-US" altLang="ja-JP" dirty="0" smtClean="0">
                <a:solidFill>
                  <a:srgbClr val="FF0000"/>
                </a:solidFill>
                <a:effectLst>
                  <a:outerShdw blurRad="38100" dist="38100" dir="2700000" algn="tl">
                    <a:srgbClr val="000000">
                      <a:alpha val="43137"/>
                    </a:srgbClr>
                  </a:outerShdw>
                </a:effectLst>
              </a:rPr>
              <a:t>『</a:t>
            </a:r>
            <a:r>
              <a:rPr lang="ja-JP" altLang="en-US" dirty="0" smtClean="0">
                <a:solidFill>
                  <a:srgbClr val="FF0000"/>
                </a:solidFill>
                <a:effectLst>
                  <a:outerShdw blurRad="38100" dist="38100" dir="2700000" algn="tl">
                    <a:srgbClr val="000000">
                      <a:alpha val="43137"/>
                    </a:srgbClr>
                  </a:outerShdw>
                </a:effectLst>
              </a:rPr>
              <a:t>学び合い</a:t>
            </a:r>
            <a:r>
              <a:rPr lang="en-US" altLang="ja-JP" dirty="0" smtClean="0">
                <a:solidFill>
                  <a:srgbClr val="FF0000"/>
                </a:solidFill>
                <a:effectLst>
                  <a:outerShdw blurRad="38100" dist="38100" dir="2700000" algn="tl">
                    <a:srgbClr val="000000">
                      <a:alpha val="43137"/>
                    </a:srgbClr>
                  </a:outerShdw>
                </a:effectLst>
              </a:rPr>
              <a:t>』</a:t>
            </a:r>
            <a:r>
              <a:rPr lang="ja-JP" altLang="en-US" dirty="0" smtClean="0">
                <a:solidFill>
                  <a:srgbClr val="FF0000"/>
                </a:solidFill>
                <a:effectLst>
                  <a:outerShdw blurRad="38100" dist="38100" dir="2700000" algn="tl">
                    <a:srgbClr val="000000">
                      <a:alpha val="43137"/>
                    </a:srgbClr>
                  </a:outerShdw>
                </a:effectLst>
              </a:rPr>
              <a:t>は子どもが一人一人違うことを、額面通り受け入れた教育</a:t>
            </a:r>
            <a:endParaRPr lang="en-US" altLang="ja-JP" dirty="0" smtClean="0">
              <a:solidFill>
                <a:srgbClr val="FF0000"/>
              </a:solidFill>
              <a:effectLst>
                <a:outerShdw blurRad="38100" dist="38100" dir="2700000" algn="tl">
                  <a:srgbClr val="000000">
                    <a:alpha val="43137"/>
                  </a:srgbClr>
                </a:outerShdw>
              </a:effectLst>
            </a:endParaRPr>
          </a:p>
        </p:txBody>
      </p:sp>
      <p:sp>
        <p:nvSpPr>
          <p:cNvPr id="41" name="タイトル 1"/>
          <p:cNvSpPr txBox="1">
            <a:spLocks/>
          </p:cNvSpPr>
          <p:nvPr/>
        </p:nvSpPr>
        <p:spPr>
          <a:xfrm>
            <a:off x="265894" y="169631"/>
            <a:ext cx="10494332" cy="468436"/>
          </a:xfrm>
          <a:prstGeom prst="rect">
            <a:avLst/>
          </a:prstGeom>
        </p:spPr>
        <p:txBody>
          <a:bodyPr vert="horz" lIns="91440" tIns="45720" rIns="91440" bIns="45720" rtlCol="0" anchor="t">
            <a:normAutofit fontScale="75000" lnSpcReduction="200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3200" dirty="0" smtClean="0">
                <a:solidFill>
                  <a:schemeClr val="tx1"/>
                </a:solidFill>
              </a:rPr>
              <a:t>第４章 </a:t>
            </a:r>
            <a:r>
              <a:rPr lang="en-US" altLang="ja-JP" sz="3200" dirty="0" smtClean="0">
                <a:solidFill>
                  <a:schemeClr val="tx1"/>
                </a:solidFill>
              </a:rPr>
              <a:t>『</a:t>
            </a:r>
            <a:r>
              <a:rPr lang="ja-JP" altLang="en-US" sz="3200" dirty="0">
                <a:solidFill>
                  <a:schemeClr val="tx1"/>
                </a:solidFill>
              </a:rPr>
              <a:t>学び合い</a:t>
            </a:r>
            <a:r>
              <a:rPr lang="en-US" altLang="ja-JP" sz="3200" dirty="0" smtClean="0">
                <a:solidFill>
                  <a:schemeClr val="tx1"/>
                </a:solidFill>
              </a:rPr>
              <a:t>』</a:t>
            </a:r>
            <a:r>
              <a:rPr lang="ja-JP" altLang="en-US" sz="3200" dirty="0" smtClean="0">
                <a:solidFill>
                  <a:schemeClr val="tx1"/>
                </a:solidFill>
              </a:rPr>
              <a:t>の見取り</a:t>
            </a:r>
            <a:r>
              <a:rPr lang="ja-JP" altLang="en-US" sz="3700" dirty="0" smtClean="0">
                <a:solidFill>
                  <a:schemeClr val="tx1"/>
                </a:solidFill>
              </a:rPr>
              <a:t>　</a:t>
            </a:r>
            <a:endParaRPr lang="ja-JP" altLang="en-US" sz="2400" dirty="0">
              <a:solidFill>
                <a:schemeClr val="tx1"/>
              </a:solidFill>
            </a:endParaRPr>
          </a:p>
        </p:txBody>
      </p:sp>
      <p:sp>
        <p:nvSpPr>
          <p:cNvPr id="8" name="正方形/長方形 7"/>
          <p:cNvSpPr/>
          <p:nvPr/>
        </p:nvSpPr>
        <p:spPr>
          <a:xfrm>
            <a:off x="4440454" y="185782"/>
            <a:ext cx="4963218" cy="338554"/>
          </a:xfrm>
          <a:prstGeom prst="rect">
            <a:avLst/>
          </a:prstGeom>
        </p:spPr>
        <p:txBody>
          <a:bodyPr wrap="none">
            <a:spAutoFit/>
          </a:bodyPr>
          <a:lstStyle/>
          <a:p>
            <a:r>
              <a:rPr lang="ja-JP" altLang="en-US" sz="1600" dirty="0" smtClean="0"/>
              <a:t>７ </a:t>
            </a:r>
            <a:r>
              <a:rPr lang="en-US" altLang="ja-JP" sz="1600" dirty="0" smtClean="0"/>
              <a:t>『</a:t>
            </a:r>
            <a:r>
              <a:rPr lang="ja-JP" altLang="en-US" sz="1600" dirty="0" smtClean="0"/>
              <a:t>学び合い</a:t>
            </a:r>
            <a:r>
              <a:rPr lang="en-US" altLang="ja-JP" sz="1600" dirty="0" smtClean="0"/>
              <a:t>』</a:t>
            </a:r>
            <a:r>
              <a:rPr lang="ja-JP" altLang="en-US" sz="1600" dirty="0" smtClean="0"/>
              <a:t>の見取りのポイント①</a:t>
            </a:r>
            <a:r>
              <a:rPr lang="en-US" altLang="ja-JP" sz="1600" dirty="0" smtClean="0"/>
              <a:t>(p132</a:t>
            </a:r>
            <a:r>
              <a:rPr lang="ja-JP" altLang="en-US" sz="1600" dirty="0" smtClean="0"/>
              <a:t>～</a:t>
            </a:r>
            <a:r>
              <a:rPr lang="en-US" altLang="ja-JP" sz="1600" dirty="0" smtClean="0"/>
              <a:t>p135)</a:t>
            </a:r>
            <a:endParaRPr lang="ja-JP" altLang="en-US" sz="1600" dirty="0"/>
          </a:p>
        </p:txBody>
      </p:sp>
      <p:sp>
        <p:nvSpPr>
          <p:cNvPr id="19" name="テキスト ボックス 18"/>
          <p:cNvSpPr txBox="1"/>
          <p:nvPr/>
        </p:nvSpPr>
        <p:spPr>
          <a:xfrm>
            <a:off x="265882" y="1488688"/>
            <a:ext cx="10636060" cy="1200329"/>
          </a:xfrm>
          <a:prstGeom prst="rect">
            <a:avLst/>
          </a:prstGeom>
          <a:solidFill>
            <a:schemeClr val="bg1"/>
          </a:solidFill>
          <a:ln>
            <a:solidFill>
              <a:schemeClr val="accent1"/>
            </a:solidFill>
          </a:ln>
        </p:spPr>
        <p:txBody>
          <a:bodyPr wrap="square" rtlCol="0">
            <a:spAutoFit/>
          </a:bodyPr>
          <a:lstStyle/>
          <a:p>
            <a:r>
              <a:rPr kumimoji="1" lang="en-US" altLang="ja-JP" dirty="0" smtClean="0">
                <a:effectLst>
                  <a:outerShdw blurRad="38100" dist="38100" dir="2700000" algn="tl">
                    <a:srgbClr val="000000">
                      <a:alpha val="43137"/>
                    </a:srgbClr>
                  </a:outerShdw>
                </a:effectLst>
              </a:rPr>
              <a:t>【</a:t>
            </a:r>
            <a:r>
              <a:rPr kumimoji="1" lang="ja-JP" altLang="en-US" dirty="0" smtClean="0">
                <a:effectLst>
                  <a:outerShdw blurRad="38100" dist="38100" dir="2700000" algn="tl">
                    <a:srgbClr val="000000">
                      <a:alpha val="43137"/>
                    </a:srgbClr>
                  </a:outerShdw>
                </a:effectLst>
              </a:rPr>
              <a:t>一人一人に合った指導</a:t>
            </a:r>
            <a:r>
              <a:rPr kumimoji="1" lang="en-US" altLang="ja-JP" dirty="0" smtClean="0">
                <a:effectLst>
                  <a:outerShdw blurRad="38100" dist="38100" dir="2700000" algn="tl">
                    <a:srgbClr val="000000">
                      <a:alpha val="43137"/>
                    </a:srgbClr>
                  </a:outerShdw>
                </a:effectLst>
              </a:rPr>
              <a:t>】</a:t>
            </a:r>
          </a:p>
          <a:p>
            <a:r>
              <a:rPr kumimoji="1" lang="ja-JP" altLang="en-US" dirty="0" smtClean="0">
                <a:solidFill>
                  <a:srgbClr val="002060"/>
                </a:solidFill>
                <a:effectLst>
                  <a:outerShdw blurRad="38100" dist="38100" dir="2700000" algn="tl">
                    <a:srgbClr val="000000">
                      <a:alpha val="43137"/>
                    </a:srgbClr>
                  </a:outerShdw>
                </a:effectLst>
              </a:rPr>
              <a:t>○二つの</a:t>
            </a:r>
            <a:r>
              <a:rPr kumimoji="1" lang="en-US" altLang="ja-JP" dirty="0" smtClean="0">
                <a:solidFill>
                  <a:srgbClr val="002060"/>
                </a:solidFill>
                <a:effectLst>
                  <a:outerShdw blurRad="38100" dist="38100" dir="2700000" algn="tl">
                    <a:srgbClr val="000000">
                      <a:alpha val="43137"/>
                    </a:srgbClr>
                  </a:outerShdw>
                </a:effectLst>
              </a:rPr>
              <a:t>30</a:t>
            </a:r>
            <a:r>
              <a:rPr kumimoji="1" lang="ja-JP" altLang="en-US" dirty="0" smtClean="0">
                <a:solidFill>
                  <a:srgbClr val="002060"/>
                </a:solidFill>
                <a:effectLst>
                  <a:outerShdw blurRad="38100" dist="38100" dir="2700000" algn="tl">
                    <a:srgbClr val="000000">
                      <a:alpha val="43137"/>
                    </a:srgbClr>
                  </a:outerShdw>
                </a:effectLst>
              </a:rPr>
              <a:t>人学級を三つの</a:t>
            </a:r>
            <a:r>
              <a:rPr kumimoji="1" lang="en-US" altLang="ja-JP" dirty="0" smtClean="0">
                <a:solidFill>
                  <a:srgbClr val="002060"/>
                </a:solidFill>
                <a:effectLst>
                  <a:outerShdw blurRad="38100" dist="38100" dir="2700000" algn="tl">
                    <a:srgbClr val="000000">
                      <a:alpha val="43137"/>
                    </a:srgbClr>
                  </a:outerShdw>
                </a:effectLst>
              </a:rPr>
              <a:t>20</a:t>
            </a:r>
            <a:r>
              <a:rPr kumimoji="1" lang="ja-JP" altLang="en-US" dirty="0" smtClean="0">
                <a:solidFill>
                  <a:srgbClr val="002060"/>
                </a:solidFill>
                <a:effectLst>
                  <a:outerShdw blurRad="38100" dist="38100" dir="2700000" algn="tl">
                    <a:srgbClr val="000000">
                      <a:alpha val="43137"/>
                    </a:srgbClr>
                  </a:outerShdw>
                </a:effectLst>
              </a:rPr>
              <a:t>人学級に再編する</a:t>
            </a:r>
            <a:r>
              <a:rPr kumimoji="1" lang="en-US" altLang="ja-JP" dirty="0" smtClean="0">
                <a:solidFill>
                  <a:srgbClr val="002060"/>
                </a:solidFill>
                <a:effectLst>
                  <a:outerShdw blurRad="38100" dist="38100" dir="2700000" algn="tl">
                    <a:srgbClr val="000000">
                      <a:alpha val="43137"/>
                    </a:srgbClr>
                  </a:outerShdw>
                </a:effectLst>
              </a:rPr>
              <a:t>…</a:t>
            </a:r>
            <a:r>
              <a:rPr kumimoji="1" lang="ja-JP" altLang="en-US" dirty="0" smtClean="0">
                <a:solidFill>
                  <a:srgbClr val="002060"/>
                </a:solidFill>
                <a:effectLst>
                  <a:outerShdw blurRad="38100" dist="38100" dir="2700000" algn="tl">
                    <a:srgbClr val="000000">
                      <a:alpha val="43137"/>
                    </a:srgbClr>
                  </a:outerShdw>
                </a:effectLst>
              </a:rPr>
              <a:t>（　△　）</a:t>
            </a:r>
            <a:endParaRPr kumimoji="1" lang="en-US" altLang="ja-JP" dirty="0" smtClean="0">
              <a:solidFill>
                <a:srgbClr val="002060"/>
              </a:solidFill>
              <a:effectLst>
                <a:outerShdw blurRad="38100" dist="38100" dir="2700000" algn="tl">
                  <a:srgbClr val="000000">
                    <a:alpha val="43137"/>
                  </a:srgbClr>
                </a:outerShdw>
              </a:effectLst>
            </a:endParaRPr>
          </a:p>
          <a:p>
            <a:r>
              <a:rPr kumimoji="1" lang="ja-JP" altLang="en-US" dirty="0" smtClean="0">
                <a:solidFill>
                  <a:srgbClr val="002060"/>
                </a:solidFill>
                <a:effectLst>
                  <a:outerShdw blurRad="38100" dist="38100" dir="2700000" algn="tl">
                    <a:srgbClr val="000000">
                      <a:alpha val="43137"/>
                    </a:srgbClr>
                  </a:outerShdw>
                </a:effectLst>
              </a:rPr>
              <a:t>○「分かる指導法」「興味関心を引く教材」を開発する</a:t>
            </a:r>
            <a:r>
              <a:rPr kumimoji="1" lang="en-US" altLang="ja-JP" dirty="0" smtClean="0">
                <a:solidFill>
                  <a:srgbClr val="002060"/>
                </a:solidFill>
                <a:effectLst>
                  <a:outerShdw blurRad="38100" dist="38100" dir="2700000" algn="tl">
                    <a:srgbClr val="000000">
                      <a:alpha val="43137"/>
                    </a:srgbClr>
                  </a:outerShdw>
                </a:effectLst>
              </a:rPr>
              <a:t>…</a:t>
            </a:r>
            <a:r>
              <a:rPr kumimoji="1" lang="ja-JP" altLang="en-US" dirty="0" smtClean="0">
                <a:solidFill>
                  <a:srgbClr val="002060"/>
                </a:solidFill>
                <a:effectLst>
                  <a:outerShdw blurRad="38100" dist="38100" dir="2700000" algn="tl">
                    <a:srgbClr val="000000">
                      <a:alpha val="43137"/>
                    </a:srgbClr>
                  </a:outerShdw>
                </a:effectLst>
              </a:rPr>
              <a:t>（　△　）</a:t>
            </a:r>
            <a:endParaRPr kumimoji="1" lang="en-US" altLang="ja-JP" dirty="0" smtClean="0">
              <a:solidFill>
                <a:srgbClr val="002060"/>
              </a:solidFill>
              <a:effectLst>
                <a:outerShdw blurRad="38100" dist="38100" dir="2700000" algn="tl">
                  <a:srgbClr val="000000">
                    <a:alpha val="43137"/>
                  </a:srgbClr>
                </a:outerShdw>
              </a:effectLst>
            </a:endParaRPr>
          </a:p>
          <a:p>
            <a:r>
              <a:rPr kumimoji="1" lang="ja-JP" altLang="en-US" dirty="0" smtClean="0">
                <a:solidFill>
                  <a:srgbClr val="FF0000"/>
                </a:solidFill>
                <a:effectLst>
                  <a:outerShdw blurRad="38100" dist="38100" dir="2700000" algn="tl">
                    <a:srgbClr val="000000">
                      <a:alpha val="43137"/>
                    </a:srgbClr>
                  </a:outerShdw>
                </a:effectLst>
              </a:rPr>
              <a:t>西川：</a:t>
            </a:r>
            <a:r>
              <a:rPr kumimoji="1" lang="ja-JP" altLang="en-US" dirty="0" smtClean="0">
                <a:solidFill>
                  <a:srgbClr val="002060"/>
                </a:solidFill>
                <a:effectLst>
                  <a:outerShdw blurRad="38100" dist="38100" dir="2700000" algn="tl">
                    <a:srgbClr val="000000">
                      <a:alpha val="43137"/>
                    </a:srgbClr>
                  </a:outerShdw>
                </a:effectLst>
              </a:rPr>
              <a:t>どんなことをしても「全員ではない」</a:t>
            </a:r>
            <a:r>
              <a:rPr kumimoji="1" lang="ja-JP" altLang="en-US" dirty="0" smtClean="0">
                <a:solidFill>
                  <a:srgbClr val="FF0000"/>
                </a:solidFill>
                <a:effectLst>
                  <a:outerShdw blurRad="38100" dist="38100" dir="2700000" algn="tl">
                    <a:srgbClr val="000000">
                      <a:alpha val="43137"/>
                    </a:srgbClr>
                  </a:outerShdw>
                </a:effectLst>
              </a:rPr>
              <a:t>⇒</a:t>
            </a:r>
            <a:r>
              <a:rPr kumimoji="1" lang="en-US" altLang="ja-JP" dirty="0" smtClean="0">
                <a:solidFill>
                  <a:srgbClr val="FF0000"/>
                </a:solidFill>
                <a:effectLst>
                  <a:outerShdw blurRad="38100" dist="38100" dir="2700000" algn="tl">
                    <a:srgbClr val="000000">
                      <a:alpha val="43137"/>
                    </a:srgbClr>
                  </a:outerShdw>
                </a:effectLst>
              </a:rPr>
              <a:t>『</a:t>
            </a:r>
            <a:r>
              <a:rPr kumimoji="1" lang="ja-JP" altLang="en-US" dirty="0" smtClean="0">
                <a:solidFill>
                  <a:srgbClr val="FF0000"/>
                </a:solidFill>
                <a:effectLst>
                  <a:outerShdw blurRad="38100" dist="38100" dir="2700000" algn="tl">
                    <a:srgbClr val="000000">
                      <a:alpha val="43137"/>
                    </a:srgbClr>
                  </a:outerShdw>
                </a:effectLst>
              </a:rPr>
              <a:t>学び合い</a:t>
            </a:r>
            <a:r>
              <a:rPr kumimoji="1" lang="en-US" altLang="ja-JP" dirty="0" smtClean="0">
                <a:solidFill>
                  <a:srgbClr val="FF0000"/>
                </a:solidFill>
                <a:effectLst>
                  <a:outerShdw blurRad="38100" dist="38100" dir="2700000" algn="tl">
                    <a:srgbClr val="000000">
                      <a:alpha val="43137"/>
                    </a:srgbClr>
                  </a:outerShdw>
                </a:effectLst>
              </a:rPr>
              <a:t>』</a:t>
            </a:r>
            <a:r>
              <a:rPr kumimoji="1" lang="ja-JP" altLang="en-US" dirty="0" smtClean="0">
                <a:solidFill>
                  <a:srgbClr val="FF0000"/>
                </a:solidFill>
                <a:effectLst>
                  <a:outerShdw blurRad="38100" dist="38100" dir="2700000" algn="tl">
                    <a:srgbClr val="000000">
                      <a:alpha val="43137"/>
                    </a:srgbClr>
                  </a:outerShdw>
                </a:effectLst>
              </a:rPr>
              <a:t>は</a:t>
            </a:r>
            <a:r>
              <a:rPr kumimoji="1" lang="ja-JP" altLang="en-US" u="sng" dirty="0" smtClean="0">
                <a:solidFill>
                  <a:srgbClr val="FF0000"/>
                </a:solidFill>
                <a:effectLst>
                  <a:outerShdw blurRad="38100" dist="38100" dir="2700000" algn="tl">
                    <a:srgbClr val="000000">
                      <a:alpha val="43137"/>
                    </a:srgbClr>
                  </a:outerShdw>
                </a:effectLst>
              </a:rPr>
              <a:t>「全員ではない」ことを認めない</a:t>
            </a:r>
            <a:r>
              <a:rPr kumimoji="1" lang="ja-JP" altLang="en-US" dirty="0" smtClean="0">
                <a:solidFill>
                  <a:srgbClr val="FF0000"/>
                </a:solidFill>
                <a:effectLst>
                  <a:outerShdw blurRad="38100" dist="38100" dir="2700000" algn="tl">
                    <a:srgbClr val="000000">
                      <a:alpha val="43137"/>
                    </a:srgbClr>
                  </a:outerShdw>
                </a:effectLst>
              </a:rPr>
              <a:t>。　　</a:t>
            </a:r>
            <a:endParaRPr kumimoji="1" lang="en-US" altLang="ja-JP" dirty="0" smtClean="0">
              <a:effectLst>
                <a:outerShdw blurRad="38100" dist="38100" dir="2700000" algn="tl">
                  <a:srgbClr val="000000">
                    <a:alpha val="43137"/>
                  </a:srgbClr>
                </a:outerShdw>
              </a:effectLst>
            </a:endParaRPr>
          </a:p>
        </p:txBody>
      </p:sp>
      <p:sp>
        <p:nvSpPr>
          <p:cNvPr id="27" name="テキスト ボックス 26"/>
          <p:cNvSpPr txBox="1"/>
          <p:nvPr/>
        </p:nvSpPr>
        <p:spPr>
          <a:xfrm>
            <a:off x="265882" y="2722658"/>
            <a:ext cx="10636060" cy="646331"/>
          </a:xfrm>
          <a:prstGeom prst="rect">
            <a:avLst/>
          </a:prstGeom>
          <a:solidFill>
            <a:schemeClr val="bg1"/>
          </a:solidFill>
          <a:ln>
            <a:solidFill>
              <a:schemeClr val="accent1"/>
            </a:solidFill>
          </a:ln>
        </p:spPr>
        <p:txBody>
          <a:bodyPr wrap="square" rtlCol="0">
            <a:spAutoFit/>
          </a:bodyPr>
          <a:lstStyle/>
          <a:p>
            <a:r>
              <a:rPr kumimoji="1" lang="ja-JP" altLang="en-US" dirty="0" smtClean="0">
                <a:effectLst>
                  <a:outerShdw blurRad="38100" dist="38100" dir="2700000" algn="tl">
                    <a:srgbClr val="000000">
                      <a:alpha val="43137"/>
                    </a:srgbClr>
                  </a:outerShdw>
                </a:effectLst>
              </a:rPr>
              <a:t>①新規</a:t>
            </a:r>
            <a:r>
              <a:rPr kumimoji="1" lang="ja-JP" altLang="en-US" dirty="0">
                <a:effectLst>
                  <a:outerShdw blurRad="38100" dist="38100" dir="2700000" algn="tl">
                    <a:srgbClr val="000000">
                      <a:alpha val="43137"/>
                    </a:srgbClr>
                  </a:outerShdw>
                </a:effectLst>
              </a:rPr>
              <a:t>採用の最初の職員会議で話す内容</a:t>
            </a:r>
            <a:r>
              <a:rPr kumimoji="1" lang="en-US" altLang="ja-JP" dirty="0">
                <a:effectLst>
                  <a:outerShdw blurRad="38100" dist="38100" dir="2700000" algn="tl">
                    <a:srgbClr val="000000">
                      <a:alpha val="43137"/>
                    </a:srgbClr>
                  </a:outerShdw>
                </a:effectLst>
              </a:rPr>
              <a:t>…</a:t>
            </a:r>
            <a:r>
              <a:rPr kumimoji="1" lang="ja-JP" altLang="en-US" dirty="0">
                <a:effectLst>
                  <a:outerShdw blurRad="38100" dist="38100" dir="2700000" algn="tl">
                    <a:srgbClr val="000000">
                      <a:alpha val="43137"/>
                    </a:srgbClr>
                  </a:outerShdw>
                </a:effectLst>
              </a:rPr>
              <a:t>（よく理解できた・チンプンカンプンだった）</a:t>
            </a:r>
            <a:endParaRPr kumimoji="1" lang="en-US" altLang="ja-JP" dirty="0">
              <a:effectLst>
                <a:outerShdw blurRad="38100" dist="38100" dir="2700000" algn="tl">
                  <a:srgbClr val="000000">
                    <a:alpha val="43137"/>
                  </a:srgbClr>
                </a:outerShdw>
              </a:effectLst>
            </a:endParaRPr>
          </a:p>
          <a:p>
            <a:r>
              <a:rPr kumimoji="1" lang="ja-JP" altLang="en-US" dirty="0" smtClean="0">
                <a:effectLst>
                  <a:outerShdw blurRad="38100" dist="38100" dir="2700000" algn="tl">
                    <a:srgbClr val="000000">
                      <a:alpha val="43137"/>
                    </a:srgbClr>
                  </a:outerShdw>
                </a:effectLst>
              </a:rPr>
              <a:t>⇒教師</a:t>
            </a:r>
            <a:r>
              <a:rPr kumimoji="1" lang="ja-JP" altLang="en-US" dirty="0">
                <a:effectLst>
                  <a:outerShdw blurRad="38100" dist="38100" dir="2700000" algn="tl">
                    <a:srgbClr val="000000">
                      <a:alpha val="43137"/>
                    </a:srgbClr>
                  </a:outerShdw>
                </a:effectLst>
              </a:rPr>
              <a:t>の授業にフィットしない子どもはそんな状態。</a:t>
            </a:r>
            <a:r>
              <a:rPr kumimoji="1" lang="en-US" altLang="ja-JP" dirty="0">
                <a:effectLst>
                  <a:outerShdw blurRad="38100" dist="38100" dir="2700000" algn="tl">
                    <a:srgbClr val="000000">
                      <a:alpha val="43137"/>
                    </a:srgbClr>
                  </a:outerShdw>
                </a:effectLst>
              </a:rPr>
              <a:t>1</a:t>
            </a:r>
            <a:r>
              <a:rPr kumimoji="1" lang="ja-JP" altLang="en-US" dirty="0">
                <a:effectLst>
                  <a:outerShdw blurRad="38100" dist="38100" dir="2700000" algn="tl">
                    <a:srgbClr val="000000">
                      <a:alpha val="43137"/>
                    </a:srgbClr>
                  </a:outerShdw>
                </a:effectLst>
              </a:rPr>
              <a:t>日</a:t>
            </a:r>
            <a:r>
              <a:rPr kumimoji="1" lang="en-US" altLang="ja-JP" dirty="0">
                <a:effectLst>
                  <a:outerShdw blurRad="38100" dist="38100" dir="2700000" algn="tl">
                    <a:srgbClr val="000000">
                      <a:alpha val="43137"/>
                    </a:srgbClr>
                  </a:outerShdw>
                </a:effectLst>
              </a:rPr>
              <a:t>6</a:t>
            </a:r>
            <a:r>
              <a:rPr kumimoji="1" lang="ja-JP" altLang="en-US" dirty="0">
                <a:effectLst>
                  <a:outerShdw blurRad="38100" dist="38100" dir="2700000" algn="tl">
                    <a:srgbClr val="000000">
                      <a:alpha val="43137"/>
                    </a:srgbClr>
                  </a:outerShdw>
                </a:effectLst>
              </a:rPr>
              <a:t>時間。周</a:t>
            </a:r>
            <a:r>
              <a:rPr kumimoji="1" lang="en-US" altLang="ja-JP" dirty="0">
                <a:effectLst>
                  <a:outerShdw blurRad="38100" dist="38100" dir="2700000" algn="tl">
                    <a:srgbClr val="000000">
                      <a:alpha val="43137"/>
                    </a:srgbClr>
                  </a:outerShdw>
                </a:effectLst>
              </a:rPr>
              <a:t>5</a:t>
            </a:r>
            <a:r>
              <a:rPr kumimoji="1" lang="ja-JP" altLang="en-US" dirty="0">
                <a:effectLst>
                  <a:outerShdw blurRad="38100" dist="38100" dir="2700000" algn="tl">
                    <a:srgbClr val="000000">
                      <a:alpha val="43137"/>
                    </a:srgbClr>
                  </a:outerShdw>
                </a:effectLst>
              </a:rPr>
              <a:t>日。数年間続く</a:t>
            </a:r>
            <a:r>
              <a:rPr kumimoji="1" lang="en-US" altLang="ja-JP" dirty="0" smtClean="0">
                <a:effectLst>
                  <a:outerShdw blurRad="38100" dist="38100" dir="2700000" algn="tl">
                    <a:srgbClr val="000000">
                      <a:alpha val="43137"/>
                    </a:srgbClr>
                  </a:outerShdw>
                </a:effectLst>
              </a:rPr>
              <a:t>………</a:t>
            </a:r>
            <a:endParaRPr kumimoji="1" lang="en-US" altLang="ja-JP" dirty="0">
              <a:effectLst>
                <a:outerShdw blurRad="38100" dist="38100" dir="2700000" algn="tl">
                  <a:srgbClr val="000000">
                    <a:alpha val="43137"/>
                  </a:srgbClr>
                </a:outerShdw>
              </a:effectLst>
            </a:endParaRPr>
          </a:p>
        </p:txBody>
      </p:sp>
      <p:sp>
        <p:nvSpPr>
          <p:cNvPr id="15" name="テキスト ボックス 14"/>
          <p:cNvSpPr txBox="1"/>
          <p:nvPr/>
        </p:nvSpPr>
        <p:spPr>
          <a:xfrm>
            <a:off x="265882" y="3439643"/>
            <a:ext cx="10636060" cy="923330"/>
          </a:xfrm>
          <a:prstGeom prst="rect">
            <a:avLst/>
          </a:prstGeom>
          <a:solidFill>
            <a:schemeClr val="bg1"/>
          </a:solidFill>
          <a:ln>
            <a:solidFill>
              <a:schemeClr val="accent1"/>
            </a:solidFill>
          </a:ln>
        </p:spPr>
        <p:txBody>
          <a:bodyPr wrap="square" rtlCol="0">
            <a:spAutoFit/>
          </a:bodyPr>
          <a:lstStyle/>
          <a:p>
            <a:r>
              <a:rPr kumimoji="1" lang="ja-JP" altLang="en-US" dirty="0" smtClean="0">
                <a:effectLst>
                  <a:outerShdw blurRad="38100" dist="38100" dir="2700000" algn="tl">
                    <a:srgbClr val="000000">
                      <a:alpha val="43137"/>
                    </a:srgbClr>
                  </a:outerShdw>
                </a:effectLst>
              </a:rPr>
              <a:t>②自分と同期の新規採用者が、自分に分からないことが分かって、先輩教師と楽しく会話している。しかも、同期のクラスは上手くいっているのに、自分のクラスは問題ばかりが続く。</a:t>
            </a:r>
            <a:endParaRPr kumimoji="1" lang="en-US" altLang="ja-JP" dirty="0" smtClean="0">
              <a:effectLst>
                <a:outerShdw blurRad="38100" dist="38100" dir="2700000" algn="tl">
                  <a:srgbClr val="000000">
                    <a:alpha val="43137"/>
                  </a:srgbClr>
                </a:outerShdw>
              </a:effectLst>
            </a:endParaRPr>
          </a:p>
          <a:p>
            <a:r>
              <a:rPr kumimoji="1" lang="ja-JP" altLang="en-US" dirty="0" smtClean="0">
                <a:effectLst>
                  <a:outerShdw blurRad="38100" dist="38100" dir="2700000" algn="tl">
                    <a:srgbClr val="000000">
                      <a:alpha val="43137"/>
                    </a:srgbClr>
                  </a:outerShdw>
                </a:effectLst>
              </a:rPr>
              <a:t>⇒子どもの不登校である。そして、多くの子どもはそのような状態でも投稿し続ける。</a:t>
            </a:r>
            <a:endParaRPr kumimoji="1" lang="en-US" altLang="ja-JP" dirty="0" smtClean="0">
              <a:effectLst>
                <a:outerShdw blurRad="38100" dist="38100" dir="2700000" algn="tl">
                  <a:srgbClr val="000000">
                    <a:alpha val="43137"/>
                  </a:srgbClr>
                </a:outerShdw>
              </a:effectLst>
            </a:endParaRPr>
          </a:p>
        </p:txBody>
      </p:sp>
      <p:pic>
        <p:nvPicPr>
          <p:cNvPr id="3" name="コンテンツ プレースホルダー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30857" y="5606866"/>
            <a:ext cx="1182264" cy="1251134"/>
          </a:xfrm>
          <a:prstGeom prst="rect">
            <a:avLst/>
          </a:prstGeom>
        </p:spPr>
      </p:pic>
      <p:sp>
        <p:nvSpPr>
          <p:cNvPr id="11" name="楕円 10"/>
          <p:cNvSpPr/>
          <p:nvPr/>
        </p:nvSpPr>
        <p:spPr>
          <a:xfrm flipH="1">
            <a:off x="6532179" y="2774223"/>
            <a:ext cx="2773709" cy="24503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chemeClr val="bg1"/>
              </a:solidFill>
            </a:endParaRPr>
          </a:p>
        </p:txBody>
      </p:sp>
      <p:sp>
        <p:nvSpPr>
          <p:cNvPr id="14" name="テキスト ボックス 13"/>
          <p:cNvSpPr txBox="1"/>
          <p:nvPr/>
        </p:nvSpPr>
        <p:spPr>
          <a:xfrm>
            <a:off x="265882" y="4384559"/>
            <a:ext cx="10636060" cy="1477328"/>
          </a:xfrm>
          <a:prstGeom prst="rect">
            <a:avLst/>
          </a:prstGeom>
          <a:solidFill>
            <a:schemeClr val="bg1"/>
          </a:solidFill>
          <a:ln>
            <a:solidFill>
              <a:schemeClr val="accent1"/>
            </a:solidFill>
          </a:ln>
        </p:spPr>
        <p:txBody>
          <a:bodyPr wrap="square" rtlCol="0">
            <a:spAutoFit/>
          </a:bodyPr>
          <a:lstStyle/>
          <a:p>
            <a:r>
              <a:rPr kumimoji="1" lang="ja-JP" altLang="en-US" dirty="0" smtClean="0">
                <a:solidFill>
                  <a:srgbClr val="FF0000"/>
                </a:solidFill>
                <a:effectLst>
                  <a:outerShdw blurRad="38100" dist="38100" dir="2700000" algn="tl">
                    <a:srgbClr val="000000">
                      <a:alpha val="43137"/>
                    </a:srgbClr>
                  </a:outerShdw>
                </a:effectLst>
              </a:rPr>
              <a:t>西川：</a:t>
            </a:r>
            <a:r>
              <a:rPr kumimoji="1" lang="en-US" altLang="ja-JP" dirty="0" smtClean="0">
                <a:solidFill>
                  <a:srgbClr val="FF0000"/>
                </a:solidFill>
                <a:effectLst>
                  <a:outerShdw blurRad="38100" dist="38100" dir="2700000" algn="tl">
                    <a:srgbClr val="000000">
                      <a:alpha val="43137"/>
                    </a:srgbClr>
                  </a:outerShdw>
                </a:effectLst>
              </a:rPr>
              <a:t>『</a:t>
            </a:r>
            <a:r>
              <a:rPr kumimoji="1" lang="ja-JP" altLang="en-US" dirty="0" smtClean="0">
                <a:solidFill>
                  <a:srgbClr val="FF0000"/>
                </a:solidFill>
                <a:effectLst>
                  <a:outerShdw blurRad="38100" dist="38100" dir="2700000" algn="tl">
                    <a:srgbClr val="000000">
                      <a:alpha val="43137"/>
                    </a:srgbClr>
                  </a:outerShdw>
                </a:effectLst>
              </a:rPr>
              <a:t>学び合い</a:t>
            </a:r>
            <a:r>
              <a:rPr kumimoji="1" lang="en-US" altLang="ja-JP" dirty="0" smtClean="0">
                <a:solidFill>
                  <a:srgbClr val="FF0000"/>
                </a:solidFill>
                <a:effectLst>
                  <a:outerShdw blurRad="38100" dist="38100" dir="2700000" algn="tl">
                    <a:srgbClr val="000000">
                      <a:alpha val="43137"/>
                    </a:srgbClr>
                  </a:outerShdw>
                </a:effectLst>
              </a:rPr>
              <a:t>』</a:t>
            </a:r>
            <a:r>
              <a:rPr kumimoji="1" lang="ja-JP" altLang="en-US" dirty="0" smtClean="0">
                <a:solidFill>
                  <a:srgbClr val="FF0000"/>
                </a:solidFill>
                <a:effectLst>
                  <a:outerShdw blurRad="38100" dist="38100" dir="2700000" algn="tl">
                    <a:srgbClr val="000000">
                      <a:alpha val="43137"/>
                    </a:srgbClr>
                  </a:outerShdw>
                </a:effectLst>
              </a:rPr>
              <a:t>では、「一人も見捨てない」ことに拘り続ける。</a:t>
            </a:r>
            <a:endParaRPr kumimoji="1" lang="en-US" altLang="ja-JP" dirty="0" smtClean="0">
              <a:solidFill>
                <a:srgbClr val="FF0000"/>
              </a:solidFill>
              <a:effectLst>
                <a:outerShdw blurRad="38100" dist="38100" dir="2700000" algn="tl">
                  <a:srgbClr val="000000">
                    <a:alpha val="43137"/>
                  </a:srgbClr>
                </a:outerShdw>
              </a:effectLst>
            </a:endParaRPr>
          </a:p>
          <a:p>
            <a:r>
              <a:rPr kumimoji="1" lang="ja-JP" altLang="en-US" dirty="0">
                <a:solidFill>
                  <a:srgbClr val="FF0000"/>
                </a:solidFill>
                <a:effectLst>
                  <a:outerShdw blurRad="38100" dist="38100" dir="2700000" algn="tl">
                    <a:srgbClr val="000000">
                      <a:alpha val="43137"/>
                    </a:srgbClr>
                  </a:outerShdw>
                </a:effectLst>
              </a:rPr>
              <a:t>　</a:t>
            </a:r>
            <a:r>
              <a:rPr kumimoji="1" lang="ja-JP" altLang="en-US" dirty="0" smtClean="0">
                <a:solidFill>
                  <a:srgbClr val="FF0000"/>
                </a:solidFill>
                <a:effectLst>
                  <a:outerShdw blurRad="38100" dist="38100" dir="2700000" algn="tl">
                    <a:srgbClr val="000000">
                      <a:alpha val="43137"/>
                    </a:srgbClr>
                  </a:outerShdw>
                </a:effectLst>
              </a:rPr>
              <a:t>　：一人の教師は全ての子どもにとってよい教え手にはなれない。研鑽を深めれば一部の子どもによって素晴らしい教師になれる。（ヘレンケラーにおけるサリバン先生）</a:t>
            </a:r>
            <a:endParaRPr kumimoji="1" lang="en-US" altLang="ja-JP" dirty="0" smtClean="0">
              <a:solidFill>
                <a:srgbClr val="FF0000"/>
              </a:solidFill>
              <a:effectLst>
                <a:outerShdw blurRad="38100" dist="38100" dir="2700000" algn="tl">
                  <a:srgbClr val="000000">
                    <a:alpha val="43137"/>
                  </a:srgbClr>
                </a:outerShdw>
              </a:effectLst>
            </a:endParaRPr>
          </a:p>
          <a:p>
            <a:r>
              <a:rPr kumimoji="1" lang="ja-JP" altLang="en-US" dirty="0">
                <a:solidFill>
                  <a:srgbClr val="FF0000"/>
                </a:solidFill>
                <a:effectLst>
                  <a:outerShdw blurRad="38100" dist="38100" dir="2700000" algn="tl">
                    <a:srgbClr val="000000">
                      <a:alpha val="43137"/>
                    </a:srgbClr>
                  </a:outerShdw>
                </a:effectLst>
              </a:rPr>
              <a:t>　</a:t>
            </a:r>
            <a:r>
              <a:rPr kumimoji="1" lang="ja-JP" altLang="en-US" dirty="0" smtClean="0">
                <a:solidFill>
                  <a:srgbClr val="FF0000"/>
                </a:solidFill>
                <a:effectLst>
                  <a:outerShdw blurRad="38100" dist="38100" dir="2700000" algn="tl">
                    <a:srgbClr val="000000">
                      <a:alpha val="43137"/>
                    </a:srgbClr>
                  </a:outerShdw>
                </a:effectLst>
              </a:rPr>
              <a:t>　：一部の子どもに合えば合うほど、それ以外の子どもにとっては合わなくなる。</a:t>
            </a:r>
            <a:endParaRPr kumimoji="1" lang="en-US" altLang="ja-JP" dirty="0" smtClean="0">
              <a:solidFill>
                <a:srgbClr val="FF0000"/>
              </a:solidFill>
              <a:effectLst>
                <a:outerShdw blurRad="38100" dist="38100" dir="2700000" algn="tl">
                  <a:srgbClr val="000000">
                    <a:alpha val="43137"/>
                  </a:srgbClr>
                </a:outerShdw>
              </a:effectLst>
            </a:endParaRPr>
          </a:p>
          <a:p>
            <a:r>
              <a:rPr kumimoji="1" lang="ja-JP" altLang="en-US" dirty="0" smtClean="0">
                <a:solidFill>
                  <a:srgbClr val="FF0000"/>
                </a:solidFill>
                <a:effectLst>
                  <a:outerShdw blurRad="38100" dist="38100" dir="2700000" algn="tl">
                    <a:srgbClr val="000000">
                      <a:alpha val="43137"/>
                    </a:srgbClr>
                  </a:outerShdw>
                </a:effectLst>
              </a:rPr>
              <a:t>★その子にとって良い教材、良い指導法が分かるのは誰か？⇒（　　　　）</a:t>
            </a:r>
            <a:endParaRPr kumimoji="1" lang="en-US" altLang="ja-JP" dirty="0" smtClean="0">
              <a:solidFill>
                <a:srgbClr val="FF0000"/>
              </a:solidFill>
              <a:effectLst>
                <a:outerShdw blurRad="38100" dist="38100" dir="2700000" algn="tl">
                  <a:srgbClr val="000000">
                    <a:alpha val="43137"/>
                  </a:srgbClr>
                </a:outerShdw>
              </a:effectLst>
            </a:endParaRPr>
          </a:p>
        </p:txBody>
      </p:sp>
      <p:sp>
        <p:nvSpPr>
          <p:cNvPr id="18" name="テキスト ボックス 17"/>
          <p:cNvSpPr txBox="1"/>
          <p:nvPr/>
        </p:nvSpPr>
        <p:spPr>
          <a:xfrm>
            <a:off x="330344" y="5942711"/>
            <a:ext cx="10571598" cy="646331"/>
          </a:xfrm>
          <a:prstGeom prst="rect">
            <a:avLst/>
          </a:prstGeom>
          <a:solidFill>
            <a:schemeClr val="bg1"/>
          </a:solidFill>
          <a:ln>
            <a:solidFill>
              <a:schemeClr val="accent1"/>
            </a:solidFill>
          </a:ln>
        </p:spPr>
        <p:txBody>
          <a:bodyPr wrap="square" rtlCol="0">
            <a:spAutoFit/>
          </a:bodyPr>
          <a:lstStyle/>
          <a:p>
            <a:r>
              <a:rPr kumimoji="1" lang="ja-JP" altLang="en-US" dirty="0" smtClean="0">
                <a:solidFill>
                  <a:srgbClr val="FF0000"/>
                </a:solidFill>
                <a:effectLst>
                  <a:outerShdw blurRad="38100" dist="38100" dir="2700000" algn="tl">
                    <a:srgbClr val="000000">
                      <a:alpha val="43137"/>
                    </a:srgbClr>
                  </a:outerShdw>
                </a:effectLst>
              </a:rPr>
              <a:t>西川：「子どもを信じて、子ども集団を育てれば、たいていの問題は解決できる。少なくとも教師一人が問題を抱え込んで、悩んでいるよりは「まし」になる。」</a:t>
            </a:r>
            <a:endParaRPr kumimoji="1" lang="en-US" altLang="ja-JP" dirty="0" smtClean="0">
              <a:solidFill>
                <a:srgbClr val="FF0000"/>
              </a:solidFill>
              <a:effectLst>
                <a:outerShdw blurRad="38100" dist="38100" dir="2700000" algn="tl">
                  <a:srgbClr val="000000">
                    <a:alpha val="43137"/>
                  </a:srgbClr>
                </a:outerShdw>
              </a:effectLst>
            </a:endParaRPr>
          </a:p>
        </p:txBody>
      </p:sp>
      <p:sp>
        <p:nvSpPr>
          <p:cNvPr id="20" name="テキスト ボックス 19"/>
          <p:cNvSpPr txBox="1"/>
          <p:nvPr/>
        </p:nvSpPr>
        <p:spPr>
          <a:xfrm>
            <a:off x="6962532" y="5492555"/>
            <a:ext cx="956501" cy="369332"/>
          </a:xfrm>
          <a:prstGeom prst="rect">
            <a:avLst/>
          </a:prstGeom>
          <a:noFill/>
        </p:spPr>
        <p:txBody>
          <a:bodyPr wrap="square" rtlCol="0">
            <a:spAutoFit/>
          </a:bodyPr>
          <a:lstStyle/>
          <a:p>
            <a:r>
              <a:rPr kumimoji="1" lang="ja-JP" altLang="en-US" dirty="0" smtClean="0">
                <a:solidFill>
                  <a:srgbClr val="FF0000"/>
                </a:solidFill>
                <a:effectLst>
                  <a:outerShdw blurRad="38100" dist="38100" dir="2700000" algn="tl">
                    <a:srgbClr val="000000">
                      <a:alpha val="43137"/>
                    </a:srgbClr>
                  </a:outerShdw>
                </a:effectLst>
              </a:rPr>
              <a:t>その子</a:t>
            </a:r>
            <a:endParaRPr kumimoji="1" lang="ja-JP" altLang="en-US"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58585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fade">
                                      <p:cBhvr>
                                        <p:cTn id="1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0"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10901942" y="95199"/>
            <a:ext cx="1187554" cy="1733601"/>
          </a:xfrm>
          <a:prstGeom prst="rect">
            <a:avLst/>
          </a:prstGeom>
        </p:spPr>
      </p:pic>
      <p:sp>
        <p:nvSpPr>
          <p:cNvPr id="7" name="正方形/長方形 6"/>
          <p:cNvSpPr/>
          <p:nvPr/>
        </p:nvSpPr>
        <p:spPr>
          <a:xfrm>
            <a:off x="4562212" y="206874"/>
            <a:ext cx="233842" cy="23279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コンテンツ プレースホルダー 6"/>
          <p:cNvSpPr txBox="1">
            <a:spLocks/>
          </p:cNvSpPr>
          <p:nvPr/>
        </p:nvSpPr>
        <p:spPr>
          <a:xfrm>
            <a:off x="265891" y="582964"/>
            <a:ext cx="10764966" cy="891172"/>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dirty="0" smtClean="0">
                <a:solidFill>
                  <a:srgbClr val="FF0000"/>
                </a:solidFill>
                <a:effectLst>
                  <a:outerShdw blurRad="38100" dist="38100" dir="2700000" algn="tl">
                    <a:srgbClr val="000000">
                      <a:alpha val="43137"/>
                    </a:srgbClr>
                  </a:outerShdw>
                </a:effectLst>
              </a:rPr>
              <a:t>西川：</a:t>
            </a:r>
            <a:r>
              <a:rPr lang="en-US" altLang="ja-JP" dirty="0" smtClean="0">
                <a:solidFill>
                  <a:srgbClr val="FF0000"/>
                </a:solidFill>
                <a:effectLst>
                  <a:outerShdw blurRad="38100" dist="38100" dir="2700000" algn="tl">
                    <a:srgbClr val="000000">
                      <a:alpha val="43137"/>
                    </a:srgbClr>
                  </a:outerShdw>
                </a:effectLst>
              </a:rPr>
              <a:t>『</a:t>
            </a:r>
            <a:r>
              <a:rPr lang="ja-JP" altLang="en-US" dirty="0" smtClean="0">
                <a:solidFill>
                  <a:srgbClr val="FF0000"/>
                </a:solidFill>
                <a:effectLst>
                  <a:outerShdw blurRad="38100" dist="38100" dir="2700000" algn="tl">
                    <a:srgbClr val="000000">
                      <a:alpha val="43137"/>
                    </a:srgbClr>
                  </a:outerShdw>
                </a:effectLst>
              </a:rPr>
              <a:t>学び合い</a:t>
            </a:r>
            <a:r>
              <a:rPr lang="en-US" altLang="ja-JP" dirty="0" smtClean="0">
                <a:solidFill>
                  <a:srgbClr val="FF0000"/>
                </a:solidFill>
                <a:effectLst>
                  <a:outerShdw blurRad="38100" dist="38100" dir="2700000" algn="tl">
                    <a:srgbClr val="000000">
                      <a:alpha val="43137"/>
                    </a:srgbClr>
                  </a:outerShdw>
                </a:effectLst>
              </a:rPr>
              <a:t>』</a:t>
            </a:r>
            <a:r>
              <a:rPr lang="ja-JP" altLang="en-US" dirty="0" smtClean="0">
                <a:solidFill>
                  <a:srgbClr val="FF0000"/>
                </a:solidFill>
                <a:effectLst>
                  <a:outerShdw blurRad="38100" dist="38100" dir="2700000" algn="tl">
                    <a:srgbClr val="000000">
                      <a:alpha val="43137"/>
                    </a:srgbClr>
                  </a:outerShdw>
                </a:effectLst>
              </a:rPr>
              <a:t>とは「一人も見捨てたくない」という願いを実現するために生まれた教育の考え方</a:t>
            </a:r>
            <a:r>
              <a:rPr lang="ja-JP" altLang="en-US" dirty="0" smtClean="0">
                <a:solidFill>
                  <a:schemeClr val="tx1"/>
                </a:solidFill>
                <a:effectLst>
                  <a:outerShdw blurRad="38100" dist="38100" dir="2700000" algn="tl">
                    <a:srgbClr val="000000">
                      <a:alpha val="43137"/>
                    </a:srgbClr>
                  </a:outerShdw>
                </a:effectLst>
              </a:rPr>
              <a:t>　</a:t>
            </a:r>
            <a:endParaRPr lang="en-US" altLang="ja-JP" dirty="0" smtClean="0">
              <a:solidFill>
                <a:schemeClr val="tx1"/>
              </a:solidFill>
              <a:effectLst>
                <a:outerShdw blurRad="38100" dist="38100" dir="2700000" algn="tl">
                  <a:srgbClr val="000000">
                    <a:alpha val="43137"/>
                  </a:srgbClr>
                </a:outerShdw>
              </a:effectLst>
            </a:endParaRPr>
          </a:p>
          <a:p>
            <a:pPr marL="0" indent="0">
              <a:buNone/>
            </a:pPr>
            <a:r>
              <a:rPr lang="ja-JP" altLang="en-US" dirty="0" smtClean="0">
                <a:solidFill>
                  <a:schemeClr val="tx1"/>
                </a:solidFill>
                <a:effectLst>
                  <a:outerShdw blurRad="38100" dist="38100" dir="2700000" algn="tl">
                    <a:srgbClr val="000000">
                      <a:alpha val="43137"/>
                    </a:srgbClr>
                  </a:outerShdw>
                </a:effectLst>
              </a:rPr>
              <a:t>　　</a:t>
            </a:r>
            <a:r>
              <a:rPr lang="ja-JP" altLang="en-US" dirty="0" smtClean="0">
                <a:solidFill>
                  <a:srgbClr val="FF0000"/>
                </a:solidFill>
                <a:effectLst>
                  <a:outerShdw blurRad="38100" dist="38100" dir="2700000" algn="tl">
                    <a:srgbClr val="000000">
                      <a:alpha val="43137"/>
                    </a:srgbClr>
                  </a:outerShdw>
                </a:effectLst>
              </a:rPr>
              <a:t>：</a:t>
            </a:r>
            <a:r>
              <a:rPr lang="en-US" altLang="ja-JP" dirty="0" smtClean="0">
                <a:solidFill>
                  <a:srgbClr val="FF0000"/>
                </a:solidFill>
                <a:effectLst>
                  <a:outerShdw blurRad="38100" dist="38100" dir="2700000" algn="tl">
                    <a:srgbClr val="000000">
                      <a:alpha val="43137"/>
                    </a:srgbClr>
                  </a:outerShdw>
                </a:effectLst>
              </a:rPr>
              <a:t>『</a:t>
            </a:r>
            <a:r>
              <a:rPr lang="ja-JP" altLang="en-US" dirty="0" smtClean="0">
                <a:solidFill>
                  <a:srgbClr val="FF0000"/>
                </a:solidFill>
                <a:effectLst>
                  <a:outerShdw blurRad="38100" dist="38100" dir="2700000" algn="tl">
                    <a:srgbClr val="000000">
                      <a:alpha val="43137"/>
                    </a:srgbClr>
                  </a:outerShdw>
                </a:effectLst>
              </a:rPr>
              <a:t>学び合い</a:t>
            </a:r>
            <a:r>
              <a:rPr lang="en-US" altLang="ja-JP" dirty="0" smtClean="0">
                <a:solidFill>
                  <a:srgbClr val="FF0000"/>
                </a:solidFill>
                <a:effectLst>
                  <a:outerShdw blurRad="38100" dist="38100" dir="2700000" algn="tl">
                    <a:srgbClr val="000000">
                      <a:alpha val="43137"/>
                    </a:srgbClr>
                  </a:outerShdw>
                </a:effectLst>
              </a:rPr>
              <a:t>』</a:t>
            </a:r>
            <a:r>
              <a:rPr lang="ja-JP" altLang="en-US" dirty="0" smtClean="0">
                <a:solidFill>
                  <a:srgbClr val="FF0000"/>
                </a:solidFill>
                <a:effectLst>
                  <a:outerShdw blurRad="38100" dist="38100" dir="2700000" algn="tl">
                    <a:srgbClr val="000000">
                      <a:alpha val="43137"/>
                    </a:srgbClr>
                  </a:outerShdw>
                </a:effectLst>
              </a:rPr>
              <a:t>は子どもが一人一人違うことを、額面通り受け入れた教育</a:t>
            </a:r>
            <a:endParaRPr lang="en-US" altLang="ja-JP" dirty="0" smtClean="0">
              <a:solidFill>
                <a:srgbClr val="FF0000"/>
              </a:solidFill>
              <a:effectLst>
                <a:outerShdw blurRad="38100" dist="38100" dir="2700000" algn="tl">
                  <a:srgbClr val="000000">
                    <a:alpha val="43137"/>
                  </a:srgbClr>
                </a:outerShdw>
              </a:effectLst>
            </a:endParaRPr>
          </a:p>
        </p:txBody>
      </p:sp>
      <p:sp>
        <p:nvSpPr>
          <p:cNvPr id="41" name="タイトル 1"/>
          <p:cNvSpPr txBox="1">
            <a:spLocks/>
          </p:cNvSpPr>
          <p:nvPr/>
        </p:nvSpPr>
        <p:spPr>
          <a:xfrm>
            <a:off x="265894" y="169631"/>
            <a:ext cx="10494332" cy="468436"/>
          </a:xfrm>
          <a:prstGeom prst="rect">
            <a:avLst/>
          </a:prstGeom>
        </p:spPr>
        <p:txBody>
          <a:bodyPr vert="horz" lIns="91440" tIns="45720" rIns="91440" bIns="45720" rtlCol="0" anchor="t">
            <a:normAutofit fontScale="75000" lnSpcReduction="200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3200" dirty="0" smtClean="0">
                <a:solidFill>
                  <a:schemeClr val="tx1"/>
                </a:solidFill>
              </a:rPr>
              <a:t>第４章 </a:t>
            </a:r>
            <a:r>
              <a:rPr lang="en-US" altLang="ja-JP" sz="3200" dirty="0" smtClean="0">
                <a:solidFill>
                  <a:schemeClr val="tx1"/>
                </a:solidFill>
              </a:rPr>
              <a:t>『</a:t>
            </a:r>
            <a:r>
              <a:rPr lang="ja-JP" altLang="en-US" sz="3200" dirty="0">
                <a:solidFill>
                  <a:schemeClr val="tx1"/>
                </a:solidFill>
              </a:rPr>
              <a:t>学び合い</a:t>
            </a:r>
            <a:r>
              <a:rPr lang="en-US" altLang="ja-JP" sz="3200" dirty="0" smtClean="0">
                <a:solidFill>
                  <a:schemeClr val="tx1"/>
                </a:solidFill>
              </a:rPr>
              <a:t>』</a:t>
            </a:r>
            <a:r>
              <a:rPr lang="ja-JP" altLang="en-US" sz="3200" dirty="0" smtClean="0">
                <a:solidFill>
                  <a:schemeClr val="tx1"/>
                </a:solidFill>
              </a:rPr>
              <a:t>の見取り</a:t>
            </a:r>
            <a:r>
              <a:rPr lang="ja-JP" altLang="en-US" sz="3700" dirty="0" smtClean="0">
                <a:solidFill>
                  <a:schemeClr val="tx1"/>
                </a:solidFill>
              </a:rPr>
              <a:t>　</a:t>
            </a:r>
            <a:endParaRPr lang="ja-JP" altLang="en-US" sz="2400" dirty="0">
              <a:solidFill>
                <a:schemeClr val="tx1"/>
              </a:solidFill>
            </a:endParaRPr>
          </a:p>
        </p:txBody>
      </p:sp>
      <p:sp>
        <p:nvSpPr>
          <p:cNvPr id="8" name="正方形/長方形 7"/>
          <p:cNvSpPr/>
          <p:nvPr/>
        </p:nvSpPr>
        <p:spPr>
          <a:xfrm>
            <a:off x="4440454" y="185782"/>
            <a:ext cx="4963218" cy="338554"/>
          </a:xfrm>
          <a:prstGeom prst="rect">
            <a:avLst/>
          </a:prstGeom>
        </p:spPr>
        <p:txBody>
          <a:bodyPr wrap="none">
            <a:spAutoFit/>
          </a:bodyPr>
          <a:lstStyle/>
          <a:p>
            <a:r>
              <a:rPr lang="ja-JP" altLang="en-US" sz="1600" dirty="0" smtClean="0"/>
              <a:t>７ </a:t>
            </a:r>
            <a:r>
              <a:rPr lang="en-US" altLang="ja-JP" sz="1600" dirty="0" smtClean="0"/>
              <a:t>『</a:t>
            </a:r>
            <a:r>
              <a:rPr lang="ja-JP" altLang="en-US" sz="1600" dirty="0" smtClean="0"/>
              <a:t>学び合い</a:t>
            </a:r>
            <a:r>
              <a:rPr lang="en-US" altLang="ja-JP" sz="1600" dirty="0" smtClean="0"/>
              <a:t>』</a:t>
            </a:r>
            <a:r>
              <a:rPr lang="ja-JP" altLang="en-US" sz="1600" dirty="0" smtClean="0"/>
              <a:t>の見取りのポイント②</a:t>
            </a:r>
            <a:r>
              <a:rPr lang="en-US" altLang="ja-JP" sz="1600" dirty="0" smtClean="0"/>
              <a:t>(p136</a:t>
            </a:r>
            <a:r>
              <a:rPr lang="ja-JP" altLang="en-US" sz="1600" dirty="0" smtClean="0"/>
              <a:t>～</a:t>
            </a:r>
            <a:r>
              <a:rPr lang="en-US" altLang="ja-JP" sz="1600" dirty="0" smtClean="0"/>
              <a:t>p137)</a:t>
            </a:r>
            <a:endParaRPr lang="ja-JP" altLang="en-US" sz="1600" dirty="0"/>
          </a:p>
        </p:txBody>
      </p:sp>
      <p:sp>
        <p:nvSpPr>
          <p:cNvPr id="19" name="テキスト ボックス 18"/>
          <p:cNvSpPr txBox="1"/>
          <p:nvPr/>
        </p:nvSpPr>
        <p:spPr>
          <a:xfrm>
            <a:off x="265882" y="1488688"/>
            <a:ext cx="10636060" cy="646331"/>
          </a:xfrm>
          <a:prstGeom prst="rect">
            <a:avLst/>
          </a:prstGeom>
          <a:solidFill>
            <a:schemeClr val="bg1"/>
          </a:solidFill>
          <a:ln>
            <a:solidFill>
              <a:schemeClr val="accent1"/>
            </a:solidFill>
          </a:ln>
        </p:spPr>
        <p:txBody>
          <a:bodyPr wrap="square" rtlCol="0">
            <a:spAutoFit/>
          </a:bodyPr>
          <a:lstStyle/>
          <a:p>
            <a:r>
              <a:rPr kumimoji="1" lang="en-US" altLang="ja-JP" dirty="0" smtClean="0">
                <a:effectLst>
                  <a:outerShdw blurRad="38100" dist="38100" dir="2700000" algn="tl">
                    <a:srgbClr val="000000">
                      <a:alpha val="43137"/>
                    </a:srgbClr>
                  </a:outerShdw>
                </a:effectLst>
              </a:rPr>
              <a:t>【</a:t>
            </a:r>
            <a:r>
              <a:rPr kumimoji="1" lang="ja-JP" altLang="en-US" dirty="0" smtClean="0">
                <a:effectLst>
                  <a:outerShdw blurRad="38100" dist="38100" dir="2700000" algn="tl">
                    <a:srgbClr val="000000">
                      <a:alpha val="43137"/>
                    </a:srgbClr>
                  </a:outerShdw>
                </a:effectLst>
              </a:rPr>
              <a:t>重い障害を抱えている子、家庭に問題があり暴言・暴力を繰り返す子</a:t>
            </a:r>
            <a:r>
              <a:rPr kumimoji="1" lang="en-US" altLang="ja-JP" dirty="0" smtClean="0">
                <a:effectLst>
                  <a:outerShdw blurRad="38100" dist="38100" dir="2700000" algn="tl">
                    <a:srgbClr val="000000">
                      <a:alpha val="43137"/>
                    </a:srgbClr>
                  </a:outerShdw>
                </a:effectLst>
              </a:rPr>
              <a:t>】</a:t>
            </a:r>
          </a:p>
          <a:p>
            <a:r>
              <a:rPr kumimoji="1" lang="ja-JP" altLang="en-US" dirty="0" smtClean="0">
                <a:solidFill>
                  <a:srgbClr val="FF0000"/>
                </a:solidFill>
                <a:effectLst>
                  <a:outerShdw blurRad="38100" dist="38100" dir="2700000" algn="tl">
                    <a:srgbClr val="000000">
                      <a:alpha val="43137"/>
                    </a:srgbClr>
                  </a:outerShdw>
                </a:effectLst>
              </a:rPr>
              <a:t>西川：</a:t>
            </a:r>
            <a:r>
              <a:rPr kumimoji="1" lang="ja-JP" altLang="en-US" dirty="0" smtClean="0">
                <a:solidFill>
                  <a:srgbClr val="002060"/>
                </a:solidFill>
                <a:effectLst>
                  <a:outerShdw blurRad="38100" dist="38100" dir="2700000" algn="tl">
                    <a:srgbClr val="000000">
                      <a:alpha val="43137"/>
                    </a:srgbClr>
                  </a:outerShdw>
                </a:effectLst>
              </a:rPr>
              <a:t>どうやったって計算が出来ない子がいて、子ども達と一緒に一生懸命教えても駄目だったら</a:t>
            </a:r>
            <a:r>
              <a:rPr kumimoji="1" lang="en-US" altLang="ja-JP" dirty="0" smtClean="0">
                <a:solidFill>
                  <a:srgbClr val="002060"/>
                </a:solidFill>
                <a:effectLst>
                  <a:outerShdw blurRad="38100" dist="38100" dir="2700000" algn="tl">
                    <a:srgbClr val="000000">
                      <a:alpha val="43137"/>
                    </a:srgbClr>
                  </a:outerShdw>
                </a:effectLst>
              </a:rPr>
              <a:t>…</a:t>
            </a:r>
            <a:r>
              <a:rPr kumimoji="1" lang="ja-JP" altLang="en-US" dirty="0" smtClean="0">
                <a:solidFill>
                  <a:srgbClr val="FF0000"/>
                </a:solidFill>
                <a:effectLst>
                  <a:outerShdw blurRad="38100" dist="38100" dir="2700000" algn="tl">
                    <a:srgbClr val="000000">
                      <a:alpha val="43137"/>
                    </a:srgbClr>
                  </a:outerShdw>
                </a:effectLst>
              </a:rPr>
              <a:t>　　</a:t>
            </a:r>
            <a:endParaRPr kumimoji="1" lang="en-US" altLang="ja-JP" dirty="0" smtClean="0">
              <a:effectLst>
                <a:outerShdw blurRad="38100" dist="38100" dir="2700000" algn="tl">
                  <a:srgbClr val="000000">
                    <a:alpha val="43137"/>
                  </a:srgbClr>
                </a:outerShdw>
              </a:effectLst>
            </a:endParaRPr>
          </a:p>
        </p:txBody>
      </p:sp>
      <p:sp>
        <p:nvSpPr>
          <p:cNvPr id="27" name="テキスト ボックス 26"/>
          <p:cNvSpPr txBox="1"/>
          <p:nvPr/>
        </p:nvSpPr>
        <p:spPr>
          <a:xfrm>
            <a:off x="265882" y="2140999"/>
            <a:ext cx="10636060" cy="646331"/>
          </a:xfrm>
          <a:prstGeom prst="rect">
            <a:avLst/>
          </a:prstGeom>
          <a:solidFill>
            <a:schemeClr val="bg1"/>
          </a:solidFill>
          <a:ln>
            <a:solidFill>
              <a:schemeClr val="accent1"/>
            </a:solidFill>
          </a:ln>
        </p:spPr>
        <p:txBody>
          <a:bodyPr wrap="square" rtlCol="0">
            <a:spAutoFit/>
          </a:bodyPr>
          <a:lstStyle/>
          <a:p>
            <a:r>
              <a:rPr kumimoji="1" lang="ja-JP" altLang="en-US" dirty="0" smtClean="0">
                <a:solidFill>
                  <a:srgbClr val="FF0000"/>
                </a:solidFill>
                <a:effectLst>
                  <a:outerShdw blurRad="38100" dist="38100" dir="2700000" algn="tl">
                    <a:srgbClr val="000000">
                      <a:alpha val="43137"/>
                    </a:srgbClr>
                  </a:outerShdw>
                </a:effectLst>
              </a:rPr>
              <a:t>★</a:t>
            </a:r>
            <a:r>
              <a:rPr kumimoji="1" lang="en-US" altLang="ja-JP" dirty="0" smtClean="0">
                <a:solidFill>
                  <a:srgbClr val="FF0000"/>
                </a:solidFill>
                <a:effectLst>
                  <a:outerShdw blurRad="38100" dist="38100" dir="2700000" algn="tl">
                    <a:srgbClr val="000000">
                      <a:alpha val="43137"/>
                    </a:srgbClr>
                  </a:outerShdw>
                </a:effectLst>
              </a:rPr>
              <a:t>『</a:t>
            </a:r>
            <a:r>
              <a:rPr kumimoji="1" lang="ja-JP" altLang="en-US" dirty="0" smtClean="0">
                <a:solidFill>
                  <a:srgbClr val="FF0000"/>
                </a:solidFill>
                <a:effectLst>
                  <a:outerShdw blurRad="38100" dist="38100" dir="2700000" algn="tl">
                    <a:srgbClr val="000000">
                      <a:alpha val="43137"/>
                    </a:srgbClr>
                  </a:outerShdw>
                </a:effectLst>
              </a:rPr>
              <a:t>学び合い</a:t>
            </a:r>
            <a:r>
              <a:rPr kumimoji="1" lang="en-US" altLang="ja-JP" dirty="0" smtClean="0">
                <a:solidFill>
                  <a:srgbClr val="FF0000"/>
                </a:solidFill>
                <a:effectLst>
                  <a:outerShdw blurRad="38100" dist="38100" dir="2700000" algn="tl">
                    <a:srgbClr val="000000">
                      <a:alpha val="43137"/>
                    </a:srgbClr>
                  </a:outerShdw>
                </a:effectLst>
              </a:rPr>
              <a:t>』</a:t>
            </a:r>
            <a:r>
              <a:rPr kumimoji="1" lang="ja-JP" altLang="en-US" dirty="0" smtClean="0">
                <a:solidFill>
                  <a:srgbClr val="FF0000"/>
                </a:solidFill>
                <a:effectLst>
                  <a:outerShdw blurRad="38100" dist="38100" dir="2700000" algn="tl">
                    <a:srgbClr val="000000">
                      <a:alpha val="43137"/>
                    </a:srgbClr>
                  </a:outerShdw>
                </a:effectLst>
              </a:rPr>
              <a:t>は、今までの教育より強力である。子ども達と言う仲間がいるから</a:t>
            </a:r>
            <a:r>
              <a:rPr kumimoji="1" lang="en-US" altLang="ja-JP" dirty="0" smtClean="0">
                <a:solidFill>
                  <a:srgbClr val="FF0000"/>
                </a:solidFill>
                <a:effectLst>
                  <a:outerShdw blurRad="38100" dist="38100" dir="2700000" algn="tl">
                    <a:srgbClr val="000000">
                      <a:alpha val="43137"/>
                    </a:srgbClr>
                  </a:outerShdw>
                </a:effectLst>
              </a:rPr>
              <a:t>…</a:t>
            </a:r>
          </a:p>
          <a:p>
            <a:r>
              <a:rPr kumimoji="1" lang="ja-JP" altLang="en-US" dirty="0" smtClean="0">
                <a:solidFill>
                  <a:srgbClr val="002060"/>
                </a:solidFill>
                <a:effectLst>
                  <a:outerShdw blurRad="38100" dist="38100" dir="2700000" algn="tl">
                    <a:srgbClr val="000000">
                      <a:alpha val="43137"/>
                    </a:srgbClr>
                  </a:outerShdw>
                </a:effectLst>
              </a:rPr>
              <a:t>★</a:t>
            </a:r>
            <a:r>
              <a:rPr kumimoji="1" lang="en-US" altLang="ja-JP" dirty="0" smtClean="0">
                <a:solidFill>
                  <a:srgbClr val="FF0000"/>
                </a:solidFill>
                <a:effectLst>
                  <a:outerShdw blurRad="38100" dist="38100" dir="2700000" algn="tl">
                    <a:srgbClr val="000000">
                      <a:alpha val="43137"/>
                    </a:srgbClr>
                  </a:outerShdw>
                </a:effectLst>
              </a:rPr>
              <a:t>『</a:t>
            </a:r>
            <a:r>
              <a:rPr kumimoji="1" lang="ja-JP" altLang="en-US" dirty="0" smtClean="0">
                <a:solidFill>
                  <a:srgbClr val="FF0000"/>
                </a:solidFill>
                <a:effectLst>
                  <a:outerShdw blurRad="38100" dist="38100" dir="2700000" algn="tl">
                    <a:srgbClr val="000000">
                      <a:alpha val="43137"/>
                    </a:srgbClr>
                  </a:outerShdw>
                </a:effectLst>
              </a:rPr>
              <a:t>学び合い</a:t>
            </a:r>
            <a:r>
              <a:rPr kumimoji="1" lang="en-US" altLang="ja-JP" dirty="0" smtClean="0">
                <a:solidFill>
                  <a:srgbClr val="FF0000"/>
                </a:solidFill>
                <a:effectLst>
                  <a:outerShdw blurRad="38100" dist="38100" dir="2700000" algn="tl">
                    <a:srgbClr val="000000">
                      <a:alpha val="43137"/>
                    </a:srgbClr>
                  </a:outerShdw>
                </a:effectLst>
              </a:rPr>
              <a:t>』</a:t>
            </a:r>
            <a:r>
              <a:rPr kumimoji="1" lang="ja-JP" altLang="en-US" dirty="0" smtClean="0">
                <a:solidFill>
                  <a:srgbClr val="002060"/>
                </a:solidFill>
                <a:effectLst>
                  <a:outerShdw blurRad="38100" dist="38100" dir="2700000" algn="tl">
                    <a:srgbClr val="000000">
                      <a:alpha val="43137"/>
                    </a:srgbClr>
                  </a:outerShdw>
                </a:effectLst>
              </a:rPr>
              <a:t>は魔法ではない。出来ないことはできない。</a:t>
            </a:r>
            <a:endParaRPr kumimoji="1" lang="en-US" altLang="ja-JP" dirty="0">
              <a:solidFill>
                <a:srgbClr val="002060"/>
              </a:solidFill>
              <a:effectLst>
                <a:outerShdw blurRad="38100" dist="38100" dir="2700000" algn="tl">
                  <a:srgbClr val="000000">
                    <a:alpha val="43137"/>
                  </a:srgbClr>
                </a:outerShdw>
              </a:effectLst>
            </a:endParaRPr>
          </a:p>
        </p:txBody>
      </p:sp>
      <p:sp>
        <p:nvSpPr>
          <p:cNvPr id="15" name="テキスト ボックス 14"/>
          <p:cNvSpPr txBox="1"/>
          <p:nvPr/>
        </p:nvSpPr>
        <p:spPr>
          <a:xfrm>
            <a:off x="265882" y="2868154"/>
            <a:ext cx="10636060" cy="1477328"/>
          </a:xfrm>
          <a:prstGeom prst="rect">
            <a:avLst/>
          </a:prstGeom>
          <a:solidFill>
            <a:schemeClr val="bg1"/>
          </a:solidFill>
          <a:ln>
            <a:solidFill>
              <a:schemeClr val="accent1"/>
            </a:solidFill>
          </a:ln>
        </p:spPr>
        <p:txBody>
          <a:bodyPr wrap="square" rtlCol="0">
            <a:spAutoFit/>
          </a:bodyPr>
          <a:lstStyle/>
          <a:p>
            <a:r>
              <a:rPr kumimoji="1" lang="ja-JP" altLang="en-US" dirty="0" smtClean="0">
                <a:solidFill>
                  <a:srgbClr val="FF0000"/>
                </a:solidFill>
                <a:effectLst>
                  <a:outerShdw blurRad="38100" dist="38100" dir="2700000" algn="tl">
                    <a:srgbClr val="000000">
                      <a:alpha val="43137"/>
                    </a:srgbClr>
                  </a:outerShdw>
                </a:effectLst>
              </a:rPr>
              <a:t>西川：</a:t>
            </a:r>
            <a:r>
              <a:rPr kumimoji="1" lang="ja-JP" altLang="en-US" dirty="0" smtClean="0">
                <a:solidFill>
                  <a:srgbClr val="002060"/>
                </a:solidFill>
                <a:effectLst>
                  <a:outerShdw blurRad="38100" dist="38100" dir="2700000" algn="tl">
                    <a:srgbClr val="000000">
                      <a:alpha val="43137"/>
                    </a:srgbClr>
                  </a:outerShdw>
                </a:effectLst>
              </a:rPr>
              <a:t>家庭に問題があって悲惨な状態の子どもがいたら</a:t>
            </a:r>
            <a:r>
              <a:rPr kumimoji="1" lang="en-US" altLang="ja-JP" dirty="0" smtClean="0">
                <a:solidFill>
                  <a:srgbClr val="002060"/>
                </a:solidFill>
                <a:effectLst>
                  <a:outerShdw blurRad="38100" dist="38100" dir="2700000" algn="tl">
                    <a:srgbClr val="000000">
                      <a:alpha val="43137"/>
                    </a:srgbClr>
                  </a:outerShdw>
                </a:effectLst>
              </a:rPr>
              <a:t>…</a:t>
            </a:r>
          </a:p>
          <a:p>
            <a:r>
              <a:rPr kumimoji="1" lang="ja-JP" altLang="en-US" dirty="0" smtClean="0">
                <a:solidFill>
                  <a:srgbClr val="002060"/>
                </a:solidFill>
                <a:effectLst>
                  <a:outerShdw blurRad="38100" dist="38100" dir="2700000" algn="tl">
                    <a:srgbClr val="000000">
                      <a:alpha val="43137"/>
                    </a:srgbClr>
                  </a:outerShdw>
                </a:effectLst>
              </a:rPr>
              <a:t>★親と話しても無駄である。その親も悲惨な状態にあるから。一人の教師では解決できない。</a:t>
            </a:r>
            <a:endParaRPr kumimoji="1" lang="en-US" altLang="ja-JP" dirty="0" smtClean="0">
              <a:solidFill>
                <a:srgbClr val="002060"/>
              </a:solidFill>
              <a:effectLst>
                <a:outerShdw blurRad="38100" dist="38100" dir="2700000" algn="tl">
                  <a:srgbClr val="000000">
                    <a:alpha val="43137"/>
                  </a:srgbClr>
                </a:outerShdw>
              </a:effectLst>
            </a:endParaRPr>
          </a:p>
          <a:p>
            <a:r>
              <a:rPr kumimoji="1" lang="ja-JP" altLang="en-US" dirty="0" smtClean="0">
                <a:solidFill>
                  <a:srgbClr val="FF0000"/>
                </a:solidFill>
                <a:effectLst>
                  <a:outerShdw blurRad="38100" dist="38100" dir="2700000" algn="tl">
                    <a:srgbClr val="000000">
                      <a:alpha val="43137"/>
                    </a:srgbClr>
                  </a:outerShdw>
                </a:effectLst>
              </a:rPr>
              <a:t>★</a:t>
            </a:r>
            <a:r>
              <a:rPr kumimoji="1" lang="ja-JP" altLang="en-US" dirty="0" smtClean="0">
                <a:solidFill>
                  <a:srgbClr val="002060"/>
                </a:solidFill>
                <a:effectLst>
                  <a:outerShdw blurRad="38100" dist="38100" dir="2700000" algn="tl">
                    <a:srgbClr val="000000">
                      <a:alpha val="43137"/>
                    </a:srgbClr>
                  </a:outerShdw>
                </a:effectLst>
              </a:rPr>
              <a:t>教師の仕事が「二桁の足し算」「日本の産業構造」「スイミーの段落分け」を教えることだと考えれば出口はない。</a:t>
            </a:r>
            <a:r>
              <a:rPr kumimoji="1" lang="ja-JP" altLang="en-US" dirty="0" smtClean="0">
                <a:solidFill>
                  <a:srgbClr val="FF0000"/>
                </a:solidFill>
                <a:effectLst>
                  <a:outerShdw blurRad="38100" dist="38100" dir="2700000" algn="tl">
                    <a:srgbClr val="000000">
                      <a:alpha val="43137"/>
                    </a:srgbClr>
                  </a:outerShdw>
                </a:effectLst>
              </a:rPr>
              <a:t>教師の仕事は、子どもを一生涯幸せな人生を送れるようにすることと考える。</a:t>
            </a:r>
            <a:endParaRPr kumimoji="1" lang="en-US" altLang="ja-JP" dirty="0" smtClean="0">
              <a:solidFill>
                <a:srgbClr val="FF0000"/>
              </a:solidFill>
              <a:effectLst>
                <a:outerShdw blurRad="38100" dist="38100" dir="2700000" algn="tl">
                  <a:srgbClr val="000000">
                    <a:alpha val="43137"/>
                  </a:srgbClr>
                </a:outerShdw>
              </a:effectLst>
            </a:endParaRPr>
          </a:p>
          <a:p>
            <a:r>
              <a:rPr kumimoji="1" lang="ja-JP" altLang="en-US" dirty="0" smtClean="0">
                <a:solidFill>
                  <a:srgbClr val="FF0000"/>
                </a:solidFill>
                <a:effectLst>
                  <a:outerShdw blurRad="38100" dist="38100" dir="2700000" algn="tl">
                    <a:srgbClr val="000000">
                      <a:alpha val="43137"/>
                    </a:srgbClr>
                  </a:outerShdw>
                </a:effectLst>
              </a:rPr>
              <a:t>つまり、</a:t>
            </a:r>
            <a:r>
              <a:rPr kumimoji="1" lang="ja-JP" altLang="en-US" u="sng" dirty="0" smtClean="0">
                <a:solidFill>
                  <a:srgbClr val="FF0000"/>
                </a:solidFill>
                <a:effectLst>
                  <a:outerShdw blurRad="38100" dist="38100" dir="2700000" algn="tl">
                    <a:srgbClr val="000000">
                      <a:alpha val="43137"/>
                    </a:srgbClr>
                  </a:outerShdw>
                </a:effectLst>
              </a:rPr>
              <a:t>「仲間を安易に見捨てない集団をつくる」ことだと</a:t>
            </a:r>
            <a:r>
              <a:rPr kumimoji="1" lang="ja-JP" altLang="en-US" u="sng" dirty="0">
                <a:solidFill>
                  <a:srgbClr val="FF0000"/>
                </a:solidFill>
                <a:effectLst>
                  <a:outerShdw blurRad="38100" dist="38100" dir="2700000" algn="tl">
                    <a:srgbClr val="000000">
                      <a:alpha val="43137"/>
                    </a:srgbClr>
                  </a:outerShdw>
                </a:effectLst>
              </a:rPr>
              <a:t>思</a:t>
            </a:r>
            <a:r>
              <a:rPr kumimoji="1" lang="ja-JP" altLang="en-US" u="sng" dirty="0" smtClean="0">
                <a:solidFill>
                  <a:srgbClr val="FF0000"/>
                </a:solidFill>
                <a:effectLst>
                  <a:outerShdw blurRad="38100" dist="38100" dir="2700000" algn="tl">
                    <a:srgbClr val="000000">
                      <a:alpha val="43137"/>
                    </a:srgbClr>
                  </a:outerShdw>
                </a:effectLst>
              </a:rPr>
              <a:t>うこと</a:t>
            </a:r>
            <a:r>
              <a:rPr kumimoji="1" lang="ja-JP" altLang="en-US" dirty="0" smtClean="0">
                <a:solidFill>
                  <a:srgbClr val="FF0000"/>
                </a:solidFill>
                <a:effectLst>
                  <a:outerShdw blurRad="38100" dist="38100" dir="2700000" algn="tl">
                    <a:srgbClr val="000000">
                      <a:alpha val="43137"/>
                    </a:srgbClr>
                  </a:outerShdw>
                </a:effectLst>
              </a:rPr>
              <a:t>。</a:t>
            </a:r>
            <a:endParaRPr kumimoji="1" lang="en-US" altLang="ja-JP" dirty="0" smtClean="0">
              <a:solidFill>
                <a:srgbClr val="FF0000"/>
              </a:solidFill>
              <a:effectLst>
                <a:outerShdw blurRad="38100" dist="38100" dir="2700000" algn="tl">
                  <a:srgbClr val="000000">
                    <a:alpha val="43137"/>
                  </a:srgbClr>
                </a:outerShdw>
              </a:effectLst>
            </a:endParaRPr>
          </a:p>
        </p:txBody>
      </p:sp>
      <p:pic>
        <p:nvPicPr>
          <p:cNvPr id="3" name="コンテンツ プレースホルダー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15632" y="5567018"/>
            <a:ext cx="1276368" cy="1251134"/>
          </a:xfrm>
          <a:prstGeom prst="rect">
            <a:avLst/>
          </a:prstGeom>
        </p:spPr>
      </p:pic>
      <p:sp>
        <p:nvSpPr>
          <p:cNvPr id="14" name="テキスト ボックス 13"/>
          <p:cNvSpPr txBox="1"/>
          <p:nvPr/>
        </p:nvSpPr>
        <p:spPr>
          <a:xfrm>
            <a:off x="265882" y="4384559"/>
            <a:ext cx="10636060" cy="646331"/>
          </a:xfrm>
          <a:prstGeom prst="rect">
            <a:avLst/>
          </a:prstGeom>
          <a:solidFill>
            <a:schemeClr val="bg1"/>
          </a:solidFill>
          <a:ln>
            <a:solidFill>
              <a:schemeClr val="accent1"/>
            </a:solidFill>
          </a:ln>
        </p:spPr>
        <p:txBody>
          <a:bodyPr wrap="square" rtlCol="0">
            <a:spAutoFit/>
          </a:bodyPr>
          <a:lstStyle/>
          <a:p>
            <a:r>
              <a:rPr kumimoji="1" lang="ja-JP" altLang="en-US" dirty="0" smtClean="0">
                <a:solidFill>
                  <a:srgbClr val="FF0000"/>
                </a:solidFill>
                <a:effectLst>
                  <a:outerShdw blurRad="38100" dist="38100" dir="2700000" algn="tl">
                    <a:srgbClr val="000000">
                      <a:alpha val="43137"/>
                    </a:srgbClr>
                  </a:outerShdw>
                </a:effectLst>
              </a:rPr>
              <a:t>西川：重い障害を抱えている子、家庭に問題があり暴言・暴力を繰り返す子などがいた場合、その問題を①教科内容で解決策を考えるか、②集団形成で解決策を考えるかが、「見取り」のポイント</a:t>
            </a:r>
            <a:r>
              <a:rPr kumimoji="1" lang="en-US" altLang="ja-JP" dirty="0" smtClean="0">
                <a:solidFill>
                  <a:srgbClr val="FF0000"/>
                </a:solidFill>
                <a:effectLst>
                  <a:outerShdw blurRad="38100" dist="38100" dir="2700000" algn="tl">
                    <a:srgbClr val="000000">
                      <a:alpha val="43137"/>
                    </a:srgbClr>
                  </a:outerShdw>
                </a:effectLst>
              </a:rPr>
              <a:t>‼</a:t>
            </a:r>
          </a:p>
        </p:txBody>
      </p:sp>
      <p:sp>
        <p:nvSpPr>
          <p:cNvPr id="18" name="テキスト ボックス 17"/>
          <p:cNvSpPr txBox="1"/>
          <p:nvPr/>
        </p:nvSpPr>
        <p:spPr>
          <a:xfrm>
            <a:off x="265882" y="5069967"/>
            <a:ext cx="10571598" cy="1200329"/>
          </a:xfrm>
          <a:prstGeom prst="rect">
            <a:avLst/>
          </a:prstGeom>
          <a:solidFill>
            <a:schemeClr val="bg1"/>
          </a:solidFill>
          <a:ln>
            <a:solidFill>
              <a:schemeClr val="accent1"/>
            </a:solidFill>
          </a:ln>
        </p:spPr>
        <p:txBody>
          <a:bodyPr wrap="square" rtlCol="0">
            <a:spAutoFit/>
          </a:bodyPr>
          <a:lstStyle/>
          <a:p>
            <a:r>
              <a:rPr kumimoji="1" lang="ja-JP" altLang="en-US" dirty="0" smtClean="0">
                <a:solidFill>
                  <a:srgbClr val="002060"/>
                </a:solidFill>
                <a:effectLst>
                  <a:outerShdw blurRad="38100" dist="38100" dir="2700000" algn="tl">
                    <a:srgbClr val="000000">
                      <a:alpha val="43137"/>
                    </a:srgbClr>
                  </a:outerShdw>
                </a:effectLst>
              </a:rPr>
              <a:t>西川：教師の仕事は、教師の管理下で失敗させないことではない。教師が手立てを積み上げれば子どもは失敗しない。その結果、教師がいないと失敗する子どものままである。</a:t>
            </a:r>
            <a:endParaRPr kumimoji="1" lang="en-US" altLang="ja-JP" dirty="0" smtClean="0">
              <a:solidFill>
                <a:srgbClr val="002060"/>
              </a:solidFill>
              <a:effectLst>
                <a:outerShdw blurRad="38100" dist="38100" dir="2700000" algn="tl">
                  <a:srgbClr val="000000">
                    <a:alpha val="43137"/>
                  </a:srgbClr>
                </a:outerShdw>
              </a:effectLst>
            </a:endParaRPr>
          </a:p>
          <a:p>
            <a:r>
              <a:rPr kumimoji="1" lang="ja-JP" altLang="en-US" dirty="0" smtClean="0">
                <a:solidFill>
                  <a:srgbClr val="FF0000"/>
                </a:solidFill>
                <a:effectLst>
                  <a:outerShdw blurRad="38100" dist="38100" dir="2700000" algn="tl">
                    <a:srgbClr val="000000">
                      <a:alpha val="43137"/>
                    </a:srgbClr>
                  </a:outerShdw>
                </a:effectLst>
              </a:rPr>
              <a:t>西川：教師の仕事は、（　　　　　　　　　）ことである。大人社会には教師はいません。教師のいないときでも失敗しない集団を作ることである。</a:t>
            </a:r>
            <a:endParaRPr kumimoji="1" lang="en-US" altLang="ja-JP" dirty="0" smtClean="0">
              <a:solidFill>
                <a:srgbClr val="FF0000"/>
              </a:solidFill>
              <a:effectLst>
                <a:outerShdw blurRad="38100" dist="38100" dir="2700000" algn="tl">
                  <a:srgbClr val="000000">
                    <a:alpha val="43137"/>
                  </a:srgbClr>
                </a:outerShdw>
              </a:effectLst>
            </a:endParaRPr>
          </a:p>
        </p:txBody>
      </p:sp>
      <p:sp>
        <p:nvSpPr>
          <p:cNvPr id="25" name="テキスト ボックス 24"/>
          <p:cNvSpPr txBox="1"/>
          <p:nvPr/>
        </p:nvSpPr>
        <p:spPr>
          <a:xfrm>
            <a:off x="2805602" y="5606866"/>
            <a:ext cx="2263704" cy="369075"/>
          </a:xfrm>
          <a:prstGeom prst="rect">
            <a:avLst/>
          </a:prstGeom>
          <a:noFill/>
        </p:spPr>
        <p:txBody>
          <a:bodyPr wrap="square" rtlCol="0">
            <a:spAutoFit/>
          </a:bodyPr>
          <a:lstStyle/>
          <a:p>
            <a:r>
              <a:rPr kumimoji="1" lang="ja-JP" altLang="en-US" dirty="0">
                <a:solidFill>
                  <a:srgbClr val="FF0000"/>
                </a:solidFill>
                <a:effectLst>
                  <a:outerShdw blurRad="38100" dist="38100" dir="2700000" algn="tl">
                    <a:srgbClr val="000000">
                      <a:alpha val="43137"/>
                    </a:srgbClr>
                  </a:outerShdw>
                </a:effectLst>
              </a:rPr>
              <a:t>子</a:t>
            </a:r>
            <a:r>
              <a:rPr kumimoji="1" lang="ja-JP" altLang="en-US" dirty="0" smtClean="0">
                <a:solidFill>
                  <a:srgbClr val="FF0000"/>
                </a:solidFill>
                <a:effectLst>
                  <a:outerShdw blurRad="38100" dist="38100" dir="2700000" algn="tl">
                    <a:srgbClr val="000000">
                      <a:alpha val="43137"/>
                    </a:srgbClr>
                  </a:outerShdw>
                </a:effectLst>
              </a:rPr>
              <a:t>どもを大人にする</a:t>
            </a:r>
            <a:endParaRPr kumimoji="1" lang="ja-JP" altLang="en-US"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52889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fade">
                                      <p:cBhvr>
                                        <p:cTn id="12"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95280" y="257009"/>
            <a:ext cx="10494332" cy="604484"/>
          </a:xfrm>
        </p:spPr>
        <p:txBody>
          <a:bodyPr>
            <a:normAutofit fontScale="90000"/>
          </a:bodyPr>
          <a:lstStyle/>
          <a:p>
            <a:r>
              <a:rPr kumimoji="1" lang="ja-JP" altLang="en-US" sz="3100" dirty="0" smtClean="0">
                <a:solidFill>
                  <a:schemeClr val="tx1"/>
                </a:solidFill>
              </a:rPr>
              <a:t>第２章 教師はなぜ見取れないのか </a:t>
            </a:r>
            <a:r>
              <a:rPr kumimoji="1" lang="ja-JP" altLang="en-US" sz="1600" dirty="0" smtClean="0">
                <a:solidFill>
                  <a:schemeClr val="tx1"/>
                </a:solidFill>
              </a:rPr>
              <a:t>１ 言葉がわからない</a:t>
            </a:r>
            <a:r>
              <a:rPr kumimoji="1" lang="en-US" altLang="ja-JP" sz="1600" dirty="0" smtClean="0">
                <a:solidFill>
                  <a:schemeClr val="tx1"/>
                </a:solidFill>
              </a:rPr>
              <a:t>『</a:t>
            </a:r>
            <a:r>
              <a:rPr kumimoji="1" lang="ja-JP" altLang="en-US" sz="1600" dirty="0" smtClean="0">
                <a:solidFill>
                  <a:schemeClr val="tx1"/>
                </a:solidFill>
              </a:rPr>
              <a:t>学び合い</a:t>
            </a:r>
            <a:r>
              <a:rPr kumimoji="1" lang="en-US" altLang="ja-JP" sz="1600" dirty="0" smtClean="0">
                <a:solidFill>
                  <a:schemeClr val="tx1"/>
                </a:solidFill>
              </a:rPr>
              <a:t>』</a:t>
            </a:r>
            <a:r>
              <a:rPr kumimoji="1" lang="ja-JP" altLang="en-US" sz="1600" dirty="0" smtClean="0">
                <a:solidFill>
                  <a:schemeClr val="tx1"/>
                </a:solidFill>
              </a:rPr>
              <a:t>テクニック</a:t>
            </a:r>
            <a:r>
              <a:rPr lang="en-US" altLang="ja-JP" sz="1600" dirty="0" smtClean="0">
                <a:solidFill>
                  <a:schemeClr val="tx1"/>
                </a:solidFill>
              </a:rPr>
              <a:t>(p13</a:t>
            </a:r>
            <a:r>
              <a:rPr lang="ja-JP" altLang="en-US" sz="1600" dirty="0" smtClean="0">
                <a:solidFill>
                  <a:schemeClr val="tx1"/>
                </a:solidFill>
              </a:rPr>
              <a:t>～</a:t>
            </a:r>
            <a:r>
              <a:rPr lang="en-US" altLang="ja-JP" sz="1600" dirty="0" smtClean="0">
                <a:solidFill>
                  <a:schemeClr val="tx1"/>
                </a:solidFill>
              </a:rPr>
              <a:t>p21)</a:t>
            </a:r>
            <a:r>
              <a:rPr lang="en-US" altLang="ja-JP" sz="2000" dirty="0" smtClean="0">
                <a:solidFill>
                  <a:schemeClr val="tx1"/>
                </a:solidFill>
              </a:rPr>
              <a:t/>
            </a:r>
            <a:br>
              <a:rPr lang="en-US" altLang="ja-JP" sz="2000" dirty="0" smtClean="0">
                <a:solidFill>
                  <a:schemeClr val="tx1"/>
                </a:solidFill>
              </a:rPr>
            </a:br>
            <a:endParaRPr kumimoji="1" lang="ja-JP" altLang="en-US" sz="2000" dirty="0">
              <a:solidFill>
                <a:schemeClr val="tx1"/>
              </a:solidFill>
            </a:endParaRPr>
          </a:p>
        </p:txBody>
      </p:sp>
      <p:sp>
        <p:nvSpPr>
          <p:cNvPr id="7" name="コンテンツ プレースホルダー 6"/>
          <p:cNvSpPr>
            <a:spLocks noGrp="1"/>
          </p:cNvSpPr>
          <p:nvPr>
            <p:ph sz="half" idx="1"/>
          </p:nvPr>
        </p:nvSpPr>
        <p:spPr>
          <a:xfrm>
            <a:off x="295278" y="798380"/>
            <a:ext cx="4790425" cy="795289"/>
          </a:xfrm>
        </p:spPr>
        <p:txBody>
          <a:bodyPr>
            <a:normAutofit/>
          </a:bodyPr>
          <a:lstStyle/>
          <a:p>
            <a:pPr marL="0" indent="0">
              <a:buNone/>
            </a:pPr>
            <a:r>
              <a:rPr lang="ja-JP" altLang="en-US" dirty="0" smtClean="0">
                <a:solidFill>
                  <a:schemeClr val="tx1"/>
                </a:solidFill>
              </a:rPr>
              <a:t>１．日本の教員養成・再教育の誤った前提</a:t>
            </a:r>
            <a:endParaRPr lang="en-US" altLang="ja-JP" dirty="0" smtClean="0">
              <a:solidFill>
                <a:schemeClr val="tx1"/>
              </a:solidFill>
            </a:endParaRPr>
          </a:p>
        </p:txBody>
      </p:sp>
      <p:pic>
        <p:nvPicPr>
          <p:cNvPr id="6" name="コンテンツ プレースホルダー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14692" y="4890412"/>
            <a:ext cx="1677308" cy="1775016"/>
          </a:xfrm>
          <a:prstGeom prst="rect">
            <a:avLst/>
          </a:prstGeom>
        </p:spPr>
      </p:pic>
      <p:sp>
        <p:nvSpPr>
          <p:cNvPr id="21" name="コンテンツ プレースホルダー 6"/>
          <p:cNvSpPr>
            <a:spLocks noGrp="1"/>
          </p:cNvSpPr>
          <p:nvPr>
            <p:ph sz="half" idx="1"/>
          </p:nvPr>
        </p:nvSpPr>
        <p:spPr>
          <a:xfrm>
            <a:off x="5098458" y="793131"/>
            <a:ext cx="5441395" cy="2210811"/>
          </a:xfrm>
        </p:spPr>
        <p:txBody>
          <a:bodyPr>
            <a:noAutofit/>
          </a:bodyPr>
          <a:lstStyle/>
          <a:p>
            <a:pPr marL="0" indent="0">
              <a:buNone/>
            </a:pPr>
            <a:r>
              <a:rPr kumimoji="1" lang="ja-JP" altLang="en-US" dirty="0" smtClean="0">
                <a:solidFill>
                  <a:schemeClr val="tx1"/>
                </a:solidFill>
              </a:rPr>
              <a:t>１．</a:t>
            </a:r>
            <a:r>
              <a:rPr kumimoji="1" lang="ja-JP" altLang="en-US" dirty="0" smtClean="0">
                <a:solidFill>
                  <a:schemeClr val="tx1"/>
                </a:solidFill>
                <a:effectLst>
                  <a:outerShdw blurRad="38100" dist="38100" dir="2700000" algn="tl">
                    <a:srgbClr val="000000">
                      <a:alpha val="43137"/>
                    </a:srgbClr>
                  </a:outerShdw>
                </a:effectLst>
              </a:rPr>
              <a:t>「教師は、より多くの知識・技能を獲得すればするほど、教え方が上手くなる。」</a:t>
            </a:r>
            <a:r>
              <a:rPr lang="en-US" altLang="ja-JP" dirty="0" smtClean="0">
                <a:solidFill>
                  <a:schemeClr val="tx1"/>
                </a:solidFill>
                <a:effectLst>
                  <a:outerShdw blurRad="38100" dist="38100" dir="2700000" algn="tl">
                    <a:srgbClr val="000000">
                      <a:alpha val="43137"/>
                    </a:srgbClr>
                  </a:outerShdw>
                </a:effectLst>
              </a:rPr>
              <a:t>…</a:t>
            </a:r>
            <a:r>
              <a:rPr lang="ja-JP" altLang="en-US" dirty="0">
                <a:solidFill>
                  <a:schemeClr val="tx1"/>
                </a:solidFill>
                <a:effectLst>
                  <a:outerShdw blurRad="38100" dist="38100" dir="2700000" algn="tl">
                    <a:srgbClr val="000000">
                      <a:alpha val="43137"/>
                    </a:srgbClr>
                  </a:outerShdw>
                </a:effectLst>
              </a:rPr>
              <a:t>（○・</a:t>
            </a:r>
            <a:r>
              <a:rPr lang="en-US" altLang="ja-JP" dirty="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a:t>
            </a:r>
            <a:endParaRPr lang="en-US" altLang="ja-JP" dirty="0" smtClean="0">
              <a:solidFill>
                <a:schemeClr val="tx1"/>
              </a:solidFill>
              <a:effectLst>
                <a:outerShdw blurRad="38100" dist="38100" dir="2700000" algn="tl">
                  <a:srgbClr val="000000">
                    <a:alpha val="43137"/>
                  </a:srgbClr>
                </a:outerShdw>
              </a:effectLst>
            </a:endParaRPr>
          </a:p>
          <a:p>
            <a:pPr marL="0" indent="0">
              <a:buNone/>
            </a:pPr>
            <a:endParaRPr lang="en-US" altLang="ja-JP" dirty="0" smtClean="0">
              <a:solidFill>
                <a:schemeClr val="tx1"/>
              </a:solidFill>
              <a:effectLst>
                <a:outerShdw blurRad="38100" dist="38100" dir="2700000" algn="tl">
                  <a:srgbClr val="000000">
                    <a:alpha val="43137"/>
                  </a:srgbClr>
                </a:outerShdw>
              </a:effectLst>
            </a:endParaRPr>
          </a:p>
          <a:p>
            <a:pPr marL="0" indent="0">
              <a:buNone/>
            </a:pPr>
            <a:r>
              <a:rPr lang="ja-JP" altLang="en-US" dirty="0" smtClean="0">
                <a:solidFill>
                  <a:schemeClr val="tx1"/>
                </a:solidFill>
                <a:effectLst>
                  <a:outerShdw blurRad="38100" dist="38100" dir="2700000" algn="tl">
                    <a:srgbClr val="000000">
                      <a:alpha val="43137"/>
                    </a:srgbClr>
                  </a:outerShdw>
                </a:effectLst>
              </a:rPr>
              <a:t>より多くの知識･技能を獲得すれば、</a:t>
            </a:r>
            <a:endParaRPr lang="en-US" altLang="ja-JP" dirty="0" smtClean="0">
              <a:solidFill>
                <a:schemeClr val="tx1"/>
              </a:solidFill>
              <a:effectLst>
                <a:outerShdw blurRad="38100" dist="38100" dir="2700000" algn="tl">
                  <a:srgbClr val="000000">
                    <a:alpha val="43137"/>
                  </a:srgbClr>
                </a:outerShdw>
              </a:effectLst>
            </a:endParaRPr>
          </a:p>
          <a:p>
            <a:pPr marL="0" indent="0">
              <a:buNone/>
            </a:pPr>
            <a:r>
              <a:rPr lang="ja-JP" altLang="en-US" dirty="0" smtClean="0">
                <a:solidFill>
                  <a:schemeClr val="tx1"/>
                </a:solidFill>
                <a:effectLst>
                  <a:outerShdw blurRad="38100" dist="38100" dir="2700000" algn="tl">
                    <a:srgbClr val="000000">
                      <a:alpha val="43137"/>
                    </a:srgbClr>
                  </a:outerShdw>
                </a:effectLst>
              </a:rPr>
              <a:t>勉強が得意な子を教えることは出来るようになるが</a:t>
            </a:r>
            <a:r>
              <a:rPr lang="en-US" altLang="ja-JP" dirty="0" smtClean="0">
                <a:solidFill>
                  <a:schemeClr val="tx1"/>
                </a:solidFill>
                <a:effectLst>
                  <a:outerShdw blurRad="38100" dist="38100" dir="2700000" algn="tl">
                    <a:srgbClr val="000000">
                      <a:alpha val="43137"/>
                    </a:srgbClr>
                  </a:outerShdw>
                </a:effectLst>
              </a:rPr>
              <a:t>､</a:t>
            </a:r>
            <a:r>
              <a:rPr lang="ja-JP" altLang="en-US" dirty="0" smtClean="0">
                <a:solidFill>
                  <a:schemeClr val="tx1"/>
                </a:solidFill>
                <a:effectLst>
                  <a:outerShdw blurRad="38100" dist="38100" dir="2700000" algn="tl">
                    <a:srgbClr val="000000">
                      <a:alpha val="43137"/>
                    </a:srgbClr>
                  </a:outerShdw>
                </a:effectLst>
              </a:rPr>
              <a:t>勉強の不得意な子を教えられなくなる。</a:t>
            </a:r>
            <a:endParaRPr lang="en-US" altLang="ja-JP" dirty="0">
              <a:solidFill>
                <a:schemeClr val="tx1"/>
              </a:solidFill>
              <a:effectLst>
                <a:outerShdw blurRad="38100" dist="38100" dir="2700000" algn="tl">
                  <a:srgbClr val="000000">
                    <a:alpha val="43137"/>
                  </a:srgbClr>
                </a:outerShdw>
              </a:effectLst>
            </a:endParaRPr>
          </a:p>
          <a:p>
            <a:pPr marL="0" indent="0">
              <a:buNone/>
            </a:pPr>
            <a:endParaRPr kumimoji="1" lang="ja-JP" altLang="en-US" b="1" dirty="0">
              <a:solidFill>
                <a:schemeClr val="tx1"/>
              </a:solidFill>
            </a:endParaRPr>
          </a:p>
        </p:txBody>
      </p:sp>
      <p:sp>
        <p:nvSpPr>
          <p:cNvPr id="32" name="コンテンツ プレースホルダー 6"/>
          <p:cNvSpPr>
            <a:spLocks noGrp="1"/>
          </p:cNvSpPr>
          <p:nvPr>
            <p:ph sz="half" idx="1"/>
          </p:nvPr>
        </p:nvSpPr>
        <p:spPr>
          <a:xfrm>
            <a:off x="239884" y="3003942"/>
            <a:ext cx="4790425" cy="780448"/>
          </a:xfrm>
        </p:spPr>
        <p:txBody>
          <a:bodyPr>
            <a:normAutofit/>
          </a:bodyPr>
          <a:lstStyle/>
          <a:p>
            <a:pPr marL="0" indent="0">
              <a:buNone/>
            </a:pPr>
            <a:r>
              <a:rPr lang="ja-JP" altLang="en-US" dirty="0" smtClean="0">
                <a:solidFill>
                  <a:schemeClr val="tx1"/>
                </a:solidFill>
              </a:rPr>
              <a:t>２．教師が子どもを「見取る」ことは、教師が普通思う以上にものすごく難しい。</a:t>
            </a:r>
            <a:endParaRPr lang="en-US" altLang="ja-JP" dirty="0" smtClean="0">
              <a:solidFill>
                <a:schemeClr val="tx1"/>
              </a:solidFill>
            </a:endParaRPr>
          </a:p>
        </p:txBody>
      </p:sp>
      <p:sp>
        <p:nvSpPr>
          <p:cNvPr id="33" name="コンテンツ プレースホルダー 6"/>
          <p:cNvSpPr>
            <a:spLocks noGrp="1"/>
          </p:cNvSpPr>
          <p:nvPr>
            <p:ph sz="half" idx="1"/>
          </p:nvPr>
        </p:nvSpPr>
        <p:spPr>
          <a:xfrm>
            <a:off x="5032011" y="3003941"/>
            <a:ext cx="6371863" cy="2033769"/>
          </a:xfrm>
        </p:spPr>
        <p:txBody>
          <a:bodyPr>
            <a:noAutofit/>
          </a:bodyPr>
          <a:lstStyle/>
          <a:p>
            <a:pPr marL="0" indent="0">
              <a:buNone/>
            </a:pPr>
            <a:r>
              <a:rPr kumimoji="1" lang="ja-JP" altLang="en-US" dirty="0" smtClean="0">
                <a:solidFill>
                  <a:schemeClr val="tx1"/>
                </a:solidFill>
              </a:rPr>
              <a:t>２．</a:t>
            </a:r>
            <a:r>
              <a:rPr kumimoji="1" lang="ja-JP" altLang="en-US" dirty="0" smtClean="0">
                <a:solidFill>
                  <a:srgbClr val="002060"/>
                </a:solidFill>
                <a:effectLst>
                  <a:outerShdw blurRad="38100" dist="38100" dir="2700000" algn="tl">
                    <a:srgbClr val="000000">
                      <a:alpha val="43137"/>
                    </a:srgbClr>
                  </a:outerShdw>
                </a:effectLst>
              </a:rPr>
              <a:t>「言葉が分からない」</a:t>
            </a:r>
            <a:endParaRPr kumimoji="1" lang="en-US" altLang="ja-JP" dirty="0" smtClean="0">
              <a:solidFill>
                <a:srgbClr val="002060"/>
              </a:solidFill>
              <a:effectLst>
                <a:outerShdw blurRad="38100" dist="38100" dir="2700000" algn="tl">
                  <a:srgbClr val="000000">
                    <a:alpha val="43137"/>
                  </a:srgbClr>
                </a:outerShdw>
              </a:effectLst>
            </a:endParaRPr>
          </a:p>
          <a:p>
            <a:pPr marL="0" indent="0">
              <a:buNone/>
            </a:pPr>
            <a:r>
              <a:rPr kumimoji="1" lang="ja-JP" altLang="en-US" dirty="0" smtClean="0">
                <a:solidFill>
                  <a:srgbClr val="002060"/>
                </a:solidFill>
                <a:effectLst>
                  <a:outerShdw blurRad="38100" dist="38100" dir="2700000" algn="tl">
                    <a:srgbClr val="000000">
                      <a:alpha val="43137"/>
                    </a:srgbClr>
                  </a:outerShdw>
                </a:effectLst>
              </a:rPr>
              <a:t>　①昔の小説で：ひらがな「とまれ」⇒「ともあれ」</a:t>
            </a:r>
            <a:endParaRPr kumimoji="1" lang="en-US" altLang="ja-JP" dirty="0" smtClean="0">
              <a:solidFill>
                <a:srgbClr val="002060"/>
              </a:solidFill>
              <a:effectLst>
                <a:outerShdw blurRad="38100" dist="38100" dir="2700000" algn="tl">
                  <a:srgbClr val="000000">
                    <a:alpha val="43137"/>
                  </a:srgbClr>
                </a:outerShdw>
              </a:effectLst>
            </a:endParaRPr>
          </a:p>
          <a:p>
            <a:pPr marL="0" indent="0">
              <a:buNone/>
            </a:pPr>
            <a:r>
              <a:rPr kumimoji="1" lang="ja-JP" altLang="en-US" dirty="0" smtClean="0">
                <a:solidFill>
                  <a:srgbClr val="002060"/>
                </a:solidFill>
                <a:effectLst>
                  <a:outerShdw blurRad="38100" dist="38100" dir="2700000" algn="tl">
                    <a:srgbClr val="000000">
                      <a:alpha val="43137"/>
                    </a:srgbClr>
                  </a:outerShdw>
                </a:effectLst>
              </a:rPr>
              <a:t>　②昔の小説で「兎も角」⇒「ともかく」</a:t>
            </a:r>
            <a:endParaRPr kumimoji="1" lang="en-US" altLang="ja-JP" dirty="0" smtClean="0">
              <a:solidFill>
                <a:srgbClr val="002060"/>
              </a:solidFill>
              <a:effectLst>
                <a:outerShdw blurRad="38100" dist="38100" dir="2700000" algn="tl">
                  <a:srgbClr val="000000">
                    <a:alpha val="43137"/>
                  </a:srgbClr>
                </a:outerShdw>
              </a:effectLst>
            </a:endParaRPr>
          </a:p>
          <a:p>
            <a:pPr marL="0" indent="0">
              <a:buNone/>
            </a:pPr>
            <a:r>
              <a:rPr kumimoji="1" lang="ja-JP" altLang="en-US" dirty="0" smtClean="0">
                <a:solidFill>
                  <a:srgbClr val="002060"/>
                </a:solidFill>
                <a:effectLst>
                  <a:outerShdw blurRad="38100" dist="38100" dir="2700000" algn="tl">
                    <a:srgbClr val="000000">
                      <a:alpha val="43137"/>
                    </a:srgbClr>
                  </a:outerShdw>
                </a:effectLst>
              </a:rPr>
              <a:t>　③「</a:t>
            </a:r>
            <a:r>
              <a:rPr kumimoji="1" lang="ja-JP" altLang="en-US" dirty="0" err="1" smtClean="0">
                <a:solidFill>
                  <a:srgbClr val="002060"/>
                </a:solidFill>
                <a:effectLst>
                  <a:outerShdw blurRad="38100" dist="38100" dir="2700000" algn="tl">
                    <a:srgbClr val="000000">
                      <a:alpha val="43137"/>
                    </a:srgbClr>
                  </a:outerShdw>
                </a:effectLst>
              </a:rPr>
              <a:t>さん</a:t>
            </a:r>
            <a:r>
              <a:rPr kumimoji="1" lang="ja-JP" altLang="en-US" dirty="0" smtClean="0">
                <a:solidFill>
                  <a:srgbClr val="002060"/>
                </a:solidFill>
                <a:effectLst>
                  <a:outerShdw blurRad="38100" dist="38100" dir="2700000" algn="tl">
                    <a:srgbClr val="000000">
                      <a:alpha val="43137"/>
                    </a:srgbClr>
                  </a:outerShdw>
                </a:effectLst>
              </a:rPr>
              <a:t>かいの珍味」⇒「（三海・山海）の珍味」</a:t>
            </a:r>
            <a:endParaRPr kumimoji="1" lang="en-US" altLang="ja-JP" dirty="0" smtClean="0">
              <a:solidFill>
                <a:srgbClr val="002060"/>
              </a:solidFill>
              <a:effectLst>
                <a:outerShdw blurRad="38100" dist="38100" dir="2700000" algn="tl">
                  <a:srgbClr val="000000">
                    <a:alpha val="43137"/>
                  </a:srgbClr>
                </a:outerShdw>
              </a:effectLst>
            </a:endParaRPr>
          </a:p>
          <a:p>
            <a:pPr marL="0" indent="0">
              <a:buNone/>
            </a:pPr>
            <a:r>
              <a:rPr kumimoji="1" lang="ja-JP" altLang="en-US" dirty="0" smtClean="0">
                <a:solidFill>
                  <a:srgbClr val="002060"/>
                </a:solidFill>
                <a:effectLst>
                  <a:outerShdw blurRad="38100" dist="38100" dir="2700000" algn="tl">
                    <a:srgbClr val="000000">
                      <a:alpha val="43137"/>
                    </a:srgbClr>
                  </a:outerShdw>
                </a:effectLst>
              </a:rPr>
              <a:t>　○ある児童の疑問：「ねぇ、国道って道のこと？」　</a:t>
            </a:r>
            <a:endParaRPr kumimoji="1" lang="ja-JP" altLang="en-US" dirty="0">
              <a:solidFill>
                <a:srgbClr val="002060"/>
              </a:solidFill>
              <a:effectLst>
                <a:outerShdw blurRad="38100" dist="38100" dir="2700000" algn="tl">
                  <a:srgbClr val="000000">
                    <a:alpha val="43137"/>
                  </a:srgbClr>
                </a:outerShdw>
              </a:effectLst>
            </a:endParaRPr>
          </a:p>
        </p:txBody>
      </p:sp>
      <p:sp>
        <p:nvSpPr>
          <p:cNvPr id="34" name="コンテンツ プレースホルダー 6"/>
          <p:cNvSpPr>
            <a:spLocks noGrp="1"/>
          </p:cNvSpPr>
          <p:nvPr>
            <p:ph sz="half" idx="1"/>
          </p:nvPr>
        </p:nvSpPr>
        <p:spPr>
          <a:xfrm>
            <a:off x="267581" y="5069946"/>
            <a:ext cx="4790425" cy="1398960"/>
          </a:xfrm>
        </p:spPr>
        <p:txBody>
          <a:bodyPr>
            <a:normAutofit/>
          </a:bodyPr>
          <a:lstStyle/>
          <a:p>
            <a:pPr marL="0" indent="0">
              <a:buNone/>
            </a:pPr>
            <a:r>
              <a:rPr kumimoji="1" lang="ja-JP" altLang="en-US" dirty="0" smtClean="0">
                <a:solidFill>
                  <a:schemeClr val="tx1"/>
                </a:solidFill>
              </a:rPr>
              <a:t>３．教科書に出てくるほとんどの漢字とカタカナは、日常会話で出ることのないもの</a:t>
            </a:r>
            <a:r>
              <a:rPr kumimoji="1" lang="en-US" altLang="ja-JP" dirty="0" smtClean="0">
                <a:solidFill>
                  <a:schemeClr val="tx1"/>
                </a:solidFill>
              </a:rPr>
              <a:t>…</a:t>
            </a:r>
          </a:p>
          <a:p>
            <a:pPr marL="0" indent="0">
              <a:buNone/>
            </a:pPr>
            <a:r>
              <a:rPr lang="ja-JP" altLang="en-US" u="sng" dirty="0" smtClean="0">
                <a:solidFill>
                  <a:srgbClr val="002060"/>
                </a:solidFill>
                <a:effectLst>
                  <a:outerShdw blurRad="38100" dist="38100" dir="2700000" algn="tl">
                    <a:srgbClr val="000000">
                      <a:alpha val="43137"/>
                    </a:srgbClr>
                  </a:outerShdw>
                </a:effectLst>
              </a:rPr>
              <a:t>教師は、なぜ子どもを見取れないか？  </a:t>
            </a:r>
            <a:r>
              <a:rPr lang="ja-JP" altLang="en-US" dirty="0" smtClean="0">
                <a:solidFill>
                  <a:srgbClr val="002060"/>
                </a:solidFill>
                <a:effectLst>
                  <a:outerShdw blurRad="38100" dist="38100" dir="2700000" algn="tl">
                    <a:srgbClr val="000000">
                      <a:alpha val="43137"/>
                    </a:srgbClr>
                  </a:outerShdw>
                </a:effectLst>
              </a:rPr>
              <a:t>⇒</a:t>
            </a:r>
            <a:endParaRPr lang="en-US" altLang="ja-JP" dirty="0">
              <a:solidFill>
                <a:srgbClr val="002060"/>
              </a:solidFill>
              <a:effectLst>
                <a:outerShdw blurRad="38100" dist="38100" dir="2700000" algn="tl">
                  <a:srgbClr val="000000">
                    <a:alpha val="43137"/>
                  </a:srgbClr>
                </a:outerShdw>
              </a:effectLst>
            </a:endParaRPr>
          </a:p>
          <a:p>
            <a:pPr marL="0" indent="0">
              <a:buNone/>
            </a:pPr>
            <a:endParaRPr kumimoji="1" lang="ja-JP" altLang="en-US" b="1" dirty="0"/>
          </a:p>
        </p:txBody>
      </p:sp>
      <p:sp>
        <p:nvSpPr>
          <p:cNvPr id="35" name="コンテンツ プレースホルダー 6"/>
          <p:cNvSpPr>
            <a:spLocks noGrp="1"/>
          </p:cNvSpPr>
          <p:nvPr>
            <p:ph sz="half" idx="1"/>
          </p:nvPr>
        </p:nvSpPr>
        <p:spPr>
          <a:xfrm>
            <a:off x="5085703" y="5069946"/>
            <a:ext cx="6318171" cy="1725706"/>
          </a:xfrm>
        </p:spPr>
        <p:txBody>
          <a:bodyPr>
            <a:normAutofit/>
          </a:bodyPr>
          <a:lstStyle/>
          <a:p>
            <a:pPr marL="0" indent="0">
              <a:buNone/>
            </a:pPr>
            <a:r>
              <a:rPr kumimoji="1" lang="ja-JP" altLang="en-US" dirty="0" smtClean="0">
                <a:solidFill>
                  <a:schemeClr val="tx1"/>
                </a:solidFill>
              </a:rPr>
              <a:t>３．文字に対して抵抗感の少ない子どももいる。</a:t>
            </a:r>
            <a:endParaRPr kumimoji="1" lang="en-US" altLang="ja-JP" dirty="0" smtClean="0">
              <a:solidFill>
                <a:schemeClr val="tx1"/>
              </a:solidFill>
            </a:endParaRPr>
          </a:p>
          <a:p>
            <a:pPr marL="0" indent="0">
              <a:buNone/>
            </a:pPr>
            <a:r>
              <a:rPr kumimoji="1" lang="ja-JP" altLang="en-US" dirty="0" smtClean="0">
                <a:solidFill>
                  <a:schemeClr val="tx1"/>
                </a:solidFill>
              </a:rPr>
              <a:t>⇒塾・家庭教師・学習教材で学習している２</a:t>
            </a:r>
            <a:r>
              <a:rPr kumimoji="1" lang="en-US" altLang="ja-JP" dirty="0" smtClean="0">
                <a:solidFill>
                  <a:schemeClr val="tx1"/>
                </a:solidFill>
              </a:rPr>
              <a:t>.</a:t>
            </a:r>
            <a:r>
              <a:rPr kumimoji="1" lang="ja-JP" altLang="en-US" dirty="0" smtClean="0">
                <a:solidFill>
                  <a:schemeClr val="tx1"/>
                </a:solidFill>
              </a:rPr>
              <a:t>３割の子</a:t>
            </a:r>
            <a:endParaRPr kumimoji="1" lang="en-US" altLang="ja-JP" dirty="0" smtClean="0">
              <a:solidFill>
                <a:schemeClr val="tx1"/>
              </a:solidFill>
            </a:endParaRPr>
          </a:p>
          <a:p>
            <a:pPr marL="0" indent="0">
              <a:buNone/>
            </a:pPr>
            <a:r>
              <a:rPr kumimoji="1" lang="ja-JP" altLang="en-US" dirty="0" smtClean="0">
                <a:solidFill>
                  <a:schemeClr val="tx1"/>
                </a:solidFill>
              </a:rPr>
              <a:t>⇒</a:t>
            </a:r>
            <a:r>
              <a:rPr kumimoji="1" lang="ja-JP" altLang="en-US" dirty="0" smtClean="0">
                <a:solidFill>
                  <a:srgbClr val="002060"/>
                </a:solidFill>
                <a:effectLst>
                  <a:outerShdw blurRad="38100" dist="38100" dir="2700000" algn="tl">
                    <a:srgbClr val="000000">
                      <a:alpha val="43137"/>
                    </a:srgbClr>
                  </a:outerShdw>
                </a:effectLst>
              </a:rPr>
              <a:t>教師</a:t>
            </a:r>
            <a:r>
              <a:rPr kumimoji="1" lang="ja-JP" altLang="en-US" dirty="0" smtClean="0">
                <a:solidFill>
                  <a:schemeClr val="tx1"/>
                </a:solidFill>
              </a:rPr>
              <a:t>も、相対的に</a:t>
            </a:r>
            <a:r>
              <a:rPr kumimoji="1" lang="ja-JP" altLang="en-US" dirty="0" smtClean="0">
                <a:solidFill>
                  <a:srgbClr val="002060"/>
                </a:solidFill>
                <a:effectLst>
                  <a:outerShdw blurRad="38100" dist="38100" dir="2700000" algn="tl">
                    <a:srgbClr val="000000">
                      <a:alpha val="43137"/>
                    </a:srgbClr>
                  </a:outerShdw>
                </a:effectLst>
              </a:rPr>
              <a:t>文字に対して抵抗感の少ない人</a:t>
            </a:r>
            <a:endParaRPr kumimoji="1" lang="en-US" altLang="ja-JP" dirty="0" smtClean="0">
              <a:solidFill>
                <a:srgbClr val="002060"/>
              </a:solidFill>
              <a:effectLst>
                <a:outerShdw blurRad="38100" dist="38100" dir="2700000" algn="tl">
                  <a:srgbClr val="000000">
                    <a:alpha val="43137"/>
                  </a:srgbClr>
                </a:outerShdw>
              </a:effectLst>
            </a:endParaRPr>
          </a:p>
          <a:p>
            <a:pPr marL="0" indent="0">
              <a:buNone/>
            </a:pPr>
            <a:r>
              <a:rPr kumimoji="1" lang="ja-JP" altLang="en-US" dirty="0" smtClean="0">
                <a:solidFill>
                  <a:schemeClr val="tx1"/>
                </a:solidFill>
              </a:rPr>
              <a:t>⇒</a:t>
            </a:r>
            <a:r>
              <a:rPr kumimoji="1" lang="ja-JP" altLang="en-US" u="sng" dirty="0" smtClean="0">
                <a:solidFill>
                  <a:srgbClr val="002060"/>
                </a:solidFill>
                <a:effectLst>
                  <a:outerShdw blurRad="38100" dist="38100" dir="2700000" algn="tl">
                    <a:srgbClr val="000000">
                      <a:alpha val="43137"/>
                    </a:srgbClr>
                  </a:outerShdw>
                </a:effectLst>
              </a:rPr>
              <a:t>学習経験が多い</a:t>
            </a:r>
            <a:r>
              <a:rPr kumimoji="1" lang="ja-JP" altLang="en-US" u="sng" dirty="0" smtClean="0">
                <a:solidFill>
                  <a:schemeClr val="tx1"/>
                </a:solidFill>
              </a:rPr>
              <a:t>から</a:t>
            </a:r>
            <a:r>
              <a:rPr kumimoji="1" lang="ja-JP" altLang="en-US" u="sng" dirty="0" smtClean="0">
                <a:solidFill>
                  <a:srgbClr val="002060"/>
                </a:solidFill>
                <a:effectLst>
                  <a:outerShdw blurRad="38100" dist="38100" dir="2700000" algn="tl">
                    <a:srgbClr val="000000">
                      <a:alpha val="43137"/>
                    </a:srgbClr>
                  </a:outerShdw>
                </a:effectLst>
              </a:rPr>
              <a:t>子どもがどのレベルか見取れない！</a:t>
            </a:r>
            <a:endParaRPr kumimoji="1" lang="ja-JP" altLang="en-US" u="sng" dirty="0">
              <a:solidFill>
                <a:srgbClr val="002060"/>
              </a:solidFill>
              <a:effectLst>
                <a:outerShdw blurRad="38100" dist="38100" dir="2700000" algn="tl">
                  <a:srgbClr val="000000">
                    <a:alpha val="43137"/>
                  </a:srgbClr>
                </a:outerShdw>
              </a:effectLst>
            </a:endParaRPr>
          </a:p>
        </p:txBody>
      </p:sp>
      <p:pic>
        <p:nvPicPr>
          <p:cNvPr id="4" name="図 3"/>
          <p:cNvPicPr>
            <a:picLocks noChangeAspect="1"/>
          </p:cNvPicPr>
          <p:nvPr/>
        </p:nvPicPr>
        <p:blipFill>
          <a:blip r:embed="rId3"/>
          <a:stretch>
            <a:fillRect/>
          </a:stretch>
        </p:blipFill>
        <p:spPr>
          <a:xfrm>
            <a:off x="10624125" y="120428"/>
            <a:ext cx="1464512" cy="2137904"/>
          </a:xfrm>
          <a:prstGeom prst="rect">
            <a:avLst/>
          </a:prstGeom>
        </p:spPr>
      </p:pic>
      <p:sp>
        <p:nvSpPr>
          <p:cNvPr id="25" name="楕円 24"/>
          <p:cNvSpPr/>
          <p:nvPr/>
        </p:nvSpPr>
        <p:spPr>
          <a:xfrm>
            <a:off x="9617322" y="1063031"/>
            <a:ext cx="405893" cy="334584"/>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chemeClr val="bg1"/>
              </a:solidFill>
            </a:endParaRPr>
          </a:p>
        </p:txBody>
      </p:sp>
      <p:sp>
        <p:nvSpPr>
          <p:cNvPr id="3" name="コンテンツ プレースホルダー 2"/>
          <p:cNvSpPr>
            <a:spLocks noGrp="1"/>
          </p:cNvSpPr>
          <p:nvPr>
            <p:ph sz="half" idx="1"/>
          </p:nvPr>
        </p:nvSpPr>
        <p:spPr/>
        <p:txBody>
          <a:bodyPr/>
          <a:lstStyle/>
          <a:p>
            <a:endParaRPr kumimoji="1" lang="ja-JP" altLang="en-US"/>
          </a:p>
        </p:txBody>
      </p:sp>
      <p:sp>
        <p:nvSpPr>
          <p:cNvPr id="8" name="コンテンツ プレースホルダー 7"/>
          <p:cNvSpPr>
            <a:spLocks noGrp="1"/>
          </p:cNvSpPr>
          <p:nvPr>
            <p:ph sz="half" idx="1"/>
          </p:nvPr>
        </p:nvSpPr>
        <p:spPr/>
        <p:txBody>
          <a:bodyPr/>
          <a:lstStyle/>
          <a:p>
            <a:endParaRPr kumimoji="1" lang="ja-JP" altLang="en-US"/>
          </a:p>
        </p:txBody>
      </p:sp>
      <p:sp>
        <p:nvSpPr>
          <p:cNvPr id="31" name="下矢印 30"/>
          <p:cNvSpPr/>
          <p:nvPr/>
        </p:nvSpPr>
        <p:spPr>
          <a:xfrm>
            <a:off x="7438442" y="1495042"/>
            <a:ext cx="845699" cy="278460"/>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コンテンツ プレースホルダー 8"/>
          <p:cNvSpPr>
            <a:spLocks noGrp="1"/>
          </p:cNvSpPr>
          <p:nvPr>
            <p:ph sz="half" idx="1"/>
          </p:nvPr>
        </p:nvSpPr>
        <p:spPr/>
        <p:txBody>
          <a:bodyPr/>
          <a:lstStyle/>
          <a:p>
            <a:endParaRPr kumimoji="1" lang="ja-JP" altLang="en-US" dirty="0"/>
          </a:p>
        </p:txBody>
      </p:sp>
      <p:sp>
        <p:nvSpPr>
          <p:cNvPr id="10" name="コンテンツ プレースホルダー 9"/>
          <p:cNvSpPr>
            <a:spLocks noGrp="1"/>
          </p:cNvSpPr>
          <p:nvPr>
            <p:ph sz="half" idx="1"/>
          </p:nvPr>
        </p:nvSpPr>
        <p:spPr/>
        <p:txBody>
          <a:bodyPr/>
          <a:lstStyle/>
          <a:p>
            <a:endParaRPr kumimoji="1" lang="ja-JP" altLang="en-US" dirty="0"/>
          </a:p>
        </p:txBody>
      </p:sp>
      <p:sp>
        <p:nvSpPr>
          <p:cNvPr id="39" name="角丸四角形 38"/>
          <p:cNvSpPr/>
          <p:nvPr/>
        </p:nvSpPr>
        <p:spPr>
          <a:xfrm>
            <a:off x="3304354" y="3245561"/>
            <a:ext cx="457749" cy="31575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5910234" y="417012"/>
            <a:ext cx="233842" cy="23279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楕円 39"/>
          <p:cNvSpPr/>
          <p:nvPr/>
        </p:nvSpPr>
        <p:spPr>
          <a:xfrm>
            <a:off x="8959825" y="4222145"/>
            <a:ext cx="549935" cy="339049"/>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chemeClr val="bg1"/>
              </a:solidFill>
            </a:endParaRPr>
          </a:p>
        </p:txBody>
      </p:sp>
      <p:sp>
        <p:nvSpPr>
          <p:cNvPr id="12" name="コンテンツ プレースホルダー 11"/>
          <p:cNvSpPr>
            <a:spLocks noGrp="1"/>
          </p:cNvSpPr>
          <p:nvPr>
            <p:ph sz="half" idx="1"/>
          </p:nvPr>
        </p:nvSpPr>
        <p:spPr/>
        <p:txBody>
          <a:bodyPr/>
          <a:lstStyle/>
          <a:p>
            <a:endParaRPr kumimoji="1" lang="ja-JP" altLang="en-US"/>
          </a:p>
        </p:txBody>
      </p:sp>
      <p:sp>
        <p:nvSpPr>
          <p:cNvPr id="13" name="コンテンツ プレースホルダー 12"/>
          <p:cNvSpPr>
            <a:spLocks noGrp="1"/>
          </p:cNvSpPr>
          <p:nvPr>
            <p:ph sz="half" idx="1"/>
          </p:nvPr>
        </p:nvSpPr>
        <p:spPr/>
        <p:txBody>
          <a:bodyPr/>
          <a:lstStyle/>
          <a:p>
            <a:endParaRPr kumimoji="1" lang="ja-JP" altLang="en-US" dirty="0"/>
          </a:p>
        </p:txBody>
      </p:sp>
      <p:sp>
        <p:nvSpPr>
          <p:cNvPr id="29" name="角丸四角形 28"/>
          <p:cNvSpPr/>
          <p:nvPr/>
        </p:nvSpPr>
        <p:spPr>
          <a:xfrm>
            <a:off x="5059723" y="1818363"/>
            <a:ext cx="5564401" cy="1092931"/>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角丸四角形 29"/>
          <p:cNvSpPr/>
          <p:nvPr/>
        </p:nvSpPr>
        <p:spPr>
          <a:xfrm>
            <a:off x="239884" y="5734609"/>
            <a:ext cx="11163990" cy="963055"/>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92001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fade">
                                      <p:cBhvr>
                                        <p:cTn id="12" dur="500"/>
                                        <p:tgtEl>
                                          <p:spTgt spid="2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39"/>
                                        </p:tgtEl>
                                      </p:cBhvr>
                                    </p:animEffect>
                                    <p:set>
                                      <p:cBhvr>
                                        <p:cTn id="17" dur="1" fill="hold">
                                          <p:stCondLst>
                                            <p:cond delay="499"/>
                                          </p:stCondLst>
                                        </p:cTn>
                                        <p:tgtEl>
                                          <p:spTgt spid="39"/>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0"/>
                                        </p:tgtEl>
                                        <p:attrNameLst>
                                          <p:attrName>style.visibility</p:attrName>
                                        </p:attrNameLst>
                                      </p:cBhvr>
                                      <p:to>
                                        <p:strVal val="visible"/>
                                      </p:to>
                                    </p:set>
                                    <p:animEffect transition="in" filter="fade">
                                      <p:cBhvr>
                                        <p:cTn id="22"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39" grpId="0" animBg="1"/>
      <p:bldP spid="4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コンテンツ プレースホルダー 6"/>
          <p:cNvSpPr>
            <a:spLocks noGrp="1"/>
          </p:cNvSpPr>
          <p:nvPr>
            <p:ph sz="half" idx="1"/>
          </p:nvPr>
        </p:nvSpPr>
        <p:spPr>
          <a:xfrm>
            <a:off x="283558" y="865899"/>
            <a:ext cx="10119075" cy="354179"/>
          </a:xfrm>
        </p:spPr>
        <p:txBody>
          <a:bodyPr>
            <a:normAutofit lnSpcReduction="10000"/>
          </a:bodyPr>
          <a:lstStyle/>
          <a:p>
            <a:pPr marL="0" indent="0">
              <a:buNone/>
            </a:pPr>
            <a:r>
              <a:rPr lang="ja-JP" altLang="en-US" dirty="0" smtClean="0">
                <a:solidFill>
                  <a:schemeClr val="tx1"/>
                </a:solidFill>
              </a:rPr>
              <a:t>１．</a:t>
            </a:r>
            <a:r>
              <a:rPr lang="ja-JP" altLang="en-US" dirty="0" smtClean="0">
                <a:solidFill>
                  <a:srgbClr val="002060"/>
                </a:solidFill>
                <a:effectLst>
                  <a:outerShdw blurRad="38100" dist="38100" dir="2700000" algn="tl">
                    <a:srgbClr val="000000">
                      <a:alpha val="43137"/>
                    </a:srgbClr>
                  </a:outerShdw>
                </a:effectLst>
              </a:rPr>
              <a:t>子どもが言葉が分からない原因は何？</a:t>
            </a:r>
            <a:r>
              <a:rPr lang="ja-JP" altLang="en-US" dirty="0" smtClean="0">
                <a:solidFill>
                  <a:schemeClr val="tx1"/>
                </a:solidFill>
              </a:rPr>
              <a:t>　</a:t>
            </a:r>
            <a:r>
              <a:rPr lang="ja-JP" altLang="en-US" dirty="0" smtClean="0">
                <a:solidFill>
                  <a:srgbClr val="002060"/>
                </a:solidFill>
                <a:effectLst>
                  <a:outerShdw blurRad="38100" dist="38100" dir="2700000" algn="tl">
                    <a:srgbClr val="000000">
                      <a:alpha val="43137"/>
                    </a:srgbClr>
                  </a:outerShdw>
                </a:effectLst>
              </a:rPr>
              <a:t>言葉が分かってもチンプンカンプンかも</a:t>
            </a:r>
            <a:r>
              <a:rPr lang="en-US" altLang="ja-JP" dirty="0" smtClean="0">
                <a:solidFill>
                  <a:schemeClr val="tx1"/>
                </a:solidFill>
              </a:rPr>
              <a:t>…</a:t>
            </a:r>
          </a:p>
        </p:txBody>
      </p:sp>
      <p:pic>
        <p:nvPicPr>
          <p:cNvPr id="6" name="コンテンツ プレースホルダー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14692" y="4890412"/>
            <a:ext cx="1677308" cy="1775016"/>
          </a:xfrm>
          <a:prstGeom prst="rect">
            <a:avLst/>
          </a:prstGeom>
        </p:spPr>
      </p:pic>
      <p:sp>
        <p:nvSpPr>
          <p:cNvPr id="22" name="コンテンツ プレースホルダー 6"/>
          <p:cNvSpPr>
            <a:spLocks noGrp="1"/>
          </p:cNvSpPr>
          <p:nvPr>
            <p:ph sz="half" idx="1"/>
          </p:nvPr>
        </p:nvSpPr>
        <p:spPr>
          <a:xfrm>
            <a:off x="199696" y="1186526"/>
            <a:ext cx="10494333" cy="3337418"/>
          </a:xfrm>
        </p:spPr>
        <p:txBody>
          <a:bodyPr>
            <a:normAutofit/>
          </a:bodyPr>
          <a:lstStyle/>
          <a:p>
            <a:pPr marL="0" indent="0">
              <a:buNone/>
            </a:pPr>
            <a:r>
              <a:rPr lang="ja-JP" altLang="en-US" dirty="0" smtClean="0">
                <a:solidFill>
                  <a:schemeClr val="tx1"/>
                </a:solidFill>
              </a:rPr>
              <a:t>★少し長いが、次の文を読んでみよう。　さて、何のことでしょう？</a:t>
            </a:r>
            <a:r>
              <a:rPr lang="en-US" altLang="ja-JP" dirty="0" smtClean="0">
                <a:solidFill>
                  <a:schemeClr val="tx1"/>
                </a:solidFill>
              </a:rPr>
              <a:t>…</a:t>
            </a:r>
            <a:r>
              <a:rPr lang="ja-JP" altLang="en-US" dirty="0" smtClean="0">
                <a:solidFill>
                  <a:schemeClr val="tx1"/>
                </a:solidFill>
              </a:rPr>
              <a:t>（　　　　　）</a:t>
            </a:r>
            <a:endParaRPr lang="en-US" altLang="ja-JP" dirty="0" smtClean="0">
              <a:solidFill>
                <a:schemeClr val="tx1"/>
              </a:solidFill>
            </a:endParaRPr>
          </a:p>
          <a:p>
            <a:pPr marL="0" indent="0">
              <a:buNone/>
            </a:pPr>
            <a:r>
              <a:rPr lang="ja-JP" altLang="en-US" dirty="0">
                <a:solidFill>
                  <a:schemeClr val="tx1"/>
                </a:solidFill>
              </a:rPr>
              <a:t>　</a:t>
            </a:r>
            <a:r>
              <a:rPr lang="ja-JP" altLang="en-US" dirty="0" smtClean="0">
                <a:solidFill>
                  <a:schemeClr val="tx1"/>
                </a:solidFill>
              </a:rPr>
              <a:t>手順は全く簡単である。ものをいくつかの山にまとめる。量によっては一山でもよい。設備がその場にない場合は、次の段階としてどこかの場所に行くことになるが、そうでない場合は準備完了である。やりすぎないことが重要である。つまり、一度にあまり多くの量をこなすぐらいなら、少なすぎる量をこなすほうが良いということである。短期的には、このことはそう重要なことでもないように見えるかもしれないが、厄介なことはすぐに起こる。これを見すると高くつくこともある。最初は手順全体が複雑なものに見えるだろう。しかし、すぐにそれは単なる生活の一側面にすぎなくなってしまうだろう。近い将来この仕事がなくなるという見通しを立てることは難しい。誰にもわからないことである。手順が完了すると、物をまたいくつかの山にまとめあげる。それから物を適切な場所に入れる。やがてそれらの物はもう一度使われ、そしてサイクル全体を繰り返さなければならなくなる。しかし、これは生活の一部なのである。</a:t>
            </a:r>
            <a:endParaRPr lang="en-US" altLang="ja-JP" dirty="0" smtClean="0">
              <a:solidFill>
                <a:schemeClr val="tx1"/>
              </a:solidFill>
            </a:endParaRPr>
          </a:p>
          <a:p>
            <a:pPr marL="0" indent="0">
              <a:buNone/>
            </a:pPr>
            <a:endParaRPr lang="en-US" altLang="ja-JP" dirty="0" smtClean="0">
              <a:solidFill>
                <a:srgbClr val="002060"/>
              </a:solidFill>
              <a:effectLst>
                <a:outerShdw blurRad="38100" dist="38100" dir="2700000" algn="tl">
                  <a:srgbClr val="000000">
                    <a:alpha val="43137"/>
                  </a:srgbClr>
                </a:outerShdw>
              </a:effectLst>
            </a:endParaRPr>
          </a:p>
        </p:txBody>
      </p:sp>
      <p:pic>
        <p:nvPicPr>
          <p:cNvPr id="8" name="図 7"/>
          <p:cNvPicPr>
            <a:picLocks noChangeAspect="1"/>
          </p:cNvPicPr>
          <p:nvPr/>
        </p:nvPicPr>
        <p:blipFill>
          <a:blip r:embed="rId3"/>
          <a:stretch>
            <a:fillRect/>
          </a:stretch>
        </p:blipFill>
        <p:spPr>
          <a:xfrm>
            <a:off x="10618892" y="67637"/>
            <a:ext cx="1456989" cy="2126923"/>
          </a:xfrm>
          <a:prstGeom prst="rect">
            <a:avLst/>
          </a:prstGeom>
        </p:spPr>
      </p:pic>
      <p:sp>
        <p:nvSpPr>
          <p:cNvPr id="23" name="タイトル 1"/>
          <p:cNvSpPr txBox="1">
            <a:spLocks/>
          </p:cNvSpPr>
          <p:nvPr/>
        </p:nvSpPr>
        <p:spPr>
          <a:xfrm>
            <a:off x="265894" y="169631"/>
            <a:ext cx="10494332" cy="604484"/>
          </a:xfrm>
          <a:prstGeom prst="rect">
            <a:avLst/>
          </a:prstGeom>
        </p:spPr>
        <p:txBody>
          <a:bodyPr vert="horz" lIns="91440" tIns="45720" rIns="91440" bIns="45720" rtlCol="0" anchor="t">
            <a:normAutofit fontScale="67500" lnSpcReduction="200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3700" dirty="0" smtClean="0">
                <a:solidFill>
                  <a:schemeClr val="tx1"/>
                </a:solidFill>
              </a:rPr>
              <a:t>第２章 教師はなぜ見取れないのか  </a:t>
            </a:r>
            <a:r>
              <a:rPr lang="ja-JP" altLang="en-US" sz="2100" dirty="0" smtClean="0">
                <a:solidFill>
                  <a:schemeClr val="tx1"/>
                </a:solidFill>
              </a:rPr>
              <a:t>２ 丸飲みできるか</a:t>
            </a:r>
            <a:r>
              <a:rPr lang="en-US" altLang="ja-JP" sz="2100" dirty="0" smtClean="0">
                <a:solidFill>
                  <a:schemeClr val="tx1"/>
                </a:solidFill>
              </a:rPr>
              <a:t>『</a:t>
            </a:r>
            <a:r>
              <a:rPr lang="ja-JP" altLang="en-US" sz="2100" dirty="0" smtClean="0">
                <a:solidFill>
                  <a:schemeClr val="tx1"/>
                </a:solidFill>
              </a:rPr>
              <a:t>学び合い</a:t>
            </a:r>
            <a:r>
              <a:rPr lang="en-US" altLang="ja-JP" sz="2100" dirty="0" smtClean="0">
                <a:solidFill>
                  <a:schemeClr val="tx1"/>
                </a:solidFill>
              </a:rPr>
              <a:t>』</a:t>
            </a:r>
            <a:r>
              <a:rPr lang="ja-JP" altLang="en-US" sz="2100" dirty="0" smtClean="0">
                <a:solidFill>
                  <a:schemeClr val="tx1"/>
                </a:solidFill>
              </a:rPr>
              <a:t>テクニック</a:t>
            </a:r>
            <a:r>
              <a:rPr lang="en-US" altLang="ja-JP" sz="2100" dirty="0" smtClean="0">
                <a:solidFill>
                  <a:schemeClr val="tx1"/>
                </a:solidFill>
              </a:rPr>
              <a:t>(p22</a:t>
            </a:r>
            <a:r>
              <a:rPr lang="ja-JP" altLang="en-US" sz="2100" dirty="0" smtClean="0">
                <a:solidFill>
                  <a:schemeClr val="tx1"/>
                </a:solidFill>
              </a:rPr>
              <a:t>～</a:t>
            </a:r>
            <a:r>
              <a:rPr lang="en-US" altLang="ja-JP" sz="2100" dirty="0" smtClean="0">
                <a:solidFill>
                  <a:schemeClr val="tx1"/>
                </a:solidFill>
              </a:rPr>
              <a:t>p27)</a:t>
            </a:r>
            <a:br>
              <a:rPr lang="en-US" altLang="ja-JP" sz="2100" dirty="0" smtClean="0">
                <a:solidFill>
                  <a:schemeClr val="tx1"/>
                </a:solidFill>
              </a:rPr>
            </a:br>
            <a:endParaRPr lang="ja-JP" altLang="en-US" sz="2100" dirty="0">
              <a:solidFill>
                <a:schemeClr val="tx1"/>
              </a:solidFill>
            </a:endParaRPr>
          </a:p>
        </p:txBody>
      </p:sp>
      <p:sp>
        <p:nvSpPr>
          <p:cNvPr id="25" name="雲 24"/>
          <p:cNvSpPr/>
          <p:nvPr/>
        </p:nvSpPr>
        <p:spPr>
          <a:xfrm>
            <a:off x="677334" y="479280"/>
            <a:ext cx="8767910" cy="420940"/>
          </a:xfrm>
          <a:prstGeom prst="cloud">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smtClean="0">
                <a:solidFill>
                  <a:srgbClr val="FF0000"/>
                </a:solidFill>
                <a:effectLst>
                  <a:outerShdw blurRad="38100" dist="38100" dir="2700000" algn="tl">
                    <a:srgbClr val="000000">
                      <a:alpha val="43137"/>
                    </a:srgbClr>
                  </a:outerShdw>
                </a:effectLst>
              </a:rPr>
              <a:t>『</a:t>
            </a:r>
            <a:r>
              <a:rPr kumimoji="1" lang="ja-JP" altLang="en-US" dirty="0">
                <a:solidFill>
                  <a:srgbClr val="FF0000"/>
                </a:solidFill>
                <a:effectLst>
                  <a:outerShdw blurRad="38100" dist="38100" dir="2700000" algn="tl">
                    <a:srgbClr val="000000">
                      <a:alpha val="43137"/>
                    </a:srgbClr>
                  </a:outerShdw>
                </a:effectLst>
              </a:rPr>
              <a:t>教科理解の認知心理学</a:t>
            </a:r>
            <a:r>
              <a:rPr kumimoji="1" lang="en-US" altLang="ja-JP" dirty="0" smtClean="0">
                <a:solidFill>
                  <a:srgbClr val="FF0000"/>
                </a:solidFill>
                <a:effectLst>
                  <a:outerShdw blurRad="38100" dist="38100" dir="2700000" algn="tl">
                    <a:srgbClr val="000000">
                      <a:alpha val="43137"/>
                    </a:srgbClr>
                  </a:outerShdw>
                </a:effectLst>
              </a:rPr>
              <a:t>』</a:t>
            </a:r>
            <a:r>
              <a:rPr lang="ja-JP" altLang="en-US" sz="1400" dirty="0" smtClean="0">
                <a:solidFill>
                  <a:schemeClr val="tx1"/>
                </a:solidFill>
              </a:rPr>
              <a:t>鈴木宏昭</a:t>
            </a:r>
            <a:r>
              <a:rPr lang="en-US" altLang="ja-JP" sz="1400" dirty="0" smtClean="0">
                <a:solidFill>
                  <a:schemeClr val="tx1"/>
                </a:solidFill>
              </a:rPr>
              <a:t>,</a:t>
            </a:r>
            <a:r>
              <a:rPr lang="ja-JP" altLang="en-US" sz="1400" dirty="0" smtClean="0">
                <a:solidFill>
                  <a:schemeClr val="tx1"/>
                </a:solidFill>
              </a:rPr>
              <a:t>鈴木高士</a:t>
            </a:r>
            <a:r>
              <a:rPr lang="en-US" altLang="ja-JP" sz="1400" dirty="0" smtClean="0">
                <a:solidFill>
                  <a:schemeClr val="tx1"/>
                </a:solidFill>
              </a:rPr>
              <a:t>,</a:t>
            </a:r>
            <a:r>
              <a:rPr lang="ja-JP" altLang="en-US" sz="1400" dirty="0" smtClean="0">
                <a:solidFill>
                  <a:schemeClr val="tx1"/>
                </a:solidFill>
              </a:rPr>
              <a:t>村山功</a:t>
            </a:r>
            <a:r>
              <a:rPr lang="en-US" altLang="ja-JP" sz="1400" dirty="0" smtClean="0">
                <a:solidFill>
                  <a:schemeClr val="tx1"/>
                </a:solidFill>
              </a:rPr>
              <a:t>,</a:t>
            </a:r>
            <a:r>
              <a:rPr lang="ja-JP" altLang="en-US" sz="1400" dirty="0" smtClean="0">
                <a:solidFill>
                  <a:schemeClr val="tx1"/>
                </a:solidFill>
              </a:rPr>
              <a:t>杉本卓</a:t>
            </a:r>
            <a:endParaRPr kumimoji="1" lang="ja-JP" altLang="en-US" sz="1400" dirty="0">
              <a:solidFill>
                <a:schemeClr val="tx1"/>
              </a:solidFill>
            </a:endParaRPr>
          </a:p>
        </p:txBody>
      </p:sp>
      <p:sp>
        <p:nvSpPr>
          <p:cNvPr id="27" name="角丸四角形 26"/>
          <p:cNvSpPr/>
          <p:nvPr/>
        </p:nvSpPr>
        <p:spPr>
          <a:xfrm>
            <a:off x="199694" y="1161153"/>
            <a:ext cx="10415349" cy="3215620"/>
          </a:xfrm>
          <a:prstGeom prst="roundRect">
            <a:avLst/>
          </a:prstGeom>
          <a:noFill/>
          <a:ln>
            <a:solidFill>
              <a:srgbClr val="FF0000"/>
            </a:solid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コンテンツ プレースホルダー 9"/>
          <p:cNvSpPr>
            <a:spLocks noGrp="1"/>
          </p:cNvSpPr>
          <p:nvPr>
            <p:ph sz="half" idx="1"/>
          </p:nvPr>
        </p:nvSpPr>
        <p:spPr/>
        <p:txBody>
          <a:bodyPr/>
          <a:lstStyle/>
          <a:p>
            <a:endParaRPr kumimoji="1" lang="ja-JP" altLang="en-US"/>
          </a:p>
        </p:txBody>
      </p:sp>
      <p:sp>
        <p:nvSpPr>
          <p:cNvPr id="11" name="コンテンツ プレースホルダー 10"/>
          <p:cNvSpPr>
            <a:spLocks noGrp="1"/>
          </p:cNvSpPr>
          <p:nvPr>
            <p:ph sz="half" idx="1"/>
          </p:nvPr>
        </p:nvSpPr>
        <p:spPr/>
        <p:txBody>
          <a:bodyPr/>
          <a:lstStyle/>
          <a:p>
            <a:endParaRPr kumimoji="1" lang="ja-JP" altLang="en-US"/>
          </a:p>
        </p:txBody>
      </p:sp>
      <p:sp>
        <p:nvSpPr>
          <p:cNvPr id="12" name="コンテンツ プレースホルダー 11"/>
          <p:cNvSpPr>
            <a:spLocks noGrp="1"/>
          </p:cNvSpPr>
          <p:nvPr>
            <p:ph sz="half" idx="1"/>
          </p:nvPr>
        </p:nvSpPr>
        <p:spPr/>
        <p:txBody>
          <a:bodyPr/>
          <a:lstStyle/>
          <a:p>
            <a:endParaRPr kumimoji="1" lang="ja-JP" altLang="en-US"/>
          </a:p>
        </p:txBody>
      </p:sp>
      <p:sp>
        <p:nvSpPr>
          <p:cNvPr id="13" name="コンテンツ プレースホルダー 12"/>
          <p:cNvSpPr>
            <a:spLocks noGrp="1"/>
          </p:cNvSpPr>
          <p:nvPr>
            <p:ph sz="half" idx="1"/>
          </p:nvPr>
        </p:nvSpPr>
        <p:spPr/>
        <p:txBody>
          <a:bodyPr/>
          <a:lstStyle/>
          <a:p>
            <a:endParaRPr kumimoji="1" lang="ja-JP" altLang="en-US" dirty="0"/>
          </a:p>
        </p:txBody>
      </p:sp>
      <p:sp>
        <p:nvSpPr>
          <p:cNvPr id="14" name="楕円 13"/>
          <p:cNvSpPr/>
          <p:nvPr/>
        </p:nvSpPr>
        <p:spPr>
          <a:xfrm>
            <a:off x="7706853" y="1199863"/>
            <a:ext cx="1100263" cy="391079"/>
          </a:xfrm>
          <a:prstGeom prst="ellipse">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洗濯</a:t>
            </a:r>
          </a:p>
        </p:txBody>
      </p:sp>
      <p:sp>
        <p:nvSpPr>
          <p:cNvPr id="30" name="コンテンツ プレースホルダー 6"/>
          <p:cNvSpPr>
            <a:spLocks noGrp="1"/>
          </p:cNvSpPr>
          <p:nvPr>
            <p:ph sz="half" idx="1"/>
          </p:nvPr>
        </p:nvSpPr>
        <p:spPr>
          <a:xfrm>
            <a:off x="199694" y="4453673"/>
            <a:ext cx="10119075" cy="354179"/>
          </a:xfrm>
        </p:spPr>
        <p:txBody>
          <a:bodyPr>
            <a:normAutofit lnSpcReduction="10000"/>
          </a:bodyPr>
          <a:lstStyle/>
          <a:p>
            <a:pPr marL="0" indent="0">
              <a:buNone/>
            </a:pPr>
            <a:r>
              <a:rPr lang="ja-JP" altLang="en-US" dirty="0" smtClean="0">
                <a:solidFill>
                  <a:schemeClr val="tx1"/>
                </a:solidFill>
              </a:rPr>
              <a:t>１．</a:t>
            </a:r>
            <a:r>
              <a:rPr lang="ja-JP" altLang="en-US" dirty="0" smtClean="0">
                <a:solidFill>
                  <a:srgbClr val="002060"/>
                </a:solidFill>
                <a:effectLst>
                  <a:outerShdw blurRad="38100" dist="38100" dir="2700000" algn="tl">
                    <a:srgbClr val="000000">
                      <a:alpha val="43137"/>
                    </a:srgbClr>
                  </a:outerShdw>
                </a:effectLst>
              </a:rPr>
              <a:t>子どもの気持ちは、</a:t>
            </a:r>
            <a:r>
              <a:rPr lang="ja-JP" altLang="en-US" dirty="0">
                <a:solidFill>
                  <a:srgbClr val="002060"/>
                </a:solidFill>
                <a:effectLst>
                  <a:outerShdw blurRad="38100" dist="38100" dir="2700000" algn="tl">
                    <a:srgbClr val="000000">
                      <a:alpha val="43137"/>
                    </a:srgbClr>
                  </a:outerShdw>
                </a:effectLst>
              </a:rPr>
              <a:t>　</a:t>
            </a:r>
            <a:r>
              <a:rPr lang="ja-JP" altLang="en-US" dirty="0" smtClean="0">
                <a:solidFill>
                  <a:srgbClr val="002060"/>
                </a:solidFill>
                <a:effectLst>
                  <a:outerShdw blurRad="38100" dist="38100" dir="2700000" algn="tl">
                    <a:srgbClr val="000000">
                      <a:alpha val="43137"/>
                    </a:srgbClr>
                  </a:outerShdw>
                </a:effectLst>
              </a:rPr>
              <a:t>　　　という言葉を知る前の気持ち</a:t>
            </a:r>
            <a:r>
              <a:rPr lang="ja-JP" altLang="en-US" dirty="0" smtClean="0">
                <a:solidFill>
                  <a:schemeClr val="tx1"/>
                </a:solidFill>
              </a:rPr>
              <a:t>なのです。</a:t>
            </a:r>
            <a:endParaRPr lang="en-US" altLang="ja-JP" dirty="0" smtClean="0">
              <a:solidFill>
                <a:schemeClr val="tx1"/>
              </a:solidFill>
            </a:endParaRPr>
          </a:p>
        </p:txBody>
      </p:sp>
      <p:sp>
        <p:nvSpPr>
          <p:cNvPr id="34" name="角丸四角形 33"/>
          <p:cNvSpPr/>
          <p:nvPr/>
        </p:nvSpPr>
        <p:spPr>
          <a:xfrm>
            <a:off x="100397" y="5151773"/>
            <a:ext cx="10485395" cy="800075"/>
          </a:xfrm>
          <a:prstGeom prst="roundRect">
            <a:avLst/>
          </a:prstGeom>
          <a:noFill/>
          <a:ln>
            <a:solidFill>
              <a:srgbClr val="FF0000"/>
            </a:solid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コンテンツ プレースホルダー 6"/>
          <p:cNvSpPr>
            <a:spLocks noGrp="1"/>
          </p:cNvSpPr>
          <p:nvPr>
            <p:ph sz="half" idx="1"/>
          </p:nvPr>
        </p:nvSpPr>
        <p:spPr>
          <a:xfrm>
            <a:off x="199695" y="4797594"/>
            <a:ext cx="10494334" cy="383075"/>
          </a:xfrm>
        </p:spPr>
        <p:txBody>
          <a:bodyPr>
            <a:normAutofit/>
          </a:bodyPr>
          <a:lstStyle/>
          <a:p>
            <a:pPr marL="0" indent="0">
              <a:buNone/>
            </a:pPr>
            <a:r>
              <a:rPr lang="ja-JP" altLang="en-US" dirty="0" smtClean="0">
                <a:solidFill>
                  <a:schemeClr val="tx1"/>
                </a:solidFill>
              </a:rPr>
              <a:t>★速度の計算：</a:t>
            </a:r>
            <a:r>
              <a:rPr lang="en-US" altLang="ja-JP" dirty="0" smtClean="0">
                <a:solidFill>
                  <a:schemeClr val="tx1"/>
                </a:solidFill>
              </a:rPr>
              <a:t>10</a:t>
            </a:r>
            <a:r>
              <a:rPr lang="ja-JP" altLang="en-US" dirty="0" err="1" smtClean="0">
                <a:solidFill>
                  <a:schemeClr val="tx1"/>
                </a:solidFill>
              </a:rPr>
              <a:t>ｍ</a:t>
            </a:r>
            <a:r>
              <a:rPr lang="ja-JP" altLang="en-US" dirty="0" smtClean="0">
                <a:solidFill>
                  <a:schemeClr val="tx1"/>
                </a:solidFill>
              </a:rPr>
              <a:t>の距離を</a:t>
            </a:r>
            <a:r>
              <a:rPr lang="en-US" altLang="ja-JP" dirty="0" smtClean="0">
                <a:solidFill>
                  <a:schemeClr val="tx1"/>
                </a:solidFill>
              </a:rPr>
              <a:t>2</a:t>
            </a:r>
            <a:r>
              <a:rPr lang="ja-JP" altLang="en-US" dirty="0" smtClean="0">
                <a:solidFill>
                  <a:schemeClr val="tx1"/>
                </a:solidFill>
              </a:rPr>
              <a:t>秒で走ったら速度はいくらか？⇒</a:t>
            </a:r>
            <a:r>
              <a:rPr lang="en-US" altLang="ja-JP" dirty="0" smtClean="0">
                <a:solidFill>
                  <a:schemeClr val="tx1"/>
                </a:solidFill>
              </a:rPr>
              <a:t>10÷2</a:t>
            </a:r>
            <a:r>
              <a:rPr lang="ja-JP" altLang="en-US" dirty="0" smtClean="0">
                <a:solidFill>
                  <a:schemeClr val="tx1"/>
                </a:solidFill>
              </a:rPr>
              <a:t>＝</a:t>
            </a:r>
            <a:r>
              <a:rPr lang="en-US" altLang="ja-JP" dirty="0" smtClean="0">
                <a:solidFill>
                  <a:schemeClr val="tx1"/>
                </a:solidFill>
              </a:rPr>
              <a:t>5</a:t>
            </a:r>
            <a:r>
              <a:rPr lang="ja-JP" altLang="en-US" dirty="0" smtClean="0">
                <a:solidFill>
                  <a:schemeClr val="tx1"/>
                </a:solidFill>
              </a:rPr>
              <a:t>　Ａ：５</a:t>
            </a:r>
            <a:r>
              <a:rPr lang="en-US" altLang="ja-JP" dirty="0" smtClean="0">
                <a:solidFill>
                  <a:schemeClr val="tx1"/>
                </a:solidFill>
              </a:rPr>
              <a:t>m/</a:t>
            </a:r>
            <a:r>
              <a:rPr lang="ja-JP" altLang="en-US" dirty="0" smtClean="0">
                <a:solidFill>
                  <a:schemeClr val="tx1"/>
                </a:solidFill>
              </a:rPr>
              <a:t>秒</a:t>
            </a:r>
            <a:endParaRPr lang="en-US" altLang="ja-JP" dirty="0" smtClean="0">
              <a:solidFill>
                <a:srgbClr val="002060"/>
              </a:solidFill>
              <a:effectLst>
                <a:outerShdw blurRad="38100" dist="38100" dir="2700000" algn="tl">
                  <a:srgbClr val="000000">
                    <a:alpha val="43137"/>
                  </a:srgbClr>
                </a:outerShdw>
              </a:effectLst>
            </a:endParaRPr>
          </a:p>
        </p:txBody>
      </p:sp>
      <p:sp>
        <p:nvSpPr>
          <p:cNvPr id="39" name="コンテンツ プレースホルダー 6"/>
          <p:cNvSpPr>
            <a:spLocks noGrp="1"/>
          </p:cNvSpPr>
          <p:nvPr>
            <p:ph sz="half" idx="1"/>
          </p:nvPr>
        </p:nvSpPr>
        <p:spPr>
          <a:xfrm>
            <a:off x="199695" y="5221732"/>
            <a:ext cx="10494334" cy="764681"/>
          </a:xfrm>
        </p:spPr>
        <p:txBody>
          <a:bodyPr>
            <a:normAutofit lnSpcReduction="10000"/>
          </a:bodyPr>
          <a:lstStyle/>
          <a:p>
            <a:pPr marL="0" indent="0">
              <a:buNone/>
            </a:pPr>
            <a:r>
              <a:rPr lang="ja-JP" altLang="en-US" dirty="0" smtClean="0">
                <a:solidFill>
                  <a:schemeClr val="tx1"/>
                </a:solidFill>
              </a:rPr>
              <a:t>★「何で距離を時間で割れるんだ？」「リンゴをミカンで割れるのか？」</a:t>
            </a:r>
            <a:endParaRPr lang="en-US" altLang="ja-JP" dirty="0" smtClean="0">
              <a:solidFill>
                <a:schemeClr val="tx1"/>
              </a:solidFill>
            </a:endParaRPr>
          </a:p>
          <a:p>
            <a:pPr marL="0" indent="0">
              <a:buNone/>
            </a:pPr>
            <a:r>
              <a:rPr lang="ja-JP" altLang="en-US" dirty="0" smtClean="0">
                <a:solidFill>
                  <a:schemeClr val="tx1"/>
                </a:solidFill>
              </a:rPr>
              <a:t>「距離を時間で割れて、リンゴをミカンで割れない理由を説明して</a:t>
            </a:r>
            <a:r>
              <a:rPr lang="en-US" altLang="ja-JP" dirty="0" smtClean="0">
                <a:solidFill>
                  <a:schemeClr val="tx1"/>
                </a:solidFill>
              </a:rPr>
              <a:t>…</a:t>
            </a:r>
            <a:r>
              <a:rPr lang="ja-JP" altLang="en-US" dirty="0" smtClean="0">
                <a:solidFill>
                  <a:schemeClr val="tx1"/>
                </a:solidFill>
              </a:rPr>
              <a:t>」⇒説明できない</a:t>
            </a:r>
            <a:endParaRPr lang="en-US" altLang="ja-JP" dirty="0" smtClean="0">
              <a:solidFill>
                <a:schemeClr val="tx1"/>
              </a:solidFill>
            </a:endParaRPr>
          </a:p>
          <a:p>
            <a:pPr marL="0" indent="0">
              <a:buNone/>
            </a:pPr>
            <a:endParaRPr lang="en-US" altLang="ja-JP" dirty="0" smtClean="0">
              <a:solidFill>
                <a:srgbClr val="002060"/>
              </a:solidFill>
              <a:effectLst>
                <a:outerShdw blurRad="38100" dist="38100" dir="2700000" algn="tl">
                  <a:srgbClr val="000000">
                    <a:alpha val="43137"/>
                  </a:srgbClr>
                </a:outerShdw>
              </a:effectLst>
            </a:endParaRPr>
          </a:p>
        </p:txBody>
      </p:sp>
      <p:sp>
        <p:nvSpPr>
          <p:cNvPr id="40" name="コンテンツ プレースホルダー 6"/>
          <p:cNvSpPr>
            <a:spLocks noGrp="1"/>
          </p:cNvSpPr>
          <p:nvPr>
            <p:ph sz="half" idx="1"/>
          </p:nvPr>
        </p:nvSpPr>
        <p:spPr>
          <a:xfrm>
            <a:off x="199694" y="6029909"/>
            <a:ext cx="10869602" cy="881662"/>
          </a:xfrm>
        </p:spPr>
        <p:txBody>
          <a:bodyPr>
            <a:normAutofit/>
          </a:bodyPr>
          <a:lstStyle/>
          <a:p>
            <a:pPr marL="0" indent="0">
              <a:buNone/>
            </a:pPr>
            <a:r>
              <a:rPr lang="ja-JP" altLang="en-US" dirty="0" smtClean="0">
                <a:solidFill>
                  <a:schemeClr val="tx1"/>
                </a:solidFill>
              </a:rPr>
              <a:t>★人類出現は今から</a:t>
            </a:r>
            <a:r>
              <a:rPr lang="en-US" altLang="ja-JP" dirty="0" smtClean="0">
                <a:solidFill>
                  <a:schemeClr val="tx1"/>
                </a:solidFill>
              </a:rPr>
              <a:t>150</a:t>
            </a:r>
            <a:r>
              <a:rPr lang="ja-JP" altLang="en-US" dirty="0" smtClean="0">
                <a:solidFill>
                  <a:schemeClr val="tx1"/>
                </a:solidFill>
              </a:rPr>
              <a:t>万年前、恐竜の出現は今から</a:t>
            </a:r>
            <a:r>
              <a:rPr lang="en-US" altLang="ja-JP" dirty="0" smtClean="0">
                <a:solidFill>
                  <a:schemeClr val="tx1"/>
                </a:solidFill>
              </a:rPr>
              <a:t>2</a:t>
            </a:r>
            <a:r>
              <a:rPr lang="ja-JP" altLang="en-US" dirty="0" smtClean="0">
                <a:solidFill>
                  <a:schemeClr val="tx1"/>
                </a:solidFill>
              </a:rPr>
              <a:t>億年前だとされる。恐竜は人類の何年前に出現？</a:t>
            </a:r>
            <a:endParaRPr lang="en-US" altLang="ja-JP" dirty="0" smtClean="0">
              <a:solidFill>
                <a:schemeClr val="tx1"/>
              </a:solidFill>
            </a:endParaRPr>
          </a:p>
          <a:p>
            <a:pPr marL="0" indent="0">
              <a:buNone/>
            </a:pPr>
            <a:r>
              <a:rPr lang="ja-JP" altLang="en-US" dirty="0" smtClean="0">
                <a:solidFill>
                  <a:schemeClr val="tx1"/>
                </a:solidFill>
                <a:effectLst>
                  <a:outerShdw blurRad="38100" dist="38100" dir="2700000" algn="tl">
                    <a:srgbClr val="000000">
                      <a:alpha val="43137"/>
                    </a:srgbClr>
                  </a:outerShdw>
                </a:effectLst>
              </a:rPr>
              <a:t>⇒（ </a:t>
            </a:r>
            <a:r>
              <a:rPr lang="en-US" altLang="ja-JP" dirty="0" smtClean="0">
                <a:solidFill>
                  <a:schemeClr val="tx1"/>
                </a:solidFill>
                <a:effectLst>
                  <a:outerShdw blurRad="38100" dist="38100" dir="2700000" algn="tl">
                    <a:srgbClr val="000000">
                      <a:alpha val="43137"/>
                    </a:srgbClr>
                  </a:outerShdw>
                </a:effectLst>
              </a:rPr>
              <a:t>1</a:t>
            </a:r>
            <a:r>
              <a:rPr lang="ja-JP" altLang="en-US" dirty="0" smtClean="0">
                <a:solidFill>
                  <a:schemeClr val="tx1"/>
                </a:solidFill>
                <a:effectLst>
                  <a:outerShdw blurRad="38100" dist="38100" dir="2700000" algn="tl">
                    <a:srgbClr val="000000">
                      <a:alpha val="43137"/>
                    </a:srgbClr>
                  </a:outerShdw>
                </a:effectLst>
              </a:rPr>
              <a:t>億</a:t>
            </a:r>
            <a:r>
              <a:rPr lang="en-US" altLang="ja-JP" dirty="0" smtClean="0">
                <a:solidFill>
                  <a:schemeClr val="tx1"/>
                </a:solidFill>
                <a:effectLst>
                  <a:outerShdw blurRad="38100" dist="38100" dir="2700000" algn="tl">
                    <a:srgbClr val="000000">
                      <a:alpha val="43137"/>
                    </a:srgbClr>
                  </a:outerShdw>
                </a:effectLst>
              </a:rPr>
              <a:t>9850</a:t>
            </a:r>
            <a:r>
              <a:rPr lang="ja-JP" altLang="en-US" dirty="0" smtClean="0">
                <a:solidFill>
                  <a:schemeClr val="tx1"/>
                </a:solidFill>
                <a:effectLst>
                  <a:outerShdw blurRad="38100" dist="38100" dir="2700000" algn="tl">
                    <a:srgbClr val="000000">
                      <a:alpha val="43137"/>
                    </a:srgbClr>
                  </a:outerShdw>
                </a:effectLst>
              </a:rPr>
              <a:t>万年前 ・ </a:t>
            </a:r>
            <a:r>
              <a:rPr lang="en-US" altLang="ja-JP" dirty="0" smtClean="0">
                <a:solidFill>
                  <a:schemeClr val="tx1"/>
                </a:solidFill>
                <a:effectLst>
                  <a:outerShdw blurRad="38100" dist="38100" dir="2700000" algn="tl">
                    <a:srgbClr val="000000">
                      <a:alpha val="43137"/>
                    </a:srgbClr>
                  </a:outerShdw>
                </a:effectLst>
              </a:rPr>
              <a:t>2</a:t>
            </a:r>
            <a:r>
              <a:rPr lang="ja-JP" altLang="en-US" dirty="0" smtClean="0">
                <a:solidFill>
                  <a:schemeClr val="tx1"/>
                </a:solidFill>
                <a:effectLst>
                  <a:outerShdw blurRad="38100" dist="38100" dir="2700000" algn="tl">
                    <a:srgbClr val="000000">
                      <a:alpha val="43137"/>
                    </a:srgbClr>
                  </a:outerShdw>
                </a:effectLst>
              </a:rPr>
              <a:t>億年前 ）　</a:t>
            </a:r>
            <a:endParaRPr lang="en-US" altLang="ja-JP" dirty="0" smtClean="0">
              <a:solidFill>
                <a:srgbClr val="002060"/>
              </a:solidFill>
              <a:effectLst>
                <a:outerShdw blurRad="38100" dist="38100" dir="2700000" algn="tl">
                  <a:srgbClr val="000000">
                    <a:alpha val="43137"/>
                  </a:srgbClr>
                </a:outerShdw>
              </a:effectLst>
            </a:endParaRPr>
          </a:p>
        </p:txBody>
      </p:sp>
      <p:sp>
        <p:nvSpPr>
          <p:cNvPr id="41" name="楕円 40"/>
          <p:cNvSpPr/>
          <p:nvPr/>
        </p:nvSpPr>
        <p:spPr>
          <a:xfrm>
            <a:off x="2623193" y="6446729"/>
            <a:ext cx="922112" cy="280119"/>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chemeClr val="bg1"/>
              </a:solidFill>
            </a:endParaRPr>
          </a:p>
        </p:txBody>
      </p:sp>
      <p:sp>
        <p:nvSpPr>
          <p:cNvPr id="42" name="楕円 41"/>
          <p:cNvSpPr/>
          <p:nvPr/>
        </p:nvSpPr>
        <p:spPr>
          <a:xfrm>
            <a:off x="4113193" y="6395540"/>
            <a:ext cx="3968001" cy="391079"/>
          </a:xfrm>
          <a:prstGeom prst="ellipse">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effectLst>
                  <a:outerShdw blurRad="38100" dist="38100" dir="2700000" algn="tl">
                    <a:srgbClr val="000000">
                      <a:alpha val="43137"/>
                    </a:srgbClr>
                  </a:outerShdw>
                </a:effectLst>
              </a:rPr>
              <a:t>100</a:t>
            </a:r>
            <a:r>
              <a:rPr kumimoji="1" lang="ja-JP" altLang="en-US" b="1" dirty="0" smtClean="0">
                <a:effectLst>
                  <a:outerShdw blurRad="38100" dist="38100" dir="2700000" algn="tl">
                    <a:srgbClr val="000000">
                      <a:alpha val="43137"/>
                    </a:srgbClr>
                  </a:outerShdw>
                </a:effectLst>
              </a:rPr>
              <a:t>万</a:t>
            </a:r>
            <a:r>
              <a:rPr kumimoji="1" lang="en-US" altLang="ja-JP" b="1" dirty="0" smtClean="0">
                <a:effectLst>
                  <a:outerShdw blurRad="38100" dist="38100" dir="2700000" algn="tl">
                    <a:srgbClr val="000000">
                      <a:alpha val="43137"/>
                    </a:srgbClr>
                  </a:outerShdw>
                </a:effectLst>
              </a:rPr>
              <a:t>,200</a:t>
            </a:r>
            <a:r>
              <a:rPr kumimoji="1" lang="ja-JP" altLang="en-US" b="1" dirty="0" smtClean="0">
                <a:effectLst>
                  <a:outerShdw blurRad="38100" dist="38100" dir="2700000" algn="tl">
                    <a:srgbClr val="000000">
                      <a:alpha val="43137"/>
                    </a:srgbClr>
                  </a:outerShdw>
                </a:effectLst>
              </a:rPr>
              <a:t>万年は誤差！</a:t>
            </a:r>
            <a:endParaRPr kumimoji="1" lang="ja-JP" altLang="en-US" b="1" dirty="0">
              <a:effectLst>
                <a:outerShdw blurRad="38100" dist="38100" dir="2700000" algn="tl">
                  <a:srgbClr val="000000">
                    <a:alpha val="43137"/>
                  </a:srgbClr>
                </a:outerShdw>
              </a:effectLst>
            </a:endParaRPr>
          </a:p>
        </p:txBody>
      </p:sp>
      <p:sp>
        <p:nvSpPr>
          <p:cNvPr id="44" name="楕円 43"/>
          <p:cNvSpPr/>
          <p:nvPr/>
        </p:nvSpPr>
        <p:spPr>
          <a:xfrm>
            <a:off x="2623193" y="4367435"/>
            <a:ext cx="1100263" cy="391079"/>
          </a:xfrm>
          <a:prstGeom prst="ellipse">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洗濯</a:t>
            </a:r>
          </a:p>
        </p:txBody>
      </p:sp>
      <p:sp>
        <p:nvSpPr>
          <p:cNvPr id="24" name="正方形/長方形 23"/>
          <p:cNvSpPr/>
          <p:nvPr/>
        </p:nvSpPr>
        <p:spPr>
          <a:xfrm>
            <a:off x="5396139" y="232890"/>
            <a:ext cx="233842" cy="23279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764262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fade">
                                      <p:cBhvr>
                                        <p:cTn id="12" dur="500"/>
                                        <p:tgtEl>
                                          <p:spTgt spid="2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fade">
                                      <p:cBhvr>
                                        <p:cTn id="17" dur="500"/>
                                        <p:tgtEl>
                                          <p:spTgt spid="2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4"/>
                                        </p:tgtEl>
                                        <p:attrNameLst>
                                          <p:attrName>style.visibility</p:attrName>
                                        </p:attrNameLst>
                                      </p:cBhvr>
                                      <p:to>
                                        <p:strVal val="visible"/>
                                      </p:to>
                                    </p:set>
                                    <p:animEffect transition="in" filter="fade">
                                      <p:cBhvr>
                                        <p:cTn id="27" dur="500"/>
                                        <p:tgtEl>
                                          <p:spTgt spid="4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4"/>
                                        </p:tgtEl>
                                        <p:attrNameLst>
                                          <p:attrName>style.visibility</p:attrName>
                                        </p:attrNameLst>
                                      </p:cBhvr>
                                      <p:to>
                                        <p:strVal val="visible"/>
                                      </p:to>
                                    </p:set>
                                    <p:animEffect transition="in" filter="fade">
                                      <p:cBhvr>
                                        <p:cTn id="32" dur="500"/>
                                        <p:tgtEl>
                                          <p:spTgt spid="34"/>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1"/>
                                        </p:tgtEl>
                                        <p:attrNameLst>
                                          <p:attrName>style.visibility</p:attrName>
                                        </p:attrNameLst>
                                      </p:cBhvr>
                                      <p:to>
                                        <p:strVal val="visible"/>
                                      </p:to>
                                    </p:set>
                                    <p:animEffect transition="in" filter="fade">
                                      <p:cBhvr>
                                        <p:cTn id="37" dur="500"/>
                                        <p:tgtEl>
                                          <p:spTgt spid="41"/>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2"/>
                                        </p:tgtEl>
                                        <p:attrNameLst>
                                          <p:attrName>style.visibility</p:attrName>
                                        </p:attrNameLst>
                                      </p:cBhvr>
                                      <p:to>
                                        <p:strVal val="visible"/>
                                      </p:to>
                                    </p:set>
                                    <p:animEffect transition="in" filter="fade">
                                      <p:cBhvr>
                                        <p:cTn id="42"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7" grpId="0" animBg="1"/>
      <p:bldP spid="14" grpId="0" animBg="1"/>
      <p:bldP spid="34" grpId="0" animBg="1"/>
      <p:bldP spid="41" grpId="0" animBg="1"/>
      <p:bldP spid="42" grpId="0" animBg="1"/>
      <p:bldP spid="4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コンテンツ プレースホルダー 6"/>
          <p:cNvSpPr>
            <a:spLocks noGrp="1"/>
          </p:cNvSpPr>
          <p:nvPr>
            <p:ph sz="half" idx="1"/>
          </p:nvPr>
        </p:nvSpPr>
        <p:spPr>
          <a:xfrm>
            <a:off x="283558" y="865899"/>
            <a:ext cx="10231054" cy="354179"/>
          </a:xfrm>
        </p:spPr>
        <p:txBody>
          <a:bodyPr>
            <a:normAutofit lnSpcReduction="10000"/>
          </a:bodyPr>
          <a:lstStyle/>
          <a:p>
            <a:pPr marL="0" indent="0">
              <a:buNone/>
            </a:pPr>
            <a:r>
              <a:rPr lang="ja-JP" altLang="en-US" dirty="0" smtClean="0">
                <a:solidFill>
                  <a:schemeClr val="tx1"/>
                </a:solidFill>
              </a:rPr>
              <a:t>１．</a:t>
            </a:r>
            <a:r>
              <a:rPr lang="ja-JP" altLang="en-US" dirty="0" smtClean="0">
                <a:solidFill>
                  <a:srgbClr val="002060"/>
                </a:solidFill>
                <a:effectLst>
                  <a:outerShdw blurRad="38100" dist="38100" dir="2700000" algn="tl">
                    <a:srgbClr val="000000">
                      <a:alpha val="43137"/>
                    </a:srgbClr>
                  </a:outerShdw>
                </a:effectLst>
              </a:rPr>
              <a:t>社会科の授業で簡単な計算ができなかった？社会科でも計算を勉強すべきか？</a:t>
            </a:r>
            <a:r>
              <a:rPr lang="en-US" altLang="ja-JP" dirty="0" smtClean="0">
                <a:solidFill>
                  <a:srgbClr val="002060"/>
                </a:solidFill>
                <a:effectLst>
                  <a:outerShdw blurRad="38100" dist="38100" dir="2700000" algn="tl">
                    <a:srgbClr val="000000">
                      <a:alpha val="43137"/>
                    </a:srgbClr>
                  </a:outerShdw>
                </a:effectLst>
              </a:rPr>
              <a:t>…</a:t>
            </a:r>
            <a:r>
              <a:rPr lang="ja-JP" altLang="en-US" dirty="0" smtClean="0">
                <a:solidFill>
                  <a:srgbClr val="002060"/>
                </a:solidFill>
                <a:effectLst>
                  <a:outerShdw blurRad="38100" dist="38100" dir="2700000" algn="tl">
                    <a:srgbClr val="000000">
                      <a:alpha val="43137"/>
                    </a:srgbClr>
                  </a:outerShdw>
                </a:effectLst>
              </a:rPr>
              <a:t>（○・</a:t>
            </a:r>
            <a:r>
              <a:rPr lang="en-US" altLang="ja-JP" dirty="0" smtClean="0">
                <a:solidFill>
                  <a:srgbClr val="002060"/>
                </a:solidFill>
                <a:effectLst>
                  <a:outerShdw blurRad="38100" dist="38100" dir="2700000" algn="tl">
                    <a:srgbClr val="000000">
                      <a:alpha val="43137"/>
                    </a:srgbClr>
                  </a:outerShdw>
                </a:effectLst>
              </a:rPr>
              <a:t>×</a:t>
            </a:r>
            <a:r>
              <a:rPr lang="ja-JP" altLang="en-US" dirty="0" smtClean="0">
                <a:solidFill>
                  <a:srgbClr val="002060"/>
                </a:solidFill>
                <a:effectLst>
                  <a:outerShdw blurRad="38100" dist="38100" dir="2700000" algn="tl">
                    <a:srgbClr val="000000">
                      <a:alpha val="43137"/>
                    </a:srgbClr>
                  </a:outerShdw>
                </a:effectLst>
              </a:rPr>
              <a:t>）</a:t>
            </a:r>
            <a:endParaRPr lang="en-US" altLang="ja-JP" dirty="0" smtClean="0">
              <a:solidFill>
                <a:schemeClr val="tx1"/>
              </a:solidFill>
            </a:endParaRPr>
          </a:p>
        </p:txBody>
      </p:sp>
      <p:pic>
        <p:nvPicPr>
          <p:cNvPr id="6" name="コンテンツ プレースホルダー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14692" y="4890412"/>
            <a:ext cx="1677308" cy="1775016"/>
          </a:xfrm>
          <a:prstGeom prst="rect">
            <a:avLst/>
          </a:prstGeom>
        </p:spPr>
      </p:pic>
      <p:pic>
        <p:nvPicPr>
          <p:cNvPr id="8" name="図 7"/>
          <p:cNvPicPr>
            <a:picLocks noChangeAspect="1"/>
          </p:cNvPicPr>
          <p:nvPr/>
        </p:nvPicPr>
        <p:blipFill>
          <a:blip r:embed="rId3"/>
          <a:stretch>
            <a:fillRect/>
          </a:stretch>
        </p:blipFill>
        <p:spPr>
          <a:xfrm>
            <a:off x="10618892" y="67637"/>
            <a:ext cx="1456989" cy="2126923"/>
          </a:xfrm>
          <a:prstGeom prst="rect">
            <a:avLst/>
          </a:prstGeom>
        </p:spPr>
      </p:pic>
      <p:sp>
        <p:nvSpPr>
          <p:cNvPr id="23" name="タイトル 1"/>
          <p:cNvSpPr txBox="1">
            <a:spLocks/>
          </p:cNvSpPr>
          <p:nvPr/>
        </p:nvSpPr>
        <p:spPr>
          <a:xfrm>
            <a:off x="265894" y="169631"/>
            <a:ext cx="10494332" cy="604484"/>
          </a:xfrm>
          <a:prstGeom prst="rect">
            <a:avLst/>
          </a:prstGeom>
        </p:spPr>
        <p:txBody>
          <a:bodyPr vert="horz" lIns="91440" tIns="45720" rIns="91440" bIns="45720" rtlCol="0" anchor="t">
            <a:normAutofit fontScale="67500" lnSpcReduction="200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3700" dirty="0" smtClean="0">
                <a:solidFill>
                  <a:schemeClr val="tx1"/>
                </a:solidFill>
              </a:rPr>
              <a:t>第２章 教師はなぜ見取れないのか  </a:t>
            </a:r>
            <a:r>
              <a:rPr lang="ja-JP" altLang="en-US" sz="2100" dirty="0" smtClean="0">
                <a:solidFill>
                  <a:schemeClr val="tx1"/>
                </a:solidFill>
              </a:rPr>
              <a:t>３ 状況が違う</a:t>
            </a:r>
            <a:r>
              <a:rPr lang="en-US" altLang="ja-JP" sz="2100" dirty="0" smtClean="0">
                <a:solidFill>
                  <a:schemeClr val="tx1"/>
                </a:solidFill>
              </a:rPr>
              <a:t>『</a:t>
            </a:r>
            <a:r>
              <a:rPr lang="ja-JP" altLang="en-US" sz="2100" dirty="0" smtClean="0">
                <a:solidFill>
                  <a:schemeClr val="tx1"/>
                </a:solidFill>
              </a:rPr>
              <a:t>学び合い</a:t>
            </a:r>
            <a:r>
              <a:rPr lang="en-US" altLang="ja-JP" sz="2100" dirty="0" smtClean="0">
                <a:solidFill>
                  <a:schemeClr val="tx1"/>
                </a:solidFill>
              </a:rPr>
              <a:t>』</a:t>
            </a:r>
            <a:r>
              <a:rPr lang="ja-JP" altLang="en-US" sz="2100" dirty="0" smtClean="0">
                <a:solidFill>
                  <a:schemeClr val="tx1"/>
                </a:solidFill>
              </a:rPr>
              <a:t>テクニック</a:t>
            </a:r>
            <a:r>
              <a:rPr lang="en-US" altLang="ja-JP" sz="2100" dirty="0" smtClean="0">
                <a:solidFill>
                  <a:schemeClr val="tx1"/>
                </a:solidFill>
              </a:rPr>
              <a:t>(p28</a:t>
            </a:r>
            <a:r>
              <a:rPr lang="ja-JP" altLang="en-US" sz="2100" dirty="0" smtClean="0">
                <a:solidFill>
                  <a:schemeClr val="tx1"/>
                </a:solidFill>
              </a:rPr>
              <a:t>～</a:t>
            </a:r>
            <a:r>
              <a:rPr lang="en-US" altLang="ja-JP" sz="2100" dirty="0" smtClean="0">
                <a:solidFill>
                  <a:schemeClr val="tx1"/>
                </a:solidFill>
              </a:rPr>
              <a:t>p31)</a:t>
            </a:r>
            <a:br>
              <a:rPr lang="en-US" altLang="ja-JP" sz="2100" dirty="0" smtClean="0">
                <a:solidFill>
                  <a:schemeClr val="tx1"/>
                </a:solidFill>
              </a:rPr>
            </a:br>
            <a:endParaRPr lang="ja-JP" altLang="en-US" sz="2100" dirty="0">
              <a:solidFill>
                <a:schemeClr val="tx1"/>
              </a:solidFill>
            </a:endParaRPr>
          </a:p>
        </p:txBody>
      </p:sp>
      <p:sp>
        <p:nvSpPr>
          <p:cNvPr id="25" name="雲 24"/>
          <p:cNvSpPr/>
          <p:nvPr/>
        </p:nvSpPr>
        <p:spPr>
          <a:xfrm>
            <a:off x="677334" y="479280"/>
            <a:ext cx="8767910" cy="420940"/>
          </a:xfrm>
          <a:prstGeom prst="cloud">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smtClean="0">
                <a:solidFill>
                  <a:srgbClr val="FF0000"/>
                </a:solidFill>
                <a:effectLst>
                  <a:outerShdw blurRad="38100" dist="38100" dir="2700000" algn="tl">
                    <a:srgbClr val="000000">
                      <a:alpha val="43137"/>
                    </a:srgbClr>
                  </a:outerShdw>
                </a:effectLst>
              </a:rPr>
              <a:t>『</a:t>
            </a:r>
            <a:r>
              <a:rPr kumimoji="1" lang="ja-JP" altLang="en-US" dirty="0">
                <a:solidFill>
                  <a:srgbClr val="FF0000"/>
                </a:solidFill>
                <a:effectLst>
                  <a:outerShdw blurRad="38100" dist="38100" dir="2700000" algn="tl">
                    <a:srgbClr val="000000">
                      <a:alpha val="43137"/>
                    </a:srgbClr>
                  </a:outerShdw>
                </a:effectLst>
              </a:rPr>
              <a:t>教科理解の認知心理学</a:t>
            </a:r>
            <a:r>
              <a:rPr kumimoji="1" lang="en-US" altLang="ja-JP" dirty="0" smtClean="0">
                <a:solidFill>
                  <a:srgbClr val="FF0000"/>
                </a:solidFill>
                <a:effectLst>
                  <a:outerShdw blurRad="38100" dist="38100" dir="2700000" algn="tl">
                    <a:srgbClr val="000000">
                      <a:alpha val="43137"/>
                    </a:srgbClr>
                  </a:outerShdw>
                </a:effectLst>
              </a:rPr>
              <a:t>』</a:t>
            </a:r>
            <a:r>
              <a:rPr lang="ja-JP" altLang="en-US" sz="1400" dirty="0" smtClean="0">
                <a:solidFill>
                  <a:schemeClr val="tx1"/>
                </a:solidFill>
              </a:rPr>
              <a:t>鈴木宏昭</a:t>
            </a:r>
            <a:r>
              <a:rPr lang="en-US" altLang="ja-JP" sz="1400" dirty="0" smtClean="0">
                <a:solidFill>
                  <a:schemeClr val="tx1"/>
                </a:solidFill>
              </a:rPr>
              <a:t>,</a:t>
            </a:r>
            <a:r>
              <a:rPr lang="ja-JP" altLang="en-US" sz="1400" dirty="0" smtClean="0">
                <a:solidFill>
                  <a:schemeClr val="tx1"/>
                </a:solidFill>
              </a:rPr>
              <a:t>鈴木高士</a:t>
            </a:r>
            <a:r>
              <a:rPr lang="en-US" altLang="ja-JP" sz="1400" dirty="0" smtClean="0">
                <a:solidFill>
                  <a:schemeClr val="tx1"/>
                </a:solidFill>
              </a:rPr>
              <a:t>,</a:t>
            </a:r>
            <a:r>
              <a:rPr lang="ja-JP" altLang="en-US" sz="1400" dirty="0" smtClean="0">
                <a:solidFill>
                  <a:schemeClr val="tx1"/>
                </a:solidFill>
              </a:rPr>
              <a:t>村山功</a:t>
            </a:r>
            <a:r>
              <a:rPr lang="en-US" altLang="ja-JP" sz="1400" dirty="0" smtClean="0">
                <a:solidFill>
                  <a:schemeClr val="tx1"/>
                </a:solidFill>
              </a:rPr>
              <a:t>,</a:t>
            </a:r>
            <a:r>
              <a:rPr lang="ja-JP" altLang="en-US" sz="1400" dirty="0" smtClean="0">
                <a:solidFill>
                  <a:schemeClr val="tx1"/>
                </a:solidFill>
              </a:rPr>
              <a:t>杉本卓</a:t>
            </a:r>
            <a:endParaRPr kumimoji="1" lang="ja-JP" altLang="en-US" sz="1400" dirty="0">
              <a:solidFill>
                <a:schemeClr val="tx1"/>
              </a:solidFill>
            </a:endParaRPr>
          </a:p>
        </p:txBody>
      </p:sp>
      <p:sp>
        <p:nvSpPr>
          <p:cNvPr id="10" name="コンテンツ プレースホルダー 9"/>
          <p:cNvSpPr>
            <a:spLocks noGrp="1"/>
          </p:cNvSpPr>
          <p:nvPr>
            <p:ph sz="half" idx="1"/>
          </p:nvPr>
        </p:nvSpPr>
        <p:spPr/>
        <p:txBody>
          <a:bodyPr/>
          <a:lstStyle/>
          <a:p>
            <a:endParaRPr kumimoji="1" lang="ja-JP" altLang="en-US"/>
          </a:p>
        </p:txBody>
      </p:sp>
      <p:sp>
        <p:nvSpPr>
          <p:cNvPr id="11" name="コンテンツ プレースホルダー 10"/>
          <p:cNvSpPr>
            <a:spLocks noGrp="1"/>
          </p:cNvSpPr>
          <p:nvPr>
            <p:ph sz="half" idx="1"/>
          </p:nvPr>
        </p:nvSpPr>
        <p:spPr/>
        <p:txBody>
          <a:bodyPr/>
          <a:lstStyle/>
          <a:p>
            <a:endParaRPr kumimoji="1" lang="ja-JP" altLang="en-US"/>
          </a:p>
        </p:txBody>
      </p:sp>
      <p:sp>
        <p:nvSpPr>
          <p:cNvPr id="12" name="コンテンツ プレースホルダー 11"/>
          <p:cNvSpPr>
            <a:spLocks noGrp="1"/>
          </p:cNvSpPr>
          <p:nvPr>
            <p:ph sz="half" idx="1"/>
          </p:nvPr>
        </p:nvSpPr>
        <p:spPr/>
        <p:txBody>
          <a:bodyPr/>
          <a:lstStyle/>
          <a:p>
            <a:endParaRPr kumimoji="1" lang="ja-JP" altLang="en-US"/>
          </a:p>
        </p:txBody>
      </p:sp>
      <p:sp>
        <p:nvSpPr>
          <p:cNvPr id="13" name="コンテンツ プレースホルダー 12"/>
          <p:cNvSpPr>
            <a:spLocks noGrp="1"/>
          </p:cNvSpPr>
          <p:nvPr>
            <p:ph sz="half" idx="1"/>
          </p:nvPr>
        </p:nvSpPr>
        <p:spPr/>
        <p:txBody>
          <a:bodyPr/>
          <a:lstStyle/>
          <a:p>
            <a:endParaRPr kumimoji="1" lang="ja-JP" altLang="en-US" dirty="0"/>
          </a:p>
        </p:txBody>
      </p:sp>
      <p:sp>
        <p:nvSpPr>
          <p:cNvPr id="24" name="正方形/長方形 23"/>
          <p:cNvSpPr/>
          <p:nvPr/>
        </p:nvSpPr>
        <p:spPr>
          <a:xfrm>
            <a:off x="5396139" y="232890"/>
            <a:ext cx="233842" cy="23279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角丸四角形 25"/>
          <p:cNvSpPr/>
          <p:nvPr/>
        </p:nvSpPr>
        <p:spPr>
          <a:xfrm>
            <a:off x="199694" y="1161153"/>
            <a:ext cx="10415349" cy="2422310"/>
          </a:xfrm>
          <a:prstGeom prst="roundRect">
            <a:avLst/>
          </a:prstGeom>
          <a:noFill/>
          <a:ln>
            <a:solidFill>
              <a:srgbClr val="FF0000"/>
            </a:solid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コンテンツ プレースホルダー 6"/>
          <p:cNvSpPr>
            <a:spLocks noGrp="1"/>
          </p:cNvSpPr>
          <p:nvPr>
            <p:ph sz="half" idx="1"/>
          </p:nvPr>
        </p:nvSpPr>
        <p:spPr>
          <a:xfrm>
            <a:off x="199696" y="1186526"/>
            <a:ext cx="10311067" cy="2489755"/>
          </a:xfrm>
        </p:spPr>
        <p:txBody>
          <a:bodyPr>
            <a:normAutofit/>
          </a:bodyPr>
          <a:lstStyle/>
          <a:p>
            <a:pPr marL="0" indent="0">
              <a:buNone/>
            </a:pPr>
            <a:r>
              <a:rPr lang="ja-JP" altLang="en-US" dirty="0" smtClean="0">
                <a:solidFill>
                  <a:schemeClr val="tx1"/>
                </a:solidFill>
              </a:rPr>
              <a:t>★世の中には色々なものの計り方がある。ダイエットを気にする人は、食べ物のカロリーを気に</a:t>
            </a:r>
            <a:r>
              <a:rPr lang="ja-JP" altLang="en-US" dirty="0">
                <a:solidFill>
                  <a:schemeClr val="tx1"/>
                </a:solidFill>
              </a:rPr>
              <a:t>する。次の文を読んでみよう</a:t>
            </a:r>
            <a:r>
              <a:rPr lang="ja-JP" altLang="en-US" dirty="0" smtClean="0">
                <a:solidFill>
                  <a:schemeClr val="tx1"/>
                </a:solidFill>
              </a:rPr>
              <a:t>。どうですか？</a:t>
            </a:r>
            <a:r>
              <a:rPr lang="en-US" altLang="ja-JP" dirty="0" smtClean="0">
                <a:solidFill>
                  <a:schemeClr val="tx1"/>
                </a:solidFill>
              </a:rPr>
              <a:t>…</a:t>
            </a:r>
            <a:r>
              <a:rPr lang="ja-JP" altLang="en-US" dirty="0" smtClean="0">
                <a:solidFill>
                  <a:schemeClr val="tx1"/>
                </a:solidFill>
              </a:rPr>
              <a:t>（　　　　　　　　　　　　　　　　　　　　　　　　　）</a:t>
            </a:r>
            <a:endParaRPr lang="en-US" altLang="ja-JP" dirty="0" smtClean="0">
              <a:solidFill>
                <a:schemeClr val="tx1"/>
              </a:solidFill>
            </a:endParaRPr>
          </a:p>
          <a:p>
            <a:pPr marL="0" indent="0">
              <a:buNone/>
            </a:pPr>
            <a:r>
              <a:rPr lang="ja-JP" altLang="en-US" dirty="0" smtClean="0">
                <a:solidFill>
                  <a:srgbClr val="002060"/>
                </a:solidFill>
                <a:effectLst>
                  <a:outerShdw blurRad="38100" dist="38100" dir="2700000" algn="tl">
                    <a:srgbClr val="000000">
                      <a:alpha val="43137"/>
                    </a:srgbClr>
                  </a:outerShdw>
                </a:effectLst>
              </a:rPr>
              <a:t>　</a:t>
            </a:r>
            <a:r>
              <a:rPr lang="ja-JP" altLang="en-US" dirty="0">
                <a:solidFill>
                  <a:schemeClr val="tx1"/>
                </a:solidFill>
              </a:rPr>
              <a:t>題：</a:t>
            </a:r>
            <a:r>
              <a:rPr lang="ja-JP" altLang="en-US" dirty="0" smtClean="0">
                <a:solidFill>
                  <a:srgbClr val="002060"/>
                </a:solidFill>
                <a:effectLst>
                  <a:outerShdw blurRad="38100" dist="38100" dir="2700000" algn="tl">
                    <a:srgbClr val="000000">
                      <a:alpha val="43137"/>
                    </a:srgbClr>
                  </a:outerShdw>
                </a:effectLst>
              </a:rPr>
              <a:t>「</a:t>
            </a:r>
            <a:r>
              <a:rPr lang="ja-JP" altLang="en-US" dirty="0" smtClean="0">
                <a:solidFill>
                  <a:schemeClr val="tx1"/>
                </a:solidFill>
              </a:rPr>
              <a:t>パンの上にバターを正確に</a:t>
            </a:r>
            <a:r>
              <a:rPr lang="en-US" altLang="ja-JP" dirty="0" smtClean="0">
                <a:solidFill>
                  <a:schemeClr val="tx1"/>
                </a:solidFill>
              </a:rPr>
              <a:t>1/3</a:t>
            </a:r>
            <a:r>
              <a:rPr lang="ja-JP" altLang="en-US" dirty="0" smtClean="0">
                <a:solidFill>
                  <a:schemeClr val="tx1"/>
                </a:solidFill>
              </a:rPr>
              <a:t>カップの</a:t>
            </a:r>
            <a:r>
              <a:rPr lang="en-US" altLang="ja-JP" dirty="0" smtClean="0">
                <a:solidFill>
                  <a:schemeClr val="tx1"/>
                </a:solidFill>
              </a:rPr>
              <a:t>3/4</a:t>
            </a:r>
            <a:r>
              <a:rPr lang="ja-JP" altLang="en-US" dirty="0" err="1" smtClean="0">
                <a:solidFill>
                  <a:schemeClr val="tx1"/>
                </a:solidFill>
              </a:rPr>
              <a:t>だけ</a:t>
            </a:r>
            <a:r>
              <a:rPr lang="ja-JP" altLang="en-US" dirty="0" smtClean="0">
                <a:solidFill>
                  <a:schemeClr val="tx1"/>
                </a:solidFill>
              </a:rPr>
              <a:t>ぬってください。」</a:t>
            </a:r>
            <a:endParaRPr lang="en-US" altLang="ja-JP" dirty="0" smtClean="0">
              <a:solidFill>
                <a:schemeClr val="tx1"/>
              </a:solidFill>
            </a:endParaRPr>
          </a:p>
          <a:p>
            <a:pPr marL="0" indent="0">
              <a:buNone/>
            </a:pPr>
            <a:r>
              <a:rPr lang="ja-JP" altLang="en-US" dirty="0" smtClean="0">
                <a:solidFill>
                  <a:schemeClr val="tx1"/>
                </a:solidFill>
              </a:rPr>
              <a:t>⇒「バターを計量カップで正確に</a:t>
            </a:r>
            <a:r>
              <a:rPr lang="en-US" altLang="ja-JP" dirty="0" smtClean="0">
                <a:solidFill>
                  <a:schemeClr val="tx1"/>
                </a:solidFill>
              </a:rPr>
              <a:t>1/3</a:t>
            </a:r>
            <a:r>
              <a:rPr lang="ja-JP" altLang="en-US" dirty="0" smtClean="0">
                <a:solidFill>
                  <a:schemeClr val="tx1"/>
                </a:solidFill>
              </a:rPr>
              <a:t>カップ量って、それを一定の厚さの円形に塗って、それに十字を書いて</a:t>
            </a:r>
            <a:r>
              <a:rPr lang="en-US" altLang="ja-JP" dirty="0" smtClean="0">
                <a:solidFill>
                  <a:schemeClr val="tx1"/>
                </a:solidFill>
              </a:rPr>
              <a:t>1/4</a:t>
            </a:r>
            <a:r>
              <a:rPr lang="ja-JP" altLang="en-US" dirty="0" smtClean="0">
                <a:solidFill>
                  <a:schemeClr val="tx1"/>
                </a:solidFill>
              </a:rPr>
              <a:t>を取り捨てた。」</a:t>
            </a:r>
            <a:endParaRPr lang="en-US" altLang="ja-JP" dirty="0" smtClean="0">
              <a:solidFill>
                <a:schemeClr val="tx1"/>
              </a:solidFill>
            </a:endParaRPr>
          </a:p>
          <a:p>
            <a:pPr marL="0" indent="0">
              <a:buNone/>
            </a:pPr>
            <a:r>
              <a:rPr lang="ja-JP" altLang="en-US" dirty="0" smtClean="0">
                <a:solidFill>
                  <a:schemeClr val="tx1"/>
                </a:solidFill>
              </a:rPr>
              <a:t>⇒「</a:t>
            </a:r>
            <a:r>
              <a:rPr lang="en-US" altLang="ja-JP" dirty="0" smtClean="0">
                <a:solidFill>
                  <a:schemeClr val="tx1"/>
                </a:solidFill>
              </a:rPr>
              <a:t>1/3×3/4</a:t>
            </a:r>
            <a:r>
              <a:rPr lang="ja-JP" altLang="en-US" dirty="0" smtClean="0">
                <a:solidFill>
                  <a:schemeClr val="tx1"/>
                </a:solidFill>
              </a:rPr>
              <a:t>＝</a:t>
            </a:r>
            <a:r>
              <a:rPr lang="en-US" altLang="ja-JP" dirty="0" smtClean="0">
                <a:solidFill>
                  <a:schemeClr val="tx1"/>
                </a:solidFill>
              </a:rPr>
              <a:t>3/12</a:t>
            </a:r>
            <a:r>
              <a:rPr lang="ja-JP" altLang="en-US" dirty="0" smtClean="0">
                <a:solidFill>
                  <a:schemeClr val="tx1"/>
                </a:solidFill>
              </a:rPr>
              <a:t>＝</a:t>
            </a:r>
            <a:r>
              <a:rPr lang="en-US" altLang="ja-JP" dirty="0" smtClean="0">
                <a:solidFill>
                  <a:schemeClr val="tx1"/>
                </a:solidFill>
              </a:rPr>
              <a:t>1/4</a:t>
            </a:r>
            <a:r>
              <a:rPr lang="ja-JP" altLang="en-US" dirty="0" smtClean="0">
                <a:solidFill>
                  <a:schemeClr val="tx1"/>
                </a:solidFill>
              </a:rPr>
              <a:t>⇒</a:t>
            </a:r>
            <a:r>
              <a:rPr lang="en-US" altLang="ja-JP" dirty="0" smtClean="0">
                <a:solidFill>
                  <a:schemeClr val="tx1"/>
                </a:solidFill>
              </a:rPr>
              <a:t>1/4</a:t>
            </a:r>
            <a:r>
              <a:rPr lang="ja-JP" altLang="en-US" dirty="0" smtClean="0">
                <a:solidFill>
                  <a:schemeClr val="tx1"/>
                </a:solidFill>
              </a:rPr>
              <a:t>カップを計量して塗れば良い。」</a:t>
            </a:r>
            <a:endParaRPr lang="en-US" altLang="ja-JP" dirty="0" smtClean="0">
              <a:solidFill>
                <a:schemeClr val="tx1"/>
              </a:solidFill>
            </a:endParaRPr>
          </a:p>
          <a:p>
            <a:pPr marL="0" indent="0">
              <a:buNone/>
            </a:pPr>
            <a:endParaRPr lang="en-US" altLang="ja-JP" dirty="0" smtClean="0">
              <a:solidFill>
                <a:schemeClr val="tx1"/>
              </a:solidFill>
            </a:endParaRPr>
          </a:p>
          <a:p>
            <a:pPr marL="0" indent="0">
              <a:buNone/>
            </a:pPr>
            <a:endParaRPr lang="en-US" altLang="ja-JP" dirty="0" smtClean="0">
              <a:solidFill>
                <a:schemeClr val="tx1"/>
              </a:solidFill>
            </a:endParaRPr>
          </a:p>
        </p:txBody>
      </p:sp>
      <p:sp>
        <p:nvSpPr>
          <p:cNvPr id="32" name="楕円 31"/>
          <p:cNvSpPr/>
          <p:nvPr/>
        </p:nvSpPr>
        <p:spPr>
          <a:xfrm>
            <a:off x="420815" y="1746567"/>
            <a:ext cx="6159632" cy="366529"/>
          </a:xfrm>
          <a:prstGeom prst="ellipse">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effectLst>
                  <a:outerShdw blurRad="38100" dist="38100" dir="2700000" algn="tl">
                    <a:srgbClr val="000000">
                      <a:alpha val="43137"/>
                    </a:srgbClr>
                  </a:outerShdw>
                </a:effectLst>
              </a:rPr>
              <a:t>認知心理学の研究を参考にした引っかけ</a:t>
            </a:r>
            <a:endParaRPr kumimoji="1" lang="ja-JP" altLang="en-US" b="1" dirty="0">
              <a:effectLst>
                <a:outerShdw blurRad="38100" dist="38100" dir="2700000" algn="tl">
                  <a:srgbClr val="000000">
                    <a:alpha val="43137"/>
                  </a:srgbClr>
                </a:outerShdw>
              </a:effectLst>
            </a:endParaRPr>
          </a:p>
        </p:txBody>
      </p:sp>
      <p:sp>
        <p:nvSpPr>
          <p:cNvPr id="3" name="コンテンツ プレースホルダー 2"/>
          <p:cNvSpPr>
            <a:spLocks noGrp="1"/>
          </p:cNvSpPr>
          <p:nvPr>
            <p:ph sz="half" idx="1"/>
          </p:nvPr>
        </p:nvSpPr>
        <p:spPr/>
        <p:txBody>
          <a:bodyPr/>
          <a:lstStyle/>
          <a:p>
            <a:endParaRPr kumimoji="1" lang="ja-JP" altLang="en-US" dirty="0"/>
          </a:p>
        </p:txBody>
      </p:sp>
      <p:sp>
        <p:nvSpPr>
          <p:cNvPr id="36" name="コンテンツ プレースホルダー 6"/>
          <p:cNvSpPr>
            <a:spLocks noGrp="1"/>
          </p:cNvSpPr>
          <p:nvPr>
            <p:ph sz="half" idx="1"/>
          </p:nvPr>
        </p:nvSpPr>
        <p:spPr>
          <a:xfrm>
            <a:off x="212458" y="3684358"/>
            <a:ext cx="10119075" cy="1062047"/>
          </a:xfrm>
        </p:spPr>
        <p:txBody>
          <a:bodyPr>
            <a:normAutofit fontScale="92500" lnSpcReduction="10000"/>
          </a:bodyPr>
          <a:lstStyle/>
          <a:p>
            <a:pPr marL="0" indent="0">
              <a:buNone/>
            </a:pPr>
            <a:r>
              <a:rPr lang="ja-JP" altLang="en-US" dirty="0" smtClean="0">
                <a:solidFill>
                  <a:schemeClr val="tx1"/>
                </a:solidFill>
              </a:rPr>
              <a:t>１．</a:t>
            </a:r>
            <a:r>
              <a:rPr lang="ja-JP" altLang="en-US" dirty="0" smtClean="0">
                <a:solidFill>
                  <a:srgbClr val="002060"/>
                </a:solidFill>
                <a:effectLst>
                  <a:outerShdw blurRad="38100" dist="38100" dir="2700000" algn="tl">
                    <a:srgbClr val="000000">
                      <a:alpha val="43137"/>
                    </a:srgbClr>
                  </a:outerShdw>
                </a:effectLst>
              </a:rPr>
              <a:t>認知心理学</a:t>
            </a:r>
            <a:r>
              <a:rPr lang="ja-JP" altLang="en-US" dirty="0" smtClean="0">
                <a:solidFill>
                  <a:schemeClr val="tx1"/>
                </a:solidFill>
              </a:rPr>
              <a:t>で</a:t>
            </a:r>
            <a:r>
              <a:rPr lang="ja-JP" altLang="en-US" dirty="0" smtClean="0">
                <a:solidFill>
                  <a:srgbClr val="002060"/>
                </a:solidFill>
                <a:effectLst>
                  <a:outerShdw blurRad="38100" dist="38100" dir="2700000" algn="tl">
                    <a:srgbClr val="000000">
                      <a:alpha val="43137"/>
                    </a:srgbClr>
                  </a:outerShdw>
                </a:effectLst>
              </a:rPr>
              <a:t>「文脈依存性」「領域固有性」</a:t>
            </a:r>
            <a:r>
              <a:rPr lang="ja-JP" altLang="en-US" dirty="0" smtClean="0">
                <a:solidFill>
                  <a:schemeClr val="tx1"/>
                </a:solidFill>
              </a:rPr>
              <a:t>という。</a:t>
            </a:r>
            <a:endParaRPr lang="en-US" altLang="ja-JP" dirty="0" smtClean="0">
              <a:solidFill>
                <a:schemeClr val="tx1"/>
              </a:solidFill>
            </a:endParaRPr>
          </a:p>
          <a:p>
            <a:pPr marL="0" indent="0">
              <a:buNone/>
            </a:pPr>
            <a:r>
              <a:rPr lang="ja-JP" altLang="en-US" dirty="0" smtClean="0">
                <a:solidFill>
                  <a:schemeClr val="tx1"/>
                </a:solidFill>
              </a:rPr>
              <a:t>⇒一般的な知識や能力ではなく、人の能力の大部分は、状況にもの凄く依存する。</a:t>
            </a:r>
            <a:endParaRPr lang="en-US" altLang="ja-JP" dirty="0" smtClean="0">
              <a:solidFill>
                <a:schemeClr val="tx1"/>
              </a:solidFill>
            </a:endParaRPr>
          </a:p>
          <a:p>
            <a:pPr marL="0" indent="0">
              <a:buNone/>
            </a:pPr>
            <a:r>
              <a:rPr lang="ja-JP" altLang="en-US" dirty="0" smtClean="0">
                <a:solidFill>
                  <a:schemeClr val="tx1"/>
                </a:solidFill>
              </a:rPr>
              <a:t>⇒あることで学んだことが、他の状況では使えない。</a:t>
            </a:r>
            <a:endParaRPr lang="en-US" altLang="ja-JP" dirty="0" smtClean="0">
              <a:solidFill>
                <a:schemeClr val="tx1"/>
              </a:solidFill>
            </a:endParaRPr>
          </a:p>
        </p:txBody>
      </p:sp>
      <p:sp>
        <p:nvSpPr>
          <p:cNvPr id="4" name="コンテンツ プレースホルダー 3"/>
          <p:cNvSpPr>
            <a:spLocks noGrp="1"/>
          </p:cNvSpPr>
          <p:nvPr>
            <p:ph sz="half" idx="1"/>
          </p:nvPr>
        </p:nvSpPr>
        <p:spPr/>
        <p:txBody>
          <a:bodyPr/>
          <a:lstStyle/>
          <a:p>
            <a:endParaRPr kumimoji="1" lang="ja-JP" altLang="en-US"/>
          </a:p>
        </p:txBody>
      </p:sp>
      <p:sp>
        <p:nvSpPr>
          <p:cNvPr id="5" name="コンテンツ プレースホルダー 4"/>
          <p:cNvSpPr>
            <a:spLocks noGrp="1"/>
          </p:cNvSpPr>
          <p:nvPr>
            <p:ph sz="half" idx="1"/>
          </p:nvPr>
        </p:nvSpPr>
        <p:spPr/>
        <p:txBody>
          <a:bodyPr/>
          <a:lstStyle/>
          <a:p>
            <a:endParaRPr kumimoji="1" lang="ja-JP" altLang="en-US" dirty="0"/>
          </a:p>
        </p:txBody>
      </p:sp>
      <p:sp>
        <p:nvSpPr>
          <p:cNvPr id="46" name="コンテンツ プレースホルダー 6"/>
          <p:cNvSpPr>
            <a:spLocks noGrp="1"/>
          </p:cNvSpPr>
          <p:nvPr>
            <p:ph sz="half" idx="1"/>
          </p:nvPr>
        </p:nvSpPr>
        <p:spPr>
          <a:xfrm>
            <a:off x="109228" y="4788991"/>
            <a:ext cx="10311067" cy="1560725"/>
          </a:xfrm>
        </p:spPr>
        <p:txBody>
          <a:bodyPr>
            <a:normAutofit/>
          </a:bodyPr>
          <a:lstStyle/>
          <a:p>
            <a:pPr marL="0" indent="0">
              <a:buNone/>
            </a:pPr>
            <a:r>
              <a:rPr lang="ja-JP" altLang="en-US" dirty="0" smtClean="0">
                <a:solidFill>
                  <a:schemeClr val="tx1"/>
                </a:solidFill>
              </a:rPr>
              <a:t>★我々の頭の中には膨大な知識・技能が詰まっている。膨大な知識・技能の集積の中から、必要な知識・技能を探そうとすることは、「砂浜で針を探す」</a:t>
            </a:r>
            <a:r>
              <a:rPr lang="ja-JP" altLang="en-US" dirty="0" err="1" smtClean="0">
                <a:solidFill>
                  <a:schemeClr val="tx1"/>
                </a:solidFill>
              </a:rPr>
              <a:t>ような</a:t>
            </a:r>
            <a:r>
              <a:rPr lang="ja-JP" altLang="en-US" dirty="0" smtClean="0">
                <a:solidFill>
                  <a:schemeClr val="tx1"/>
                </a:solidFill>
              </a:rPr>
              <a:t>ことです。</a:t>
            </a:r>
            <a:endParaRPr lang="en-US" altLang="ja-JP" dirty="0" smtClean="0">
              <a:solidFill>
                <a:schemeClr val="tx1"/>
              </a:solidFill>
            </a:endParaRPr>
          </a:p>
          <a:p>
            <a:pPr marL="0" indent="0">
              <a:buNone/>
            </a:pPr>
            <a:r>
              <a:rPr lang="ja-JP" altLang="en-US" dirty="0" smtClean="0">
                <a:solidFill>
                  <a:schemeClr val="tx1"/>
                </a:solidFill>
              </a:rPr>
              <a:t>では、どういう風に記憶しているのか？</a:t>
            </a:r>
            <a:endParaRPr lang="en-US" altLang="ja-JP" dirty="0" smtClean="0">
              <a:solidFill>
                <a:schemeClr val="tx1"/>
              </a:solidFill>
            </a:endParaRPr>
          </a:p>
          <a:p>
            <a:pPr marL="0" indent="0">
              <a:buNone/>
            </a:pPr>
            <a:r>
              <a:rPr lang="ja-JP" altLang="en-US" dirty="0" smtClean="0">
                <a:solidFill>
                  <a:schemeClr val="tx1"/>
                </a:solidFill>
              </a:rPr>
              <a:t>我々の知識・技能は、それを獲得した状況を結びつけて記憶されているため、効率よく探し出せる。</a:t>
            </a:r>
            <a:endParaRPr lang="en-US" altLang="ja-JP" dirty="0" smtClean="0">
              <a:solidFill>
                <a:schemeClr val="tx1"/>
              </a:solidFill>
            </a:endParaRPr>
          </a:p>
          <a:p>
            <a:pPr marL="0" indent="0">
              <a:buNone/>
            </a:pPr>
            <a:endParaRPr lang="en-US" altLang="ja-JP" dirty="0" smtClean="0">
              <a:solidFill>
                <a:schemeClr val="tx1"/>
              </a:solidFill>
            </a:endParaRPr>
          </a:p>
        </p:txBody>
      </p:sp>
      <p:sp>
        <p:nvSpPr>
          <p:cNvPr id="49" name="下矢印 48"/>
          <p:cNvSpPr/>
          <p:nvPr/>
        </p:nvSpPr>
        <p:spPr>
          <a:xfrm>
            <a:off x="4920244" y="6210486"/>
            <a:ext cx="845699" cy="181816"/>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コンテンツ プレースホルダー 6"/>
          <p:cNvSpPr>
            <a:spLocks noGrp="1"/>
          </p:cNvSpPr>
          <p:nvPr>
            <p:ph sz="half" idx="1"/>
          </p:nvPr>
        </p:nvSpPr>
        <p:spPr>
          <a:xfrm>
            <a:off x="109228" y="6360807"/>
            <a:ext cx="10311067" cy="354179"/>
          </a:xfrm>
        </p:spPr>
        <p:txBody>
          <a:bodyPr>
            <a:normAutofit lnSpcReduction="10000"/>
          </a:bodyPr>
          <a:lstStyle/>
          <a:p>
            <a:pPr marL="0" indent="0">
              <a:buNone/>
            </a:pPr>
            <a:r>
              <a:rPr lang="ja-JP" altLang="en-US" dirty="0" smtClean="0">
                <a:solidFill>
                  <a:schemeClr val="tx1"/>
                </a:solidFill>
              </a:rPr>
              <a:t>★</a:t>
            </a:r>
            <a:r>
              <a:rPr lang="ja-JP" altLang="en-US" dirty="0" smtClean="0">
                <a:solidFill>
                  <a:srgbClr val="002060"/>
                </a:solidFill>
                <a:effectLst>
                  <a:outerShdw blurRad="38100" dist="38100" dir="2700000" algn="tl">
                    <a:srgbClr val="000000">
                      <a:alpha val="43137"/>
                    </a:srgbClr>
                  </a:outerShdw>
                </a:effectLst>
              </a:rPr>
              <a:t>社会科というラベルが貼られていないから、授業</a:t>
            </a:r>
            <a:r>
              <a:rPr lang="ja-JP" altLang="en-US" dirty="0">
                <a:solidFill>
                  <a:srgbClr val="002060"/>
                </a:solidFill>
                <a:effectLst>
                  <a:outerShdw blurRad="38100" dist="38100" dir="2700000" algn="tl">
                    <a:srgbClr val="000000">
                      <a:alpha val="43137"/>
                    </a:srgbClr>
                  </a:outerShdw>
                </a:effectLst>
              </a:rPr>
              <a:t>で簡単な計算が</a:t>
            </a:r>
            <a:r>
              <a:rPr lang="ja-JP" altLang="en-US" dirty="0" smtClean="0">
                <a:solidFill>
                  <a:srgbClr val="002060"/>
                </a:solidFill>
                <a:effectLst>
                  <a:outerShdw blurRad="38100" dist="38100" dir="2700000" algn="tl">
                    <a:srgbClr val="000000">
                      <a:alpha val="43137"/>
                    </a:srgbClr>
                  </a:outerShdw>
                </a:effectLst>
              </a:rPr>
              <a:t>できない。ラベルを貼れば良い。</a:t>
            </a:r>
            <a:r>
              <a:rPr lang="ja-JP" altLang="en-US" dirty="0">
                <a:solidFill>
                  <a:schemeClr val="tx1"/>
                </a:solidFill>
              </a:rPr>
              <a:t>　</a:t>
            </a:r>
            <a:endParaRPr lang="en-US" altLang="ja-JP" dirty="0" smtClean="0">
              <a:solidFill>
                <a:schemeClr val="tx1"/>
              </a:solidFill>
            </a:endParaRPr>
          </a:p>
        </p:txBody>
      </p:sp>
      <p:sp>
        <p:nvSpPr>
          <p:cNvPr id="51" name="楕円 50"/>
          <p:cNvSpPr/>
          <p:nvPr/>
        </p:nvSpPr>
        <p:spPr>
          <a:xfrm>
            <a:off x="9617323" y="834679"/>
            <a:ext cx="349638" cy="318397"/>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chemeClr val="bg1"/>
              </a:solidFill>
            </a:endParaRPr>
          </a:p>
        </p:txBody>
      </p:sp>
    </p:spTree>
    <p:extLst>
      <p:ext uri="{BB962C8B-B14F-4D97-AF65-F5344CB8AC3E}">
        <p14:creationId xmlns:p14="http://schemas.microsoft.com/office/powerpoint/2010/main" val="710999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fade">
                                      <p:cBhvr>
                                        <p:cTn id="12" dur="500"/>
                                        <p:tgtEl>
                                          <p:spTgt spid="2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1"/>
                                        </p:tgtEl>
                                        <p:attrNameLst>
                                          <p:attrName>style.visibility</p:attrName>
                                        </p:attrNameLst>
                                      </p:cBhvr>
                                      <p:to>
                                        <p:strVal val="visible"/>
                                      </p:to>
                                    </p:set>
                                    <p:animEffect transition="in" filter="fade">
                                      <p:cBhvr>
                                        <p:cTn id="17" dur="500"/>
                                        <p:tgtEl>
                                          <p:spTgt spid="5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fade">
                                      <p:cBhvr>
                                        <p:cTn id="22" dur="500"/>
                                        <p:tgtEl>
                                          <p:spTgt spid="2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2"/>
                                        </p:tgtEl>
                                        <p:attrNameLst>
                                          <p:attrName>style.visibility</p:attrName>
                                        </p:attrNameLst>
                                      </p:cBhvr>
                                      <p:to>
                                        <p:strVal val="visible"/>
                                      </p:to>
                                    </p:set>
                                    <p:animEffect transition="in" filter="fade">
                                      <p:cBhvr>
                                        <p:cTn id="27"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6" grpId="0" animBg="1"/>
      <p:bldP spid="32" grpId="0" animBg="1"/>
      <p:bldP spid="5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コンテンツ プレースホルダー 6"/>
          <p:cNvSpPr>
            <a:spLocks noGrp="1"/>
          </p:cNvSpPr>
          <p:nvPr>
            <p:ph sz="half" idx="1"/>
          </p:nvPr>
        </p:nvSpPr>
        <p:spPr>
          <a:xfrm>
            <a:off x="283558" y="865898"/>
            <a:ext cx="10231054" cy="1647545"/>
          </a:xfrm>
        </p:spPr>
        <p:txBody>
          <a:bodyPr>
            <a:normAutofit/>
          </a:bodyPr>
          <a:lstStyle/>
          <a:p>
            <a:pPr marL="0" indent="0">
              <a:buNone/>
            </a:pPr>
            <a:r>
              <a:rPr lang="ja-JP" altLang="en-US" dirty="0" smtClean="0">
                <a:solidFill>
                  <a:schemeClr val="tx1"/>
                </a:solidFill>
              </a:rPr>
              <a:t>１．</a:t>
            </a:r>
            <a:r>
              <a:rPr lang="ja-JP" altLang="en-US" dirty="0" smtClean="0">
                <a:solidFill>
                  <a:srgbClr val="002060"/>
                </a:solidFill>
                <a:effectLst>
                  <a:outerShdw blurRad="38100" dist="38100" dir="2700000" algn="tl">
                    <a:srgbClr val="000000">
                      <a:alpha val="43137"/>
                    </a:srgbClr>
                  </a:outerShdw>
                </a:effectLst>
              </a:rPr>
              <a:t>授業でしっかり何度も教えたのに、テストでは全然駄目です。</a:t>
            </a:r>
            <a:endParaRPr lang="en-US" altLang="ja-JP" dirty="0" smtClean="0">
              <a:solidFill>
                <a:srgbClr val="002060"/>
              </a:solidFill>
              <a:effectLst>
                <a:outerShdw blurRad="38100" dist="38100" dir="2700000" algn="tl">
                  <a:srgbClr val="000000">
                    <a:alpha val="43137"/>
                  </a:srgbClr>
                </a:outerShdw>
              </a:effectLst>
            </a:endParaRPr>
          </a:p>
          <a:p>
            <a:pPr marL="0" indent="0">
              <a:buNone/>
            </a:pPr>
            <a:r>
              <a:rPr lang="ja-JP" altLang="en-US" dirty="0">
                <a:solidFill>
                  <a:srgbClr val="002060"/>
                </a:solidFill>
                <a:effectLst>
                  <a:outerShdw blurRad="38100" dist="38100" dir="2700000" algn="tl">
                    <a:srgbClr val="000000">
                      <a:alpha val="43137"/>
                    </a:srgbClr>
                  </a:outerShdw>
                </a:effectLst>
              </a:rPr>
              <a:t>　</a:t>
            </a:r>
            <a:r>
              <a:rPr lang="ja-JP" altLang="en-US" dirty="0" smtClean="0">
                <a:solidFill>
                  <a:srgbClr val="002060"/>
                </a:solidFill>
                <a:effectLst>
                  <a:outerShdw blurRad="38100" dist="38100" dir="2700000" algn="tl">
                    <a:srgbClr val="000000">
                      <a:alpha val="43137"/>
                    </a:srgbClr>
                  </a:outerShdw>
                </a:effectLst>
              </a:rPr>
              <a:t>駄目だった子を３人ほど集めて、なぜ駄目だったかを聞いたら</a:t>
            </a:r>
            <a:r>
              <a:rPr lang="en-US" altLang="ja-JP" dirty="0" smtClean="0">
                <a:solidFill>
                  <a:srgbClr val="002060"/>
                </a:solidFill>
                <a:effectLst>
                  <a:outerShdw blurRad="38100" dist="38100" dir="2700000" algn="tl">
                    <a:srgbClr val="000000">
                      <a:alpha val="43137"/>
                    </a:srgbClr>
                  </a:outerShdw>
                </a:effectLst>
              </a:rPr>
              <a:t>…</a:t>
            </a:r>
          </a:p>
          <a:p>
            <a:pPr marL="0" indent="0">
              <a:buNone/>
            </a:pPr>
            <a:r>
              <a:rPr lang="ja-JP" altLang="en-US" dirty="0" smtClean="0">
                <a:solidFill>
                  <a:srgbClr val="002060"/>
                </a:solidFill>
                <a:effectLst>
                  <a:outerShdw blurRad="38100" dist="38100" dir="2700000" algn="tl">
                    <a:srgbClr val="000000">
                      <a:alpha val="43137"/>
                    </a:srgbClr>
                  </a:outerShdw>
                </a:effectLst>
              </a:rPr>
              <a:t>○駄目だった子の答え：「そんなこと授業でやっていない」と自信たっぷりに言う。</a:t>
            </a:r>
            <a:endParaRPr lang="en-US" altLang="ja-JP" dirty="0" smtClean="0">
              <a:solidFill>
                <a:srgbClr val="002060"/>
              </a:solidFill>
              <a:effectLst>
                <a:outerShdw blurRad="38100" dist="38100" dir="2700000" algn="tl">
                  <a:srgbClr val="000000">
                    <a:alpha val="43137"/>
                  </a:srgbClr>
                </a:outerShdw>
              </a:effectLst>
            </a:endParaRPr>
          </a:p>
          <a:p>
            <a:pPr marL="0" indent="0">
              <a:buNone/>
            </a:pPr>
            <a:r>
              <a:rPr lang="ja-JP" altLang="en-US" dirty="0" smtClean="0">
                <a:solidFill>
                  <a:srgbClr val="FF0000"/>
                </a:solidFill>
                <a:effectLst>
                  <a:outerShdw blurRad="38100" dist="38100" dir="2700000" algn="tl">
                    <a:srgbClr val="000000">
                      <a:alpha val="43137"/>
                    </a:srgbClr>
                  </a:outerShdw>
                </a:effectLst>
              </a:rPr>
              <a:t>●西川先生の答え：その子どもと自分が同じものを見ていると思っているようだね。</a:t>
            </a:r>
            <a:r>
              <a:rPr lang="ja-JP" altLang="en-US" dirty="0">
                <a:solidFill>
                  <a:srgbClr val="002060"/>
                </a:solidFill>
                <a:effectLst>
                  <a:outerShdw blurRad="38100" dist="38100" dir="2700000" algn="tl">
                    <a:srgbClr val="000000">
                      <a:alpha val="43137"/>
                    </a:srgbClr>
                  </a:outerShdw>
                </a:effectLst>
              </a:rPr>
              <a:t>　</a:t>
            </a:r>
            <a:endParaRPr lang="en-US" altLang="ja-JP" dirty="0" smtClean="0">
              <a:solidFill>
                <a:schemeClr val="tx1"/>
              </a:solidFill>
            </a:endParaRPr>
          </a:p>
        </p:txBody>
      </p:sp>
      <p:pic>
        <p:nvPicPr>
          <p:cNvPr id="6" name="コンテンツ プレースホルダー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81348" y="5342821"/>
            <a:ext cx="1431774" cy="1515179"/>
          </a:xfrm>
          <a:prstGeom prst="rect">
            <a:avLst/>
          </a:prstGeom>
        </p:spPr>
      </p:pic>
      <p:pic>
        <p:nvPicPr>
          <p:cNvPr id="8" name="図 7"/>
          <p:cNvPicPr>
            <a:picLocks noChangeAspect="1"/>
          </p:cNvPicPr>
          <p:nvPr/>
        </p:nvPicPr>
        <p:blipFill>
          <a:blip r:embed="rId3"/>
          <a:stretch>
            <a:fillRect/>
          </a:stretch>
        </p:blipFill>
        <p:spPr>
          <a:xfrm>
            <a:off x="10618892" y="67637"/>
            <a:ext cx="1456989" cy="2126923"/>
          </a:xfrm>
          <a:prstGeom prst="rect">
            <a:avLst/>
          </a:prstGeom>
        </p:spPr>
      </p:pic>
      <p:sp>
        <p:nvSpPr>
          <p:cNvPr id="23" name="タイトル 1"/>
          <p:cNvSpPr txBox="1">
            <a:spLocks/>
          </p:cNvSpPr>
          <p:nvPr/>
        </p:nvSpPr>
        <p:spPr>
          <a:xfrm>
            <a:off x="265894" y="169631"/>
            <a:ext cx="10494332" cy="604484"/>
          </a:xfrm>
          <a:prstGeom prst="rect">
            <a:avLst/>
          </a:prstGeom>
        </p:spPr>
        <p:txBody>
          <a:bodyPr vert="horz" lIns="91440" tIns="45720" rIns="91440" bIns="45720" rtlCol="0" anchor="t">
            <a:normAutofit fontScale="67500" lnSpcReduction="200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3700" dirty="0" smtClean="0">
                <a:solidFill>
                  <a:schemeClr val="tx1"/>
                </a:solidFill>
              </a:rPr>
              <a:t>第２章 教師はなぜ見取れないのか  </a:t>
            </a:r>
            <a:r>
              <a:rPr lang="ja-JP" altLang="en-US" sz="2100" dirty="0" smtClean="0">
                <a:solidFill>
                  <a:schemeClr val="tx1"/>
                </a:solidFill>
              </a:rPr>
              <a:t>４ 見ているところが違う</a:t>
            </a:r>
            <a:r>
              <a:rPr lang="en-US" altLang="ja-JP" sz="2100" dirty="0" smtClean="0">
                <a:solidFill>
                  <a:schemeClr val="tx1"/>
                </a:solidFill>
              </a:rPr>
              <a:t>『</a:t>
            </a:r>
            <a:r>
              <a:rPr lang="ja-JP" altLang="en-US" sz="2100" dirty="0" smtClean="0">
                <a:solidFill>
                  <a:schemeClr val="tx1"/>
                </a:solidFill>
              </a:rPr>
              <a:t>学び合い</a:t>
            </a:r>
            <a:r>
              <a:rPr lang="en-US" altLang="ja-JP" sz="2100" dirty="0" smtClean="0">
                <a:solidFill>
                  <a:schemeClr val="tx1"/>
                </a:solidFill>
              </a:rPr>
              <a:t>』</a:t>
            </a:r>
            <a:r>
              <a:rPr lang="ja-JP" altLang="en-US" sz="2100" dirty="0" smtClean="0">
                <a:solidFill>
                  <a:schemeClr val="tx1"/>
                </a:solidFill>
              </a:rPr>
              <a:t>テクニック①</a:t>
            </a:r>
            <a:r>
              <a:rPr lang="en-US" altLang="ja-JP" sz="2100" dirty="0" smtClean="0">
                <a:solidFill>
                  <a:schemeClr val="tx1"/>
                </a:solidFill>
              </a:rPr>
              <a:t>(p32</a:t>
            </a:r>
            <a:r>
              <a:rPr lang="ja-JP" altLang="en-US" sz="2100" dirty="0" smtClean="0">
                <a:solidFill>
                  <a:schemeClr val="tx1"/>
                </a:solidFill>
              </a:rPr>
              <a:t>～</a:t>
            </a:r>
            <a:r>
              <a:rPr lang="en-US" altLang="ja-JP" sz="2100" dirty="0" smtClean="0">
                <a:solidFill>
                  <a:schemeClr val="tx1"/>
                </a:solidFill>
              </a:rPr>
              <a:t>p35)</a:t>
            </a:r>
            <a:br>
              <a:rPr lang="en-US" altLang="ja-JP" sz="2100" dirty="0" smtClean="0">
                <a:solidFill>
                  <a:schemeClr val="tx1"/>
                </a:solidFill>
              </a:rPr>
            </a:br>
            <a:endParaRPr lang="ja-JP" altLang="en-US" sz="2100" dirty="0">
              <a:solidFill>
                <a:schemeClr val="tx1"/>
              </a:solidFill>
            </a:endParaRPr>
          </a:p>
        </p:txBody>
      </p:sp>
      <p:sp>
        <p:nvSpPr>
          <p:cNvPr id="10" name="コンテンツ プレースホルダー 9"/>
          <p:cNvSpPr>
            <a:spLocks noGrp="1"/>
          </p:cNvSpPr>
          <p:nvPr>
            <p:ph sz="half" idx="1"/>
          </p:nvPr>
        </p:nvSpPr>
        <p:spPr/>
        <p:txBody>
          <a:bodyPr/>
          <a:lstStyle/>
          <a:p>
            <a:endParaRPr kumimoji="1" lang="ja-JP" altLang="en-US"/>
          </a:p>
        </p:txBody>
      </p:sp>
      <p:sp>
        <p:nvSpPr>
          <p:cNvPr id="11" name="コンテンツ プレースホルダー 10"/>
          <p:cNvSpPr>
            <a:spLocks noGrp="1"/>
          </p:cNvSpPr>
          <p:nvPr>
            <p:ph sz="half" idx="1"/>
          </p:nvPr>
        </p:nvSpPr>
        <p:spPr/>
        <p:txBody>
          <a:bodyPr/>
          <a:lstStyle/>
          <a:p>
            <a:endParaRPr kumimoji="1" lang="ja-JP" altLang="en-US"/>
          </a:p>
        </p:txBody>
      </p:sp>
      <p:sp>
        <p:nvSpPr>
          <p:cNvPr id="12" name="コンテンツ プレースホルダー 11"/>
          <p:cNvSpPr>
            <a:spLocks noGrp="1"/>
          </p:cNvSpPr>
          <p:nvPr>
            <p:ph sz="half" idx="1"/>
          </p:nvPr>
        </p:nvSpPr>
        <p:spPr/>
        <p:txBody>
          <a:bodyPr/>
          <a:lstStyle/>
          <a:p>
            <a:endParaRPr kumimoji="1" lang="ja-JP" altLang="en-US"/>
          </a:p>
        </p:txBody>
      </p:sp>
      <p:sp>
        <p:nvSpPr>
          <p:cNvPr id="13" name="コンテンツ プレースホルダー 12"/>
          <p:cNvSpPr>
            <a:spLocks noGrp="1"/>
          </p:cNvSpPr>
          <p:nvPr>
            <p:ph sz="half" idx="1"/>
          </p:nvPr>
        </p:nvSpPr>
        <p:spPr/>
        <p:txBody>
          <a:bodyPr/>
          <a:lstStyle/>
          <a:p>
            <a:endParaRPr kumimoji="1" lang="ja-JP" altLang="en-US" dirty="0"/>
          </a:p>
        </p:txBody>
      </p:sp>
      <p:sp>
        <p:nvSpPr>
          <p:cNvPr id="24" name="正方形/長方形 23"/>
          <p:cNvSpPr/>
          <p:nvPr/>
        </p:nvSpPr>
        <p:spPr>
          <a:xfrm>
            <a:off x="5396139" y="232890"/>
            <a:ext cx="233842" cy="23279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コンテンツ プレースホルダー 2"/>
          <p:cNvSpPr>
            <a:spLocks noGrp="1"/>
          </p:cNvSpPr>
          <p:nvPr>
            <p:ph sz="half" idx="1"/>
          </p:nvPr>
        </p:nvSpPr>
        <p:spPr/>
        <p:txBody>
          <a:bodyPr/>
          <a:lstStyle/>
          <a:p>
            <a:endParaRPr kumimoji="1" lang="ja-JP" altLang="en-US" dirty="0"/>
          </a:p>
        </p:txBody>
      </p:sp>
      <p:sp>
        <p:nvSpPr>
          <p:cNvPr id="36" name="コンテンツ プレースホルダー 6"/>
          <p:cNvSpPr>
            <a:spLocks noGrp="1"/>
          </p:cNvSpPr>
          <p:nvPr>
            <p:ph sz="half" idx="1"/>
          </p:nvPr>
        </p:nvSpPr>
        <p:spPr>
          <a:xfrm>
            <a:off x="267064" y="2559678"/>
            <a:ext cx="11230171" cy="4742052"/>
          </a:xfrm>
        </p:spPr>
        <p:txBody>
          <a:bodyPr>
            <a:normAutofit/>
          </a:bodyPr>
          <a:lstStyle/>
          <a:p>
            <a:pPr marL="0" indent="0">
              <a:buNone/>
            </a:pPr>
            <a:r>
              <a:rPr lang="ja-JP" altLang="en-US" dirty="0" smtClean="0">
                <a:solidFill>
                  <a:schemeClr val="tx1"/>
                </a:solidFill>
              </a:rPr>
              <a:t>１</a:t>
            </a:r>
            <a:r>
              <a:rPr lang="en-US" altLang="ja-JP" dirty="0" smtClean="0">
                <a:solidFill>
                  <a:schemeClr val="tx1"/>
                </a:solidFill>
              </a:rPr>
              <a:t>(</a:t>
            </a:r>
            <a:r>
              <a:rPr lang="ja-JP" altLang="en-US" dirty="0" smtClean="0">
                <a:solidFill>
                  <a:schemeClr val="tx1"/>
                </a:solidFill>
              </a:rPr>
              <a:t>２</a:t>
            </a:r>
            <a:r>
              <a:rPr lang="en-US" altLang="ja-JP" dirty="0" smtClean="0">
                <a:solidFill>
                  <a:schemeClr val="tx1"/>
                </a:solidFill>
              </a:rPr>
              <a:t>)</a:t>
            </a:r>
            <a:r>
              <a:rPr lang="ja-JP" altLang="en-US" dirty="0" smtClean="0">
                <a:solidFill>
                  <a:schemeClr val="tx1"/>
                </a:solidFill>
              </a:rPr>
              <a:t>アブラナの花の観察の時、具体的にはどんな活動をさせる？</a:t>
            </a:r>
            <a:r>
              <a:rPr lang="en-US" altLang="ja-JP" dirty="0" smtClean="0">
                <a:solidFill>
                  <a:schemeClr val="tx1"/>
                </a:solidFill>
              </a:rPr>
              <a:t>…</a:t>
            </a:r>
            <a:r>
              <a:rPr lang="ja-JP" altLang="en-US" dirty="0" smtClean="0">
                <a:solidFill>
                  <a:schemeClr val="tx1"/>
                </a:solidFill>
              </a:rPr>
              <a:t>（</a:t>
            </a:r>
            <a:r>
              <a:rPr lang="en-US" altLang="ja-JP" dirty="0" smtClean="0">
                <a:solidFill>
                  <a:schemeClr val="tx1"/>
                </a:solidFill>
              </a:rPr>
              <a:t>A </a:t>
            </a:r>
            <a:r>
              <a:rPr lang="ja-JP" altLang="en-US" dirty="0" smtClean="0">
                <a:solidFill>
                  <a:schemeClr val="tx1"/>
                </a:solidFill>
              </a:rPr>
              <a:t>スケッチ・</a:t>
            </a:r>
            <a:r>
              <a:rPr lang="en-US" altLang="ja-JP" dirty="0" smtClean="0">
                <a:solidFill>
                  <a:schemeClr val="tx1"/>
                </a:solidFill>
              </a:rPr>
              <a:t>B </a:t>
            </a:r>
            <a:r>
              <a:rPr lang="ja-JP" altLang="en-US" dirty="0" smtClean="0">
                <a:solidFill>
                  <a:schemeClr val="tx1"/>
                </a:solidFill>
              </a:rPr>
              <a:t>メモ）</a:t>
            </a:r>
            <a:endParaRPr lang="en-US" altLang="ja-JP" dirty="0" smtClean="0">
              <a:solidFill>
                <a:schemeClr val="tx1"/>
              </a:solidFill>
            </a:endParaRPr>
          </a:p>
          <a:p>
            <a:pPr marL="0" indent="0">
              <a:buNone/>
            </a:pPr>
            <a:r>
              <a:rPr lang="ja-JP" altLang="en-US" dirty="0" smtClean="0">
                <a:solidFill>
                  <a:srgbClr val="002060"/>
                </a:solidFill>
              </a:rPr>
              <a:t>○観察した時に書いたスケッチとメモを比べると、明らかにスケッチの方がいろいろなことを書いている。</a:t>
            </a:r>
            <a:endParaRPr lang="en-US" altLang="ja-JP" dirty="0" smtClean="0">
              <a:solidFill>
                <a:srgbClr val="002060"/>
              </a:solidFill>
            </a:endParaRPr>
          </a:p>
          <a:p>
            <a:pPr marL="0" indent="0">
              <a:buNone/>
            </a:pPr>
            <a:r>
              <a:rPr lang="ja-JP" altLang="en-US" dirty="0" smtClean="0">
                <a:solidFill>
                  <a:srgbClr val="002060"/>
                </a:solidFill>
              </a:rPr>
              <a:t>○観察した後にアブラナのない状態でどんなことを観察したかを聞いたら、小学校高学年の子どもの観察の時にメモをしたほうが、多く覚えていた。</a:t>
            </a:r>
            <a:r>
              <a:rPr lang="ja-JP" altLang="en-US" u="sng" dirty="0" smtClean="0">
                <a:solidFill>
                  <a:srgbClr val="002060"/>
                </a:solidFill>
              </a:rPr>
              <a:t>メモの方が記憶定着が良い</a:t>
            </a:r>
            <a:r>
              <a:rPr lang="ja-JP" altLang="en-US" dirty="0" smtClean="0">
                <a:solidFill>
                  <a:srgbClr val="002060"/>
                </a:solidFill>
              </a:rPr>
              <a:t>！なぜだろう？</a:t>
            </a:r>
            <a:endParaRPr lang="en-US" altLang="ja-JP" dirty="0" smtClean="0">
              <a:solidFill>
                <a:srgbClr val="002060"/>
              </a:solidFill>
            </a:endParaRPr>
          </a:p>
          <a:p>
            <a:pPr marL="0" indent="0">
              <a:buNone/>
            </a:pPr>
            <a:endParaRPr lang="en-US" altLang="ja-JP" dirty="0">
              <a:solidFill>
                <a:srgbClr val="002060"/>
              </a:solidFill>
            </a:endParaRPr>
          </a:p>
          <a:p>
            <a:pPr marL="0" indent="0">
              <a:buNone/>
            </a:pPr>
            <a:r>
              <a:rPr lang="ja-JP" altLang="en-US" dirty="0" smtClean="0">
                <a:solidFill>
                  <a:srgbClr val="FF0000"/>
                </a:solidFill>
              </a:rPr>
              <a:t>●「アブラナの花」という言葉と「アブラナの花」の写真をコンピュータに保存してみると</a:t>
            </a:r>
            <a:r>
              <a:rPr lang="en-US" altLang="ja-JP" dirty="0" smtClean="0">
                <a:solidFill>
                  <a:srgbClr val="FF0000"/>
                </a:solidFill>
              </a:rPr>
              <a:t>…</a:t>
            </a:r>
          </a:p>
          <a:p>
            <a:pPr marL="0" indent="0">
              <a:buNone/>
            </a:pPr>
            <a:r>
              <a:rPr lang="ja-JP" altLang="en-US" dirty="0" smtClean="0">
                <a:solidFill>
                  <a:srgbClr val="FF0000"/>
                </a:solidFill>
              </a:rPr>
              <a:t>メモリーの記憶量に天と地ほどの差がある。画像はもの凄く記憶量を使う。人間の頭も同じ。</a:t>
            </a:r>
            <a:endParaRPr lang="en-US" altLang="ja-JP" dirty="0" smtClean="0">
              <a:solidFill>
                <a:srgbClr val="FF0000"/>
              </a:solidFill>
            </a:endParaRPr>
          </a:p>
          <a:p>
            <a:pPr marL="0" indent="0">
              <a:buNone/>
            </a:pPr>
            <a:r>
              <a:rPr lang="ja-JP" altLang="en-US" dirty="0" smtClean="0">
                <a:solidFill>
                  <a:srgbClr val="FF0000"/>
                </a:solidFill>
              </a:rPr>
              <a:t>★「大根の絵を描いてみる。葉っぱはいいから根っこだけ描いて」⇒大根の根は側面の２列だけに生える</a:t>
            </a:r>
            <a:endParaRPr lang="en-US" altLang="ja-JP" dirty="0" smtClean="0">
              <a:solidFill>
                <a:srgbClr val="FF0000"/>
              </a:solidFill>
            </a:endParaRPr>
          </a:p>
          <a:p>
            <a:pPr marL="0" indent="0">
              <a:buNone/>
            </a:pPr>
            <a:r>
              <a:rPr lang="ja-JP" altLang="en-US" dirty="0" smtClean="0">
                <a:solidFill>
                  <a:srgbClr val="002060"/>
                </a:solidFill>
              </a:rPr>
              <a:t>なぜ間違えたか？⇒大根の絵を描いたときに使った記憶は、画像ではなく言葉だった。</a:t>
            </a:r>
            <a:endParaRPr lang="en-US" altLang="ja-JP" dirty="0" smtClean="0">
              <a:solidFill>
                <a:srgbClr val="002060"/>
              </a:solidFill>
            </a:endParaRPr>
          </a:p>
          <a:p>
            <a:pPr marL="0" indent="0">
              <a:buNone/>
            </a:pPr>
            <a:r>
              <a:rPr lang="ja-JP" altLang="en-US" dirty="0" smtClean="0">
                <a:solidFill>
                  <a:srgbClr val="002060"/>
                </a:solidFill>
              </a:rPr>
              <a:t>「根は太くて</a:t>
            </a:r>
            <a:r>
              <a:rPr lang="ja-JP" altLang="en-US" dirty="0" smtClean="0">
                <a:solidFill>
                  <a:srgbClr val="FF0000"/>
                </a:solidFill>
              </a:rPr>
              <a:t>小さい根がいっぱい</a:t>
            </a:r>
            <a:r>
              <a:rPr lang="ja-JP" altLang="en-US" dirty="0" smtClean="0">
                <a:solidFill>
                  <a:srgbClr val="002060"/>
                </a:solidFill>
              </a:rPr>
              <a:t>生えている」実際は「根は太くて</a:t>
            </a:r>
            <a:r>
              <a:rPr lang="ja-JP" altLang="en-US" dirty="0" smtClean="0">
                <a:solidFill>
                  <a:srgbClr val="FF0000"/>
                </a:solidFill>
              </a:rPr>
              <a:t>小さい根が２列に並んで</a:t>
            </a:r>
            <a:r>
              <a:rPr lang="ja-JP" altLang="en-US" dirty="0" smtClean="0">
                <a:solidFill>
                  <a:srgbClr val="002060"/>
                </a:solidFill>
              </a:rPr>
              <a:t>生えている」</a:t>
            </a:r>
            <a:endParaRPr lang="en-US" altLang="ja-JP" dirty="0" smtClean="0">
              <a:solidFill>
                <a:srgbClr val="002060"/>
              </a:solidFill>
            </a:endParaRPr>
          </a:p>
          <a:p>
            <a:pPr marL="0" indent="0">
              <a:buNone/>
            </a:pPr>
            <a:endParaRPr lang="en-US" altLang="ja-JP" dirty="0" smtClean="0">
              <a:solidFill>
                <a:srgbClr val="002060"/>
              </a:solidFill>
            </a:endParaRPr>
          </a:p>
          <a:p>
            <a:pPr marL="0" indent="0">
              <a:buNone/>
            </a:pPr>
            <a:r>
              <a:rPr lang="ja-JP" altLang="en-US" dirty="0">
                <a:solidFill>
                  <a:schemeClr val="tx1"/>
                </a:solidFill>
              </a:rPr>
              <a:t>　</a:t>
            </a:r>
            <a:endParaRPr lang="en-US" altLang="ja-JP" dirty="0" smtClean="0">
              <a:solidFill>
                <a:schemeClr val="tx1"/>
              </a:solidFill>
            </a:endParaRPr>
          </a:p>
        </p:txBody>
      </p:sp>
      <p:sp>
        <p:nvSpPr>
          <p:cNvPr id="4" name="コンテンツ プレースホルダー 3"/>
          <p:cNvSpPr>
            <a:spLocks noGrp="1"/>
          </p:cNvSpPr>
          <p:nvPr>
            <p:ph sz="half" idx="1"/>
          </p:nvPr>
        </p:nvSpPr>
        <p:spPr/>
        <p:txBody>
          <a:bodyPr/>
          <a:lstStyle/>
          <a:p>
            <a:endParaRPr kumimoji="1" lang="ja-JP" altLang="en-US" dirty="0"/>
          </a:p>
        </p:txBody>
      </p:sp>
      <p:sp>
        <p:nvSpPr>
          <p:cNvPr id="35" name="下矢印 34"/>
          <p:cNvSpPr/>
          <p:nvPr/>
        </p:nvSpPr>
        <p:spPr>
          <a:xfrm>
            <a:off x="5061289" y="4031119"/>
            <a:ext cx="845699" cy="278460"/>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楕円 40"/>
          <p:cNvSpPr/>
          <p:nvPr/>
        </p:nvSpPr>
        <p:spPr>
          <a:xfrm>
            <a:off x="7629366" y="2559678"/>
            <a:ext cx="1148874" cy="339049"/>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chemeClr val="bg1"/>
              </a:solidFill>
            </a:endParaRPr>
          </a:p>
        </p:txBody>
      </p:sp>
      <p:sp>
        <p:nvSpPr>
          <p:cNvPr id="25" name="雲 24"/>
          <p:cNvSpPr/>
          <p:nvPr/>
        </p:nvSpPr>
        <p:spPr>
          <a:xfrm>
            <a:off x="677334" y="479280"/>
            <a:ext cx="8767910" cy="420940"/>
          </a:xfrm>
          <a:prstGeom prst="cloud">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smtClean="0">
                <a:solidFill>
                  <a:srgbClr val="FF0000"/>
                </a:solidFill>
                <a:effectLst>
                  <a:outerShdw blurRad="38100" dist="38100" dir="2700000" algn="tl">
                    <a:srgbClr val="000000">
                      <a:alpha val="43137"/>
                    </a:srgbClr>
                  </a:outerShdw>
                </a:effectLst>
              </a:rPr>
              <a:t>『</a:t>
            </a:r>
            <a:r>
              <a:rPr kumimoji="1" lang="ja-JP" altLang="en-US" dirty="0">
                <a:solidFill>
                  <a:srgbClr val="FF0000"/>
                </a:solidFill>
                <a:effectLst>
                  <a:outerShdw blurRad="38100" dist="38100" dir="2700000" algn="tl">
                    <a:srgbClr val="000000">
                      <a:alpha val="43137"/>
                    </a:srgbClr>
                  </a:outerShdw>
                </a:effectLst>
              </a:rPr>
              <a:t>教科理解の認知心理学</a:t>
            </a:r>
            <a:r>
              <a:rPr kumimoji="1" lang="en-US" altLang="ja-JP" dirty="0" smtClean="0">
                <a:solidFill>
                  <a:srgbClr val="FF0000"/>
                </a:solidFill>
                <a:effectLst>
                  <a:outerShdw blurRad="38100" dist="38100" dir="2700000" algn="tl">
                    <a:srgbClr val="000000">
                      <a:alpha val="43137"/>
                    </a:srgbClr>
                  </a:outerShdw>
                </a:effectLst>
              </a:rPr>
              <a:t>』</a:t>
            </a:r>
            <a:r>
              <a:rPr lang="ja-JP" altLang="en-US" sz="1400" dirty="0" smtClean="0">
                <a:solidFill>
                  <a:schemeClr val="tx1"/>
                </a:solidFill>
              </a:rPr>
              <a:t>鈴木宏昭</a:t>
            </a:r>
            <a:r>
              <a:rPr lang="en-US" altLang="ja-JP" sz="1400" dirty="0" smtClean="0">
                <a:solidFill>
                  <a:schemeClr val="tx1"/>
                </a:solidFill>
              </a:rPr>
              <a:t>,</a:t>
            </a:r>
            <a:r>
              <a:rPr lang="ja-JP" altLang="en-US" sz="1400" dirty="0" smtClean="0">
                <a:solidFill>
                  <a:schemeClr val="tx1"/>
                </a:solidFill>
              </a:rPr>
              <a:t>鈴木高士</a:t>
            </a:r>
            <a:r>
              <a:rPr lang="en-US" altLang="ja-JP" sz="1400" dirty="0" smtClean="0">
                <a:solidFill>
                  <a:schemeClr val="tx1"/>
                </a:solidFill>
              </a:rPr>
              <a:t>,</a:t>
            </a:r>
            <a:r>
              <a:rPr lang="ja-JP" altLang="en-US" sz="1400" dirty="0" smtClean="0">
                <a:solidFill>
                  <a:schemeClr val="tx1"/>
                </a:solidFill>
              </a:rPr>
              <a:t>村山功</a:t>
            </a:r>
            <a:r>
              <a:rPr lang="en-US" altLang="ja-JP" sz="1400" dirty="0" smtClean="0">
                <a:solidFill>
                  <a:schemeClr val="tx1"/>
                </a:solidFill>
              </a:rPr>
              <a:t>,</a:t>
            </a:r>
            <a:r>
              <a:rPr lang="ja-JP" altLang="en-US" sz="1400" dirty="0" smtClean="0">
                <a:solidFill>
                  <a:schemeClr val="tx1"/>
                </a:solidFill>
              </a:rPr>
              <a:t>杉本卓</a:t>
            </a:r>
            <a:endParaRPr kumimoji="1" lang="ja-JP" altLang="en-US" sz="1400" dirty="0">
              <a:solidFill>
                <a:schemeClr val="tx1"/>
              </a:solidFill>
            </a:endParaRPr>
          </a:p>
        </p:txBody>
      </p:sp>
    </p:spTree>
    <p:extLst>
      <p:ext uri="{BB962C8B-B14F-4D97-AF65-F5344CB8AC3E}">
        <p14:creationId xmlns:p14="http://schemas.microsoft.com/office/powerpoint/2010/main" val="3596052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fade">
                                      <p:cBhvr>
                                        <p:cTn id="12" dur="500"/>
                                        <p:tgtEl>
                                          <p:spTgt spid="2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1"/>
                                        </p:tgtEl>
                                        <p:attrNameLst>
                                          <p:attrName>style.visibility</p:attrName>
                                        </p:attrNameLst>
                                      </p:cBhvr>
                                      <p:to>
                                        <p:strVal val="visible"/>
                                      </p:to>
                                    </p:set>
                                    <p:animEffect transition="in" filter="fade">
                                      <p:cBhvr>
                                        <p:cTn id="17"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2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10618892" y="67637"/>
            <a:ext cx="1456989" cy="2126923"/>
          </a:xfrm>
          <a:prstGeom prst="rect">
            <a:avLst/>
          </a:prstGeom>
        </p:spPr>
      </p:pic>
      <p:pic>
        <p:nvPicPr>
          <p:cNvPr id="3" name="コンテンツ プレースホルダー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81348" y="5342821"/>
            <a:ext cx="1431774" cy="1515179"/>
          </a:xfrm>
          <a:prstGeom prst="rect">
            <a:avLst/>
          </a:prstGeom>
        </p:spPr>
      </p:pic>
      <p:sp>
        <p:nvSpPr>
          <p:cNvPr id="4" name="タイトル 1"/>
          <p:cNvSpPr txBox="1">
            <a:spLocks/>
          </p:cNvSpPr>
          <p:nvPr/>
        </p:nvSpPr>
        <p:spPr>
          <a:xfrm>
            <a:off x="265894" y="169631"/>
            <a:ext cx="10494332" cy="604484"/>
          </a:xfrm>
          <a:prstGeom prst="rect">
            <a:avLst/>
          </a:prstGeom>
        </p:spPr>
        <p:txBody>
          <a:bodyPr vert="horz" lIns="91440" tIns="45720" rIns="91440" bIns="45720" rtlCol="0" anchor="t">
            <a:normAutofit fontScale="67500" lnSpcReduction="200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3700" dirty="0" smtClean="0">
                <a:solidFill>
                  <a:schemeClr val="tx1"/>
                </a:solidFill>
              </a:rPr>
              <a:t>第２章 教師はなぜ見取れないのか  </a:t>
            </a:r>
            <a:r>
              <a:rPr lang="ja-JP" altLang="en-US" sz="2100" dirty="0" smtClean="0">
                <a:solidFill>
                  <a:schemeClr val="tx1"/>
                </a:solidFill>
              </a:rPr>
              <a:t>４ 見ているところが違う</a:t>
            </a:r>
            <a:r>
              <a:rPr lang="en-US" altLang="ja-JP" sz="2100" dirty="0" smtClean="0">
                <a:solidFill>
                  <a:schemeClr val="tx1"/>
                </a:solidFill>
              </a:rPr>
              <a:t>『</a:t>
            </a:r>
            <a:r>
              <a:rPr lang="ja-JP" altLang="en-US" sz="2100" dirty="0" smtClean="0">
                <a:solidFill>
                  <a:schemeClr val="tx1"/>
                </a:solidFill>
              </a:rPr>
              <a:t>学び合い</a:t>
            </a:r>
            <a:r>
              <a:rPr lang="en-US" altLang="ja-JP" sz="2100" dirty="0" smtClean="0">
                <a:solidFill>
                  <a:schemeClr val="tx1"/>
                </a:solidFill>
              </a:rPr>
              <a:t>』</a:t>
            </a:r>
            <a:r>
              <a:rPr lang="ja-JP" altLang="en-US" sz="2100" dirty="0" smtClean="0">
                <a:solidFill>
                  <a:schemeClr val="tx1"/>
                </a:solidFill>
              </a:rPr>
              <a:t>テクニック②</a:t>
            </a:r>
            <a:r>
              <a:rPr lang="en-US" altLang="ja-JP" sz="2100" dirty="0" smtClean="0">
                <a:solidFill>
                  <a:schemeClr val="tx1"/>
                </a:solidFill>
              </a:rPr>
              <a:t>(p36</a:t>
            </a:r>
            <a:r>
              <a:rPr lang="ja-JP" altLang="en-US" sz="2100" dirty="0" smtClean="0">
                <a:solidFill>
                  <a:schemeClr val="tx1"/>
                </a:solidFill>
              </a:rPr>
              <a:t>～</a:t>
            </a:r>
            <a:r>
              <a:rPr lang="en-US" altLang="ja-JP" sz="2100" dirty="0" smtClean="0">
                <a:solidFill>
                  <a:schemeClr val="tx1"/>
                </a:solidFill>
              </a:rPr>
              <a:t>p38)</a:t>
            </a:r>
            <a:endParaRPr lang="ja-JP" altLang="en-US" sz="2100" dirty="0">
              <a:solidFill>
                <a:schemeClr val="tx1"/>
              </a:solidFill>
            </a:endParaRPr>
          </a:p>
        </p:txBody>
      </p:sp>
      <p:sp>
        <p:nvSpPr>
          <p:cNvPr id="6" name="コンテンツ プレースホルダー 6"/>
          <p:cNvSpPr txBox="1">
            <a:spLocks/>
          </p:cNvSpPr>
          <p:nvPr/>
        </p:nvSpPr>
        <p:spPr>
          <a:xfrm>
            <a:off x="283558" y="865899"/>
            <a:ext cx="10231054" cy="817021"/>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dirty="0" smtClean="0">
                <a:solidFill>
                  <a:schemeClr val="tx1"/>
                </a:solidFill>
              </a:rPr>
              <a:t>１</a:t>
            </a:r>
            <a:r>
              <a:rPr lang="en-US" altLang="ja-JP" dirty="0" smtClean="0">
                <a:solidFill>
                  <a:schemeClr val="tx1"/>
                </a:solidFill>
              </a:rPr>
              <a:t>(</a:t>
            </a:r>
            <a:r>
              <a:rPr lang="ja-JP" altLang="en-US" dirty="0" smtClean="0">
                <a:solidFill>
                  <a:schemeClr val="tx1"/>
                </a:solidFill>
              </a:rPr>
              <a:t>３</a:t>
            </a:r>
            <a:r>
              <a:rPr lang="en-US" altLang="ja-JP" dirty="0" smtClean="0">
                <a:solidFill>
                  <a:schemeClr val="tx1"/>
                </a:solidFill>
              </a:rPr>
              <a:t>)</a:t>
            </a:r>
            <a:r>
              <a:rPr lang="ja-JP" altLang="en-US" dirty="0" smtClean="0">
                <a:solidFill>
                  <a:schemeClr val="tx1"/>
                </a:solidFill>
              </a:rPr>
              <a:t>「鶏の絵を描いてみよう。」⇒（</a:t>
            </a:r>
            <a:r>
              <a:rPr lang="en-US" altLang="ja-JP" dirty="0" smtClean="0">
                <a:solidFill>
                  <a:schemeClr val="tx1"/>
                </a:solidFill>
              </a:rPr>
              <a:t>A </a:t>
            </a:r>
            <a:r>
              <a:rPr lang="ja-JP" altLang="en-US" dirty="0" smtClean="0">
                <a:solidFill>
                  <a:schemeClr val="tx1"/>
                </a:solidFill>
              </a:rPr>
              <a:t>二本足・</a:t>
            </a:r>
            <a:r>
              <a:rPr lang="en-US" altLang="ja-JP" dirty="0" smtClean="0">
                <a:solidFill>
                  <a:schemeClr val="tx1"/>
                </a:solidFill>
              </a:rPr>
              <a:t>B </a:t>
            </a:r>
            <a:r>
              <a:rPr lang="ja-JP" altLang="en-US" dirty="0" smtClean="0">
                <a:solidFill>
                  <a:schemeClr val="tx1"/>
                </a:solidFill>
              </a:rPr>
              <a:t>四本足）⇒大人でも５％位は四本足を描く。</a:t>
            </a:r>
            <a:endParaRPr lang="en-US" altLang="ja-JP" dirty="0" smtClean="0">
              <a:solidFill>
                <a:schemeClr val="tx1"/>
              </a:solidFill>
            </a:endParaRPr>
          </a:p>
          <a:p>
            <a:pPr marL="0" indent="0">
              <a:buFont typeface="Wingdings 3" charset="2"/>
              <a:buNone/>
            </a:pPr>
            <a:r>
              <a:rPr lang="ja-JP" altLang="en-US" dirty="0" smtClean="0">
                <a:solidFill>
                  <a:srgbClr val="002060"/>
                </a:solidFill>
              </a:rPr>
              <a:t>なぜ間違えたか？⇒「動物は四足だ」という情報を、鶏にも使ったから。</a:t>
            </a:r>
            <a:r>
              <a:rPr lang="ja-JP" altLang="en-US" dirty="0" smtClean="0">
                <a:solidFill>
                  <a:srgbClr val="002060"/>
                </a:solidFill>
                <a:effectLst>
                  <a:outerShdw blurRad="38100" dist="38100" dir="2700000" algn="tl">
                    <a:srgbClr val="000000">
                      <a:alpha val="43137"/>
                    </a:srgbClr>
                  </a:outerShdw>
                </a:effectLst>
              </a:rPr>
              <a:t>　　</a:t>
            </a:r>
            <a:endParaRPr lang="en-US" altLang="ja-JP" dirty="0" smtClean="0">
              <a:solidFill>
                <a:schemeClr val="tx1"/>
              </a:solidFill>
            </a:endParaRPr>
          </a:p>
        </p:txBody>
      </p:sp>
      <p:sp>
        <p:nvSpPr>
          <p:cNvPr id="7" name="正方形/長方形 6"/>
          <p:cNvSpPr/>
          <p:nvPr/>
        </p:nvSpPr>
        <p:spPr>
          <a:xfrm>
            <a:off x="5396139" y="232890"/>
            <a:ext cx="233842" cy="23279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楕円 7"/>
          <p:cNvSpPr/>
          <p:nvPr/>
        </p:nvSpPr>
        <p:spPr>
          <a:xfrm>
            <a:off x="4364186" y="876109"/>
            <a:ext cx="1148874" cy="339049"/>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chemeClr val="bg1"/>
              </a:solidFill>
            </a:endParaRPr>
          </a:p>
        </p:txBody>
      </p:sp>
      <p:sp>
        <p:nvSpPr>
          <p:cNvPr id="9" name="コンテンツ プレースホルダー 6"/>
          <p:cNvSpPr txBox="1">
            <a:spLocks/>
          </p:cNvSpPr>
          <p:nvPr/>
        </p:nvSpPr>
        <p:spPr>
          <a:xfrm>
            <a:off x="265895" y="1938554"/>
            <a:ext cx="9179350" cy="1314098"/>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dirty="0" smtClean="0">
                <a:solidFill>
                  <a:srgbClr val="FF0000"/>
                </a:solidFill>
                <a:effectLst>
                  <a:outerShdw blurRad="38100" dist="38100" dir="2700000" algn="tl">
                    <a:srgbClr val="000000">
                      <a:alpha val="43137"/>
                    </a:srgbClr>
                  </a:outerShdw>
                </a:effectLst>
              </a:rPr>
              <a:t>２　小学校高学年でスケッチよりもメモの方が記憶の定着がいいのはなぜか？</a:t>
            </a:r>
            <a:endParaRPr lang="en-US" altLang="ja-JP" dirty="0" smtClean="0">
              <a:solidFill>
                <a:srgbClr val="FF0000"/>
              </a:solidFill>
              <a:effectLst>
                <a:outerShdw blurRad="38100" dist="38100" dir="2700000" algn="tl">
                  <a:srgbClr val="000000">
                    <a:alpha val="43137"/>
                  </a:srgbClr>
                </a:outerShdw>
              </a:effectLst>
            </a:endParaRPr>
          </a:p>
          <a:p>
            <a:pPr marL="0" indent="0">
              <a:buFont typeface="Wingdings 3" charset="2"/>
              <a:buNone/>
            </a:pPr>
            <a:r>
              <a:rPr lang="ja-JP" altLang="en-US" dirty="0">
                <a:solidFill>
                  <a:srgbClr val="FF0000"/>
                </a:solidFill>
                <a:effectLst>
                  <a:outerShdw blurRad="38100" dist="38100" dir="2700000" algn="tl">
                    <a:srgbClr val="000000">
                      <a:alpha val="43137"/>
                    </a:srgbClr>
                  </a:outerShdw>
                </a:effectLst>
              </a:rPr>
              <a:t>　</a:t>
            </a:r>
            <a:r>
              <a:rPr lang="ja-JP" altLang="en-US" dirty="0" smtClean="0">
                <a:solidFill>
                  <a:srgbClr val="FF0000"/>
                </a:solidFill>
                <a:effectLst>
                  <a:outerShdw blurRad="38100" dist="38100" dir="2700000" algn="tl">
                    <a:srgbClr val="000000">
                      <a:alpha val="43137"/>
                    </a:srgbClr>
                  </a:outerShdw>
                </a:effectLst>
              </a:rPr>
              <a:t>●メモの方は、言葉にしなければならないから言葉にする。⇒言葉が記憶される。</a:t>
            </a:r>
            <a:endParaRPr lang="en-US" altLang="ja-JP" dirty="0" smtClean="0">
              <a:solidFill>
                <a:srgbClr val="FF0000"/>
              </a:solidFill>
              <a:effectLst>
                <a:outerShdw blurRad="38100" dist="38100" dir="2700000" algn="tl">
                  <a:srgbClr val="000000">
                    <a:alpha val="43137"/>
                  </a:srgbClr>
                </a:outerShdw>
              </a:effectLst>
            </a:endParaRPr>
          </a:p>
          <a:p>
            <a:pPr marL="0" indent="0">
              <a:buFont typeface="Wingdings 3" charset="2"/>
              <a:buNone/>
            </a:pPr>
            <a:r>
              <a:rPr lang="ja-JP" altLang="en-US" dirty="0">
                <a:solidFill>
                  <a:srgbClr val="FF0000"/>
                </a:solidFill>
                <a:effectLst>
                  <a:outerShdw blurRad="38100" dist="38100" dir="2700000" algn="tl">
                    <a:srgbClr val="000000">
                      <a:alpha val="43137"/>
                    </a:srgbClr>
                  </a:outerShdw>
                </a:effectLst>
              </a:rPr>
              <a:t>　</a:t>
            </a:r>
            <a:r>
              <a:rPr lang="ja-JP" altLang="en-US" dirty="0" smtClean="0">
                <a:solidFill>
                  <a:srgbClr val="002060"/>
                </a:solidFill>
                <a:effectLst>
                  <a:outerShdw blurRad="38100" dist="38100" dir="2700000" algn="tl">
                    <a:srgbClr val="000000">
                      <a:alpha val="43137"/>
                    </a:srgbClr>
                  </a:outerShdw>
                </a:effectLst>
              </a:rPr>
              <a:t>○スケッチの場合は、絵のままで終わるから。⇒絵は言葉にならない。</a:t>
            </a:r>
            <a:endParaRPr lang="en-US" altLang="ja-JP" dirty="0" smtClean="0">
              <a:solidFill>
                <a:srgbClr val="002060"/>
              </a:solidFill>
              <a:effectLst>
                <a:outerShdw blurRad="38100" dist="38100" dir="2700000" algn="tl">
                  <a:srgbClr val="000000">
                    <a:alpha val="43137"/>
                  </a:srgbClr>
                </a:outerShdw>
              </a:effectLst>
            </a:endParaRPr>
          </a:p>
          <a:p>
            <a:pPr marL="0" indent="0">
              <a:buFont typeface="Wingdings 3" charset="2"/>
              <a:buNone/>
            </a:pPr>
            <a:endParaRPr lang="en-US" altLang="ja-JP" dirty="0" smtClean="0">
              <a:solidFill>
                <a:schemeClr val="tx1"/>
              </a:solidFill>
            </a:endParaRPr>
          </a:p>
        </p:txBody>
      </p:sp>
      <p:sp>
        <p:nvSpPr>
          <p:cNvPr id="10" name="下矢印 9"/>
          <p:cNvSpPr/>
          <p:nvPr/>
        </p:nvSpPr>
        <p:spPr>
          <a:xfrm>
            <a:off x="4515773" y="1606417"/>
            <a:ext cx="845699" cy="278460"/>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コンテンツ プレースホルダー 6"/>
          <p:cNvSpPr txBox="1">
            <a:spLocks/>
          </p:cNvSpPr>
          <p:nvPr/>
        </p:nvSpPr>
        <p:spPr>
          <a:xfrm>
            <a:off x="265894" y="3102993"/>
            <a:ext cx="11542929" cy="1314098"/>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dirty="0" smtClean="0">
                <a:solidFill>
                  <a:srgbClr val="FF0000"/>
                </a:solidFill>
                <a:effectLst>
                  <a:outerShdw blurRad="38100" dist="38100" dir="2700000" algn="tl">
                    <a:srgbClr val="000000">
                      <a:alpha val="43137"/>
                    </a:srgbClr>
                  </a:outerShdw>
                </a:effectLst>
              </a:rPr>
              <a:t>２</a:t>
            </a:r>
            <a:r>
              <a:rPr lang="en-US" altLang="ja-JP" dirty="0" smtClean="0">
                <a:solidFill>
                  <a:srgbClr val="FF0000"/>
                </a:solidFill>
                <a:effectLst>
                  <a:outerShdw blurRad="38100" dist="38100" dir="2700000" algn="tl">
                    <a:srgbClr val="000000">
                      <a:alpha val="43137"/>
                    </a:srgbClr>
                  </a:outerShdw>
                </a:effectLst>
              </a:rPr>
              <a:t>(</a:t>
            </a:r>
            <a:r>
              <a:rPr lang="ja-JP" altLang="en-US" dirty="0" smtClean="0">
                <a:solidFill>
                  <a:srgbClr val="FF0000"/>
                </a:solidFill>
                <a:effectLst>
                  <a:outerShdw blurRad="38100" dist="38100" dir="2700000" algn="tl">
                    <a:srgbClr val="000000">
                      <a:alpha val="43137"/>
                    </a:srgbClr>
                  </a:outerShdw>
                </a:effectLst>
              </a:rPr>
              <a:t>２</a:t>
            </a:r>
            <a:r>
              <a:rPr lang="en-US" altLang="ja-JP" dirty="0" smtClean="0">
                <a:solidFill>
                  <a:srgbClr val="FF0000"/>
                </a:solidFill>
                <a:effectLst>
                  <a:outerShdw blurRad="38100" dist="38100" dir="2700000" algn="tl">
                    <a:srgbClr val="000000">
                      <a:alpha val="43137"/>
                    </a:srgbClr>
                  </a:outerShdw>
                </a:effectLst>
              </a:rPr>
              <a:t>)</a:t>
            </a:r>
            <a:r>
              <a:rPr lang="ja-JP" altLang="en-US" dirty="0" smtClean="0">
                <a:solidFill>
                  <a:srgbClr val="FF0000"/>
                </a:solidFill>
                <a:effectLst>
                  <a:outerShdw blurRad="38100" dist="38100" dir="2700000" algn="tl">
                    <a:srgbClr val="000000">
                      <a:alpha val="43137"/>
                    </a:srgbClr>
                  </a:outerShdw>
                </a:effectLst>
              </a:rPr>
              <a:t>なぜ、小学校低学年ではスケッチよりもメモの方が記憶の定着がいいとはなっていないの？</a:t>
            </a:r>
            <a:endParaRPr lang="en-US" altLang="ja-JP" dirty="0" smtClean="0">
              <a:solidFill>
                <a:srgbClr val="FF0000"/>
              </a:solidFill>
              <a:effectLst>
                <a:outerShdw blurRad="38100" dist="38100" dir="2700000" algn="tl">
                  <a:srgbClr val="000000">
                    <a:alpha val="43137"/>
                  </a:srgbClr>
                </a:outerShdw>
              </a:effectLst>
            </a:endParaRPr>
          </a:p>
          <a:p>
            <a:pPr marL="0" indent="0">
              <a:buNone/>
            </a:pPr>
            <a:r>
              <a:rPr lang="ja-JP" altLang="en-US" dirty="0">
                <a:solidFill>
                  <a:srgbClr val="FF0000"/>
                </a:solidFill>
                <a:effectLst>
                  <a:outerShdw blurRad="38100" dist="38100" dir="2700000" algn="tl">
                    <a:srgbClr val="000000">
                      <a:alpha val="43137"/>
                    </a:srgbClr>
                  </a:outerShdw>
                </a:effectLst>
              </a:rPr>
              <a:t>　</a:t>
            </a:r>
            <a:r>
              <a:rPr lang="ja-JP" altLang="en-US" dirty="0" smtClean="0">
                <a:solidFill>
                  <a:srgbClr val="002060"/>
                </a:solidFill>
                <a:effectLst>
                  <a:outerShdw blurRad="38100" dist="38100" dir="2700000" algn="tl">
                    <a:srgbClr val="000000">
                      <a:alpha val="43137"/>
                    </a:srgbClr>
                  </a:outerShdw>
                </a:effectLst>
              </a:rPr>
              <a:t>○記憶の仕方が、低学年と高学年で違うから</a:t>
            </a:r>
            <a:r>
              <a:rPr lang="ja-JP" altLang="en-US" dirty="0">
                <a:solidFill>
                  <a:srgbClr val="002060"/>
                </a:solidFill>
                <a:effectLst>
                  <a:outerShdw blurRad="38100" dist="38100" dir="2700000" algn="tl">
                    <a:srgbClr val="000000">
                      <a:alpha val="43137"/>
                    </a:srgbClr>
                  </a:outerShdw>
                </a:effectLst>
              </a:rPr>
              <a:t>。</a:t>
            </a:r>
            <a:r>
              <a:rPr lang="ja-JP" altLang="en-US" dirty="0" smtClean="0">
                <a:solidFill>
                  <a:srgbClr val="002060"/>
                </a:solidFill>
                <a:effectLst>
                  <a:outerShdw blurRad="38100" dist="38100" dir="2700000" algn="tl">
                    <a:srgbClr val="000000">
                      <a:alpha val="43137"/>
                    </a:srgbClr>
                  </a:outerShdw>
                </a:effectLst>
              </a:rPr>
              <a:t>⇒（ ○ ・ </a:t>
            </a:r>
            <a:r>
              <a:rPr lang="en-US" altLang="ja-JP" dirty="0" smtClean="0">
                <a:solidFill>
                  <a:srgbClr val="002060"/>
                </a:solidFill>
                <a:effectLst>
                  <a:outerShdw blurRad="38100" dist="38100" dir="2700000" algn="tl">
                    <a:srgbClr val="000000">
                      <a:alpha val="43137"/>
                    </a:srgbClr>
                  </a:outerShdw>
                </a:effectLst>
              </a:rPr>
              <a:t>× </a:t>
            </a:r>
            <a:r>
              <a:rPr lang="ja-JP" altLang="en-US" dirty="0" smtClean="0">
                <a:solidFill>
                  <a:srgbClr val="002060"/>
                </a:solidFill>
                <a:effectLst>
                  <a:outerShdw blurRad="38100" dist="38100" dir="2700000" algn="tl">
                    <a:srgbClr val="000000">
                      <a:alpha val="43137"/>
                    </a:srgbClr>
                  </a:outerShdw>
                </a:effectLst>
              </a:rPr>
              <a:t>）</a:t>
            </a:r>
            <a:endParaRPr lang="en-US" altLang="ja-JP" dirty="0">
              <a:solidFill>
                <a:srgbClr val="002060"/>
              </a:solidFill>
              <a:effectLst>
                <a:outerShdw blurRad="38100" dist="38100" dir="2700000" algn="tl">
                  <a:srgbClr val="000000">
                    <a:alpha val="43137"/>
                  </a:srgbClr>
                </a:outerShdw>
              </a:effectLst>
            </a:endParaRPr>
          </a:p>
          <a:p>
            <a:pPr marL="0" indent="0">
              <a:buFont typeface="Wingdings 3" charset="2"/>
              <a:buNone/>
            </a:pPr>
            <a:r>
              <a:rPr lang="ja-JP" altLang="en-US" dirty="0">
                <a:solidFill>
                  <a:srgbClr val="FF0000"/>
                </a:solidFill>
                <a:effectLst>
                  <a:outerShdw blurRad="38100" dist="38100" dir="2700000" algn="tl">
                    <a:srgbClr val="000000">
                      <a:alpha val="43137"/>
                    </a:srgbClr>
                  </a:outerShdw>
                </a:effectLst>
              </a:rPr>
              <a:t>　</a:t>
            </a:r>
            <a:r>
              <a:rPr lang="ja-JP" altLang="en-US" dirty="0" smtClean="0">
                <a:solidFill>
                  <a:srgbClr val="FF0000"/>
                </a:solidFill>
                <a:effectLst>
                  <a:outerShdw blurRad="38100" dist="38100" dir="2700000" algn="tl">
                    <a:srgbClr val="000000">
                      <a:alpha val="43137"/>
                    </a:srgbClr>
                  </a:outerShdw>
                </a:effectLst>
              </a:rPr>
              <a:t>●小学校低学年は、言葉を知らないから。⇒低学年で理科を習わない。～おしべ、めしべ、はなびら、が</a:t>
            </a:r>
            <a:r>
              <a:rPr lang="ja-JP" altLang="en-US" dirty="0" err="1" smtClean="0">
                <a:solidFill>
                  <a:srgbClr val="FF0000"/>
                </a:solidFill>
                <a:effectLst>
                  <a:outerShdw blurRad="38100" dist="38100" dir="2700000" algn="tl">
                    <a:srgbClr val="000000">
                      <a:alpha val="43137"/>
                    </a:srgbClr>
                  </a:outerShdw>
                </a:effectLst>
              </a:rPr>
              <a:t>く</a:t>
            </a:r>
            <a:endParaRPr lang="en-US" altLang="ja-JP" dirty="0" smtClean="0">
              <a:solidFill>
                <a:srgbClr val="FF0000"/>
              </a:solidFill>
              <a:effectLst>
                <a:outerShdw blurRad="38100" dist="38100" dir="2700000" algn="tl">
                  <a:srgbClr val="000000">
                    <a:alpha val="43137"/>
                  </a:srgbClr>
                </a:outerShdw>
              </a:effectLst>
            </a:endParaRPr>
          </a:p>
          <a:p>
            <a:pPr marL="0" indent="0">
              <a:buFont typeface="Wingdings 3" charset="2"/>
              <a:buNone/>
            </a:pPr>
            <a:endParaRPr lang="en-US" altLang="ja-JP" dirty="0" smtClean="0">
              <a:solidFill>
                <a:schemeClr val="tx1"/>
              </a:solidFill>
            </a:endParaRPr>
          </a:p>
        </p:txBody>
      </p:sp>
      <p:sp>
        <p:nvSpPr>
          <p:cNvPr id="14" name="楕円 13"/>
          <p:cNvSpPr/>
          <p:nvPr/>
        </p:nvSpPr>
        <p:spPr>
          <a:xfrm flipH="1">
            <a:off x="6439989" y="3508286"/>
            <a:ext cx="365760" cy="319131"/>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chemeClr val="bg1"/>
              </a:solidFill>
            </a:endParaRPr>
          </a:p>
        </p:txBody>
      </p:sp>
      <p:sp>
        <p:nvSpPr>
          <p:cNvPr id="15" name="コンテンツ プレースホルダー 6"/>
          <p:cNvSpPr txBox="1">
            <a:spLocks/>
          </p:cNvSpPr>
          <p:nvPr/>
        </p:nvSpPr>
        <p:spPr>
          <a:xfrm>
            <a:off x="283558" y="4438018"/>
            <a:ext cx="11542929" cy="393163"/>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dirty="0" smtClean="0">
                <a:solidFill>
                  <a:srgbClr val="FF0000"/>
                </a:solidFill>
                <a:effectLst>
                  <a:outerShdw blurRad="38100" dist="38100" dir="2700000" algn="tl">
                    <a:srgbClr val="000000">
                      <a:alpha val="43137"/>
                    </a:srgbClr>
                  </a:outerShdw>
                </a:effectLst>
              </a:rPr>
              <a:t>２</a:t>
            </a:r>
            <a:r>
              <a:rPr lang="en-US" altLang="ja-JP" dirty="0" smtClean="0">
                <a:solidFill>
                  <a:srgbClr val="FF0000"/>
                </a:solidFill>
                <a:effectLst>
                  <a:outerShdw blurRad="38100" dist="38100" dir="2700000" algn="tl">
                    <a:srgbClr val="000000">
                      <a:alpha val="43137"/>
                    </a:srgbClr>
                  </a:outerShdw>
                </a:effectLst>
              </a:rPr>
              <a:t>(</a:t>
            </a:r>
            <a:r>
              <a:rPr lang="ja-JP" altLang="en-US" dirty="0" smtClean="0">
                <a:solidFill>
                  <a:srgbClr val="FF0000"/>
                </a:solidFill>
                <a:effectLst>
                  <a:outerShdw blurRad="38100" dist="38100" dir="2700000" algn="tl">
                    <a:srgbClr val="000000">
                      <a:alpha val="43137"/>
                    </a:srgbClr>
                  </a:outerShdw>
                </a:effectLst>
              </a:rPr>
              <a:t>３</a:t>
            </a:r>
            <a:r>
              <a:rPr lang="en-US" altLang="ja-JP" dirty="0" smtClean="0">
                <a:solidFill>
                  <a:srgbClr val="FF0000"/>
                </a:solidFill>
                <a:effectLst>
                  <a:outerShdw blurRad="38100" dist="38100" dir="2700000" algn="tl">
                    <a:srgbClr val="000000">
                      <a:alpha val="43137"/>
                    </a:srgbClr>
                  </a:outerShdw>
                </a:effectLst>
              </a:rPr>
              <a:t>)</a:t>
            </a:r>
            <a:r>
              <a:rPr lang="ja-JP" altLang="en-US" dirty="0" smtClean="0">
                <a:solidFill>
                  <a:srgbClr val="FF0000"/>
                </a:solidFill>
                <a:effectLst>
                  <a:outerShdw blurRad="38100" dist="38100" dir="2700000" algn="tl">
                    <a:srgbClr val="000000">
                      <a:alpha val="43137"/>
                    </a:srgbClr>
                  </a:outerShdw>
                </a:effectLst>
              </a:rPr>
              <a:t>小学校高学年に観察させるとしたらどっちがいい？（メモだけ・メモとスケッチの併用）</a:t>
            </a:r>
            <a:endParaRPr lang="en-US" altLang="ja-JP" dirty="0" smtClean="0">
              <a:solidFill>
                <a:srgbClr val="FF0000"/>
              </a:solidFill>
              <a:effectLst>
                <a:outerShdw blurRad="38100" dist="38100" dir="2700000" algn="tl">
                  <a:srgbClr val="000000">
                    <a:alpha val="43137"/>
                  </a:srgbClr>
                </a:outerShdw>
              </a:effectLst>
            </a:endParaRPr>
          </a:p>
          <a:p>
            <a:pPr marL="0" indent="0">
              <a:buNone/>
            </a:pPr>
            <a:endParaRPr lang="en-US" altLang="ja-JP" dirty="0" smtClean="0">
              <a:solidFill>
                <a:schemeClr val="tx1"/>
              </a:solidFill>
            </a:endParaRPr>
          </a:p>
        </p:txBody>
      </p:sp>
      <p:sp>
        <p:nvSpPr>
          <p:cNvPr id="16" name="楕円 15"/>
          <p:cNvSpPr/>
          <p:nvPr/>
        </p:nvSpPr>
        <p:spPr>
          <a:xfrm flipH="1">
            <a:off x="7532915" y="4417091"/>
            <a:ext cx="2473234" cy="37201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chemeClr val="bg1"/>
              </a:solidFill>
            </a:endParaRPr>
          </a:p>
        </p:txBody>
      </p:sp>
      <p:sp>
        <p:nvSpPr>
          <p:cNvPr id="17" name="コンテンツ プレースホルダー 6"/>
          <p:cNvSpPr txBox="1">
            <a:spLocks/>
          </p:cNvSpPr>
          <p:nvPr/>
        </p:nvSpPr>
        <p:spPr>
          <a:xfrm>
            <a:off x="283558" y="4991856"/>
            <a:ext cx="10231054" cy="1647545"/>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dirty="0" smtClean="0">
                <a:solidFill>
                  <a:schemeClr val="tx1"/>
                </a:solidFill>
              </a:rPr>
              <a:t>１．</a:t>
            </a:r>
            <a:r>
              <a:rPr lang="ja-JP" altLang="en-US" dirty="0" smtClean="0">
                <a:solidFill>
                  <a:srgbClr val="002060"/>
                </a:solidFill>
                <a:effectLst>
                  <a:outerShdw blurRad="38100" dist="38100" dir="2700000" algn="tl">
                    <a:srgbClr val="000000">
                      <a:alpha val="43137"/>
                    </a:srgbClr>
                  </a:outerShdw>
                </a:effectLst>
              </a:rPr>
              <a:t>授業でしっかり何度も教えたのに、テストでは全然駄目で、なぜ駄目だったかを聞いたら</a:t>
            </a:r>
            <a:r>
              <a:rPr lang="en-US" altLang="ja-JP" dirty="0" smtClean="0">
                <a:solidFill>
                  <a:srgbClr val="002060"/>
                </a:solidFill>
                <a:effectLst>
                  <a:outerShdw blurRad="38100" dist="38100" dir="2700000" algn="tl">
                    <a:srgbClr val="000000">
                      <a:alpha val="43137"/>
                    </a:srgbClr>
                  </a:outerShdw>
                </a:effectLst>
              </a:rPr>
              <a:t>…</a:t>
            </a:r>
          </a:p>
          <a:p>
            <a:pPr marL="0" indent="0">
              <a:buFont typeface="Wingdings 3" charset="2"/>
              <a:buNone/>
            </a:pPr>
            <a:r>
              <a:rPr lang="ja-JP" altLang="en-US" dirty="0" smtClean="0">
                <a:solidFill>
                  <a:srgbClr val="002060"/>
                </a:solidFill>
                <a:effectLst>
                  <a:outerShdw blurRad="38100" dist="38100" dir="2700000" algn="tl">
                    <a:srgbClr val="000000">
                      <a:alpha val="43137"/>
                    </a:srgbClr>
                  </a:outerShdw>
                </a:effectLst>
              </a:rPr>
              <a:t>「そんなこと授業でやっていない」と自信たっぷりに言うのはなぜか？</a:t>
            </a:r>
            <a:endParaRPr lang="en-US" altLang="ja-JP" dirty="0" smtClean="0">
              <a:solidFill>
                <a:srgbClr val="002060"/>
              </a:solidFill>
              <a:effectLst>
                <a:outerShdw blurRad="38100" dist="38100" dir="2700000" algn="tl">
                  <a:srgbClr val="000000">
                    <a:alpha val="43137"/>
                  </a:srgbClr>
                </a:outerShdw>
              </a:effectLst>
            </a:endParaRPr>
          </a:p>
          <a:p>
            <a:pPr marL="0" indent="0">
              <a:buFont typeface="Wingdings 3" charset="2"/>
              <a:buNone/>
            </a:pPr>
            <a:r>
              <a:rPr lang="ja-JP" altLang="en-US" dirty="0" smtClean="0">
                <a:solidFill>
                  <a:srgbClr val="FF0000"/>
                </a:solidFill>
                <a:effectLst>
                  <a:outerShdw blurRad="38100" dist="38100" dir="2700000" algn="tl">
                    <a:srgbClr val="000000">
                      <a:alpha val="43137"/>
                    </a:srgbClr>
                  </a:outerShdw>
                </a:effectLst>
              </a:rPr>
              <a:t>●西川先生の答え：我々教師と勉強の不得意な子どもは、同じ授業を見ていても別なものを見ているから。教師は、言葉や膨大な量の知識を持っている。</a:t>
            </a:r>
            <a:r>
              <a:rPr lang="ja-JP" altLang="en-US" dirty="0" smtClean="0">
                <a:solidFill>
                  <a:srgbClr val="002060"/>
                </a:solidFill>
                <a:effectLst>
                  <a:outerShdw blurRad="38100" dist="38100" dir="2700000" algn="tl">
                    <a:srgbClr val="000000">
                      <a:alpha val="43137"/>
                    </a:srgbClr>
                  </a:outerShdw>
                </a:effectLst>
              </a:rPr>
              <a:t>勉強の不得意な子は、それが出来ない。　</a:t>
            </a:r>
            <a:endParaRPr lang="en-US" altLang="ja-JP" dirty="0" smtClean="0">
              <a:solidFill>
                <a:schemeClr val="tx1"/>
              </a:solidFill>
            </a:endParaRPr>
          </a:p>
        </p:txBody>
      </p:sp>
      <p:sp>
        <p:nvSpPr>
          <p:cNvPr id="18" name="雲 17"/>
          <p:cNvSpPr/>
          <p:nvPr/>
        </p:nvSpPr>
        <p:spPr>
          <a:xfrm>
            <a:off x="677334" y="479280"/>
            <a:ext cx="8767910" cy="420940"/>
          </a:xfrm>
          <a:prstGeom prst="cloud">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smtClean="0">
                <a:solidFill>
                  <a:srgbClr val="FF0000"/>
                </a:solidFill>
                <a:effectLst>
                  <a:outerShdw blurRad="38100" dist="38100" dir="2700000" algn="tl">
                    <a:srgbClr val="000000">
                      <a:alpha val="43137"/>
                    </a:srgbClr>
                  </a:outerShdw>
                </a:effectLst>
              </a:rPr>
              <a:t>『</a:t>
            </a:r>
            <a:r>
              <a:rPr kumimoji="1" lang="ja-JP" altLang="en-US" dirty="0">
                <a:solidFill>
                  <a:srgbClr val="FF0000"/>
                </a:solidFill>
                <a:effectLst>
                  <a:outerShdw blurRad="38100" dist="38100" dir="2700000" algn="tl">
                    <a:srgbClr val="000000">
                      <a:alpha val="43137"/>
                    </a:srgbClr>
                  </a:outerShdw>
                </a:effectLst>
              </a:rPr>
              <a:t>教科理解の認知心理学</a:t>
            </a:r>
            <a:r>
              <a:rPr kumimoji="1" lang="en-US" altLang="ja-JP" dirty="0" smtClean="0">
                <a:solidFill>
                  <a:srgbClr val="FF0000"/>
                </a:solidFill>
                <a:effectLst>
                  <a:outerShdw blurRad="38100" dist="38100" dir="2700000" algn="tl">
                    <a:srgbClr val="000000">
                      <a:alpha val="43137"/>
                    </a:srgbClr>
                  </a:outerShdw>
                </a:effectLst>
              </a:rPr>
              <a:t>』</a:t>
            </a:r>
            <a:r>
              <a:rPr lang="ja-JP" altLang="en-US" sz="1400" dirty="0" smtClean="0">
                <a:solidFill>
                  <a:schemeClr val="tx1"/>
                </a:solidFill>
              </a:rPr>
              <a:t>鈴木宏昭</a:t>
            </a:r>
            <a:r>
              <a:rPr lang="en-US" altLang="ja-JP" sz="1400" dirty="0" smtClean="0">
                <a:solidFill>
                  <a:schemeClr val="tx1"/>
                </a:solidFill>
              </a:rPr>
              <a:t>,</a:t>
            </a:r>
            <a:r>
              <a:rPr lang="ja-JP" altLang="en-US" sz="1400" dirty="0" smtClean="0">
                <a:solidFill>
                  <a:schemeClr val="tx1"/>
                </a:solidFill>
              </a:rPr>
              <a:t>鈴木高士</a:t>
            </a:r>
            <a:r>
              <a:rPr lang="en-US" altLang="ja-JP" sz="1400" dirty="0" smtClean="0">
                <a:solidFill>
                  <a:schemeClr val="tx1"/>
                </a:solidFill>
              </a:rPr>
              <a:t>,</a:t>
            </a:r>
            <a:r>
              <a:rPr lang="ja-JP" altLang="en-US" sz="1400" dirty="0" smtClean="0">
                <a:solidFill>
                  <a:schemeClr val="tx1"/>
                </a:solidFill>
              </a:rPr>
              <a:t>村山功</a:t>
            </a:r>
            <a:r>
              <a:rPr lang="en-US" altLang="ja-JP" sz="1400" dirty="0" smtClean="0">
                <a:solidFill>
                  <a:schemeClr val="tx1"/>
                </a:solidFill>
              </a:rPr>
              <a:t>,</a:t>
            </a:r>
            <a:r>
              <a:rPr lang="ja-JP" altLang="en-US" sz="1400" dirty="0" smtClean="0">
                <a:solidFill>
                  <a:schemeClr val="tx1"/>
                </a:solidFill>
              </a:rPr>
              <a:t>杉本卓</a:t>
            </a:r>
            <a:endParaRPr kumimoji="1" lang="ja-JP" altLang="en-US" sz="1400" dirty="0">
              <a:solidFill>
                <a:schemeClr val="tx1"/>
              </a:solidFill>
            </a:endParaRPr>
          </a:p>
        </p:txBody>
      </p:sp>
    </p:spTree>
    <p:extLst>
      <p:ext uri="{BB962C8B-B14F-4D97-AF65-F5344CB8AC3E}">
        <p14:creationId xmlns:p14="http://schemas.microsoft.com/office/powerpoint/2010/main" val="1254501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4" grpId="0" animBg="1"/>
      <p:bldP spid="16" grpId="0" animBg="1"/>
      <p:bldP spid="1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10618892" y="67637"/>
            <a:ext cx="1456989" cy="2126923"/>
          </a:xfrm>
          <a:prstGeom prst="rect">
            <a:avLst/>
          </a:prstGeom>
        </p:spPr>
      </p:pic>
      <p:pic>
        <p:nvPicPr>
          <p:cNvPr id="3" name="コンテンツ プレースホルダー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81348" y="5342821"/>
            <a:ext cx="1431774" cy="1515179"/>
          </a:xfrm>
          <a:prstGeom prst="rect">
            <a:avLst/>
          </a:prstGeom>
        </p:spPr>
      </p:pic>
      <p:sp>
        <p:nvSpPr>
          <p:cNvPr id="4" name="タイトル 1"/>
          <p:cNvSpPr txBox="1">
            <a:spLocks/>
          </p:cNvSpPr>
          <p:nvPr/>
        </p:nvSpPr>
        <p:spPr>
          <a:xfrm>
            <a:off x="265894" y="169631"/>
            <a:ext cx="10494332" cy="604484"/>
          </a:xfrm>
          <a:prstGeom prst="rect">
            <a:avLst/>
          </a:prstGeom>
        </p:spPr>
        <p:txBody>
          <a:bodyPr vert="horz" lIns="91440" tIns="45720" rIns="91440" bIns="45720" rtlCol="0" anchor="t">
            <a:normAutofit fontScale="67500" lnSpcReduction="200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3700" dirty="0" smtClean="0">
                <a:solidFill>
                  <a:schemeClr val="tx1"/>
                </a:solidFill>
              </a:rPr>
              <a:t>第２章 教師はなぜ見取れないのか  </a:t>
            </a:r>
            <a:r>
              <a:rPr lang="ja-JP" altLang="en-US" sz="2100" dirty="0" smtClean="0">
                <a:solidFill>
                  <a:schemeClr val="tx1"/>
                </a:solidFill>
              </a:rPr>
              <a:t>４ 見ているところが違う</a:t>
            </a:r>
            <a:r>
              <a:rPr lang="en-US" altLang="ja-JP" sz="2100" dirty="0" smtClean="0">
                <a:solidFill>
                  <a:schemeClr val="tx1"/>
                </a:solidFill>
              </a:rPr>
              <a:t>『</a:t>
            </a:r>
            <a:r>
              <a:rPr lang="ja-JP" altLang="en-US" sz="2100" dirty="0" smtClean="0">
                <a:solidFill>
                  <a:schemeClr val="tx1"/>
                </a:solidFill>
              </a:rPr>
              <a:t>学び合い</a:t>
            </a:r>
            <a:r>
              <a:rPr lang="en-US" altLang="ja-JP" sz="2100" dirty="0" smtClean="0">
                <a:solidFill>
                  <a:schemeClr val="tx1"/>
                </a:solidFill>
              </a:rPr>
              <a:t>』</a:t>
            </a:r>
            <a:r>
              <a:rPr lang="ja-JP" altLang="en-US" sz="2100" dirty="0" smtClean="0">
                <a:solidFill>
                  <a:schemeClr val="tx1"/>
                </a:solidFill>
              </a:rPr>
              <a:t>テクニック③</a:t>
            </a:r>
            <a:r>
              <a:rPr lang="en-US" altLang="ja-JP" sz="2100" dirty="0" smtClean="0">
                <a:solidFill>
                  <a:schemeClr val="tx1"/>
                </a:solidFill>
              </a:rPr>
              <a:t>(p38</a:t>
            </a:r>
            <a:r>
              <a:rPr lang="ja-JP" altLang="en-US" sz="2100" dirty="0" smtClean="0">
                <a:solidFill>
                  <a:schemeClr val="tx1"/>
                </a:solidFill>
              </a:rPr>
              <a:t>～</a:t>
            </a:r>
            <a:r>
              <a:rPr lang="en-US" altLang="ja-JP" sz="2100" dirty="0" smtClean="0">
                <a:solidFill>
                  <a:schemeClr val="tx1"/>
                </a:solidFill>
              </a:rPr>
              <a:t>p41)</a:t>
            </a:r>
            <a:endParaRPr lang="ja-JP" altLang="en-US" sz="2100" dirty="0">
              <a:solidFill>
                <a:schemeClr val="tx1"/>
              </a:solidFill>
            </a:endParaRPr>
          </a:p>
        </p:txBody>
      </p:sp>
      <p:sp>
        <p:nvSpPr>
          <p:cNvPr id="6" name="コンテンツ プレースホルダー 6"/>
          <p:cNvSpPr txBox="1">
            <a:spLocks/>
          </p:cNvSpPr>
          <p:nvPr/>
        </p:nvSpPr>
        <p:spPr>
          <a:xfrm>
            <a:off x="265894" y="840780"/>
            <a:ext cx="10335334" cy="6201109"/>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dirty="0" smtClean="0">
                <a:solidFill>
                  <a:srgbClr val="FF0000"/>
                </a:solidFill>
                <a:effectLst>
                  <a:outerShdw blurRad="38100" dist="38100" dir="2700000" algn="tl">
                    <a:srgbClr val="000000">
                      <a:alpha val="43137"/>
                    </a:srgbClr>
                  </a:outerShdw>
                </a:effectLst>
              </a:rPr>
              <a:t>３　知識をどのように構造化していくのか？</a:t>
            </a:r>
            <a:endParaRPr lang="en-US" altLang="ja-JP" dirty="0" smtClean="0">
              <a:solidFill>
                <a:srgbClr val="FF0000"/>
              </a:solidFill>
              <a:effectLst>
                <a:outerShdw blurRad="38100" dist="38100" dir="2700000" algn="tl">
                  <a:srgbClr val="000000">
                    <a:alpha val="43137"/>
                  </a:srgbClr>
                </a:outerShdw>
              </a:effectLst>
            </a:endParaRPr>
          </a:p>
          <a:p>
            <a:pPr marL="0" indent="0">
              <a:buFont typeface="Wingdings 3" charset="2"/>
              <a:buNone/>
            </a:pPr>
            <a:r>
              <a:rPr lang="en-US" altLang="ja-JP" dirty="0" smtClean="0">
                <a:solidFill>
                  <a:schemeClr val="tx1"/>
                </a:solidFill>
              </a:rPr>
              <a:t>(</a:t>
            </a:r>
            <a:r>
              <a:rPr lang="ja-JP" altLang="en-US" dirty="0" smtClean="0">
                <a:solidFill>
                  <a:schemeClr val="tx1"/>
                </a:solidFill>
              </a:rPr>
              <a:t>１</a:t>
            </a:r>
            <a:r>
              <a:rPr lang="en-US" altLang="ja-JP" dirty="0" smtClean="0">
                <a:solidFill>
                  <a:schemeClr val="tx1"/>
                </a:solidFill>
              </a:rPr>
              <a:t>)</a:t>
            </a:r>
            <a:r>
              <a:rPr lang="ja-JP" altLang="en-US" dirty="0" smtClean="0">
                <a:solidFill>
                  <a:schemeClr val="tx1"/>
                </a:solidFill>
              </a:rPr>
              <a:t>オムレツづくり</a:t>
            </a:r>
            <a:r>
              <a:rPr lang="en-US" altLang="ja-JP" dirty="0" smtClean="0">
                <a:solidFill>
                  <a:schemeClr val="tx1"/>
                </a:solidFill>
              </a:rPr>
              <a:t>…</a:t>
            </a:r>
            <a:r>
              <a:rPr lang="ja-JP" altLang="en-US" dirty="0" smtClean="0">
                <a:solidFill>
                  <a:schemeClr val="tx1"/>
                </a:solidFill>
              </a:rPr>
              <a:t>結婚後専業主婦となった妻が、オムレツのレシピがＴＶに映し出される。</a:t>
            </a:r>
            <a:endParaRPr lang="en-US" altLang="ja-JP" dirty="0" smtClean="0">
              <a:solidFill>
                <a:schemeClr val="tx1"/>
              </a:solidFill>
            </a:endParaRPr>
          </a:p>
          <a:p>
            <a:pPr marL="0" indent="0">
              <a:buFont typeface="Wingdings 3" charset="2"/>
              <a:buNone/>
            </a:pPr>
            <a:r>
              <a:rPr lang="ja-JP" altLang="en-US" dirty="0" smtClean="0">
                <a:solidFill>
                  <a:schemeClr val="tx1"/>
                </a:solidFill>
              </a:rPr>
              <a:t>Ｑ：一生懸命書き留めようとするが間に合わなかったが、余裕で書き留められるようになった。</a:t>
            </a:r>
            <a:endParaRPr lang="en-US" altLang="ja-JP" dirty="0" smtClean="0">
              <a:solidFill>
                <a:schemeClr val="tx1"/>
              </a:solidFill>
            </a:endParaRPr>
          </a:p>
          <a:p>
            <a:pPr marL="0" indent="0">
              <a:buFont typeface="Wingdings 3" charset="2"/>
              <a:buNone/>
            </a:pPr>
            <a:r>
              <a:rPr lang="ja-JP" altLang="en-US" dirty="0" smtClean="0">
                <a:solidFill>
                  <a:schemeClr val="tx1"/>
                </a:solidFill>
              </a:rPr>
              <a:t>Ａ：①はじめはレシピ全てを書き留めていたが、②次第に熟達してくるとオムレツの基本的作り方を</a:t>
            </a:r>
            <a:r>
              <a:rPr lang="ja-JP" altLang="en-US" u="sng" dirty="0" smtClean="0">
                <a:solidFill>
                  <a:schemeClr val="tx1"/>
                </a:solidFill>
              </a:rPr>
              <a:t>一まとまりの知識</a:t>
            </a:r>
            <a:r>
              <a:rPr lang="ja-JP" altLang="en-US" dirty="0" smtClean="0">
                <a:solidFill>
                  <a:schemeClr val="tx1"/>
                </a:solidFill>
              </a:rPr>
              <a:t>として持つようになり、③基本形と違う所だけを書き留めれば十分になる。</a:t>
            </a:r>
            <a:endParaRPr lang="en-US" altLang="ja-JP" dirty="0" smtClean="0">
              <a:solidFill>
                <a:schemeClr val="tx1"/>
              </a:solidFill>
            </a:endParaRPr>
          </a:p>
          <a:p>
            <a:pPr marL="0" indent="0">
              <a:buFont typeface="Wingdings 3" charset="2"/>
              <a:buNone/>
            </a:pPr>
            <a:r>
              <a:rPr lang="en-US" altLang="ja-JP" dirty="0" smtClean="0">
                <a:solidFill>
                  <a:schemeClr val="tx1"/>
                </a:solidFill>
              </a:rPr>
              <a:t>(</a:t>
            </a:r>
            <a:r>
              <a:rPr lang="ja-JP" altLang="en-US" dirty="0" smtClean="0">
                <a:solidFill>
                  <a:schemeClr val="tx1"/>
                </a:solidFill>
              </a:rPr>
              <a:t>２</a:t>
            </a:r>
            <a:r>
              <a:rPr lang="en-US" altLang="ja-JP" dirty="0" smtClean="0">
                <a:solidFill>
                  <a:schemeClr val="tx1"/>
                </a:solidFill>
              </a:rPr>
              <a:t>)</a:t>
            </a:r>
            <a:r>
              <a:rPr lang="ja-JP" altLang="en-US" dirty="0" smtClean="0">
                <a:solidFill>
                  <a:schemeClr val="tx1"/>
                </a:solidFill>
              </a:rPr>
              <a:t>豆電球の回路図</a:t>
            </a:r>
            <a:r>
              <a:rPr lang="en-US" altLang="ja-JP" dirty="0" smtClean="0">
                <a:solidFill>
                  <a:schemeClr val="tx1"/>
                </a:solidFill>
              </a:rPr>
              <a:t>…</a:t>
            </a:r>
            <a:r>
              <a:rPr lang="ja-JP" altLang="en-US" dirty="0" smtClean="0">
                <a:solidFill>
                  <a:schemeClr val="tx1"/>
                </a:solidFill>
              </a:rPr>
              <a:t>並列２個の豆電球図を見せて、白紙に出来るだけ正確に描かせた。</a:t>
            </a:r>
            <a:r>
              <a:rPr lang="ja-JP" altLang="en-US" dirty="0" smtClean="0">
                <a:solidFill>
                  <a:schemeClr val="tx1"/>
                </a:solidFill>
                <a:effectLst>
                  <a:outerShdw blurRad="38100" dist="38100" dir="2700000" algn="tl">
                    <a:srgbClr val="000000">
                      <a:alpha val="43137"/>
                    </a:srgbClr>
                  </a:outerShdw>
                </a:effectLst>
              </a:rPr>
              <a:t>Ａ：忠実に描き写した子</a:t>
            </a:r>
            <a:r>
              <a:rPr lang="ja-JP" altLang="en-US" dirty="0" smtClean="0">
                <a:solidFill>
                  <a:schemeClr val="tx1"/>
                </a:solidFill>
              </a:rPr>
              <a:t>、</a:t>
            </a:r>
            <a:r>
              <a:rPr lang="ja-JP" altLang="en-US" dirty="0" smtClean="0">
                <a:solidFill>
                  <a:schemeClr val="tx1"/>
                </a:solidFill>
                <a:effectLst>
                  <a:outerShdw blurRad="38100" dist="38100" dir="2700000" algn="tl">
                    <a:srgbClr val="000000">
                      <a:alpha val="43137"/>
                    </a:srgbClr>
                  </a:outerShdw>
                </a:effectLst>
              </a:rPr>
              <a:t>Ｂ：不正確だが並列２個の豆電球図を描いた子</a:t>
            </a:r>
            <a:r>
              <a:rPr lang="ja-JP" altLang="en-US" dirty="0" smtClean="0">
                <a:solidFill>
                  <a:schemeClr val="tx1"/>
                </a:solidFill>
              </a:rPr>
              <a:t>、</a:t>
            </a:r>
            <a:r>
              <a:rPr lang="ja-JP" altLang="en-US" dirty="0" smtClean="0">
                <a:solidFill>
                  <a:schemeClr val="tx1"/>
                </a:solidFill>
                <a:effectLst>
                  <a:outerShdw blurRad="38100" dist="38100" dir="2700000" algn="tl">
                    <a:srgbClr val="000000">
                      <a:alpha val="43137"/>
                    </a:srgbClr>
                  </a:outerShdw>
                </a:effectLst>
              </a:rPr>
              <a:t>どちらが得意な子の図か？</a:t>
            </a:r>
            <a:endParaRPr lang="en-US" altLang="ja-JP" dirty="0" smtClean="0">
              <a:solidFill>
                <a:schemeClr val="tx1"/>
              </a:solidFill>
              <a:effectLst>
                <a:outerShdw blurRad="38100" dist="38100" dir="2700000" algn="tl">
                  <a:srgbClr val="000000">
                    <a:alpha val="43137"/>
                  </a:srgbClr>
                </a:outerShdw>
              </a:effectLst>
            </a:endParaRPr>
          </a:p>
          <a:p>
            <a:pPr marL="0" indent="0">
              <a:buFont typeface="Wingdings 3" charset="2"/>
              <a:buNone/>
            </a:pPr>
            <a:r>
              <a:rPr lang="ja-JP" altLang="en-US" dirty="0" smtClean="0">
                <a:solidFill>
                  <a:schemeClr val="tx1"/>
                </a:solidFill>
                <a:effectLst>
                  <a:outerShdw blurRad="38100" dist="38100" dir="2700000" algn="tl">
                    <a:srgbClr val="000000">
                      <a:alpha val="43137"/>
                    </a:srgbClr>
                  </a:outerShdw>
                </a:effectLst>
              </a:rPr>
              <a:t>⇒（ Ａ ・ Ｂ ）</a:t>
            </a:r>
            <a:r>
              <a:rPr lang="ja-JP" altLang="en-US" dirty="0" smtClean="0">
                <a:solidFill>
                  <a:srgbClr val="FF0000"/>
                </a:solidFill>
                <a:effectLst>
                  <a:outerShdw blurRad="38100" dist="38100" dir="2700000" algn="tl">
                    <a:srgbClr val="000000">
                      <a:alpha val="43137"/>
                    </a:srgbClr>
                  </a:outerShdw>
                </a:effectLst>
              </a:rPr>
              <a:t>不正確な方が理科の得意な子。</a:t>
            </a:r>
            <a:endParaRPr lang="en-US" altLang="ja-JP" dirty="0" smtClean="0">
              <a:solidFill>
                <a:srgbClr val="FF0000"/>
              </a:solidFill>
              <a:effectLst>
                <a:outerShdw blurRad="38100" dist="38100" dir="2700000" algn="tl">
                  <a:srgbClr val="000000">
                    <a:alpha val="43137"/>
                  </a:srgbClr>
                </a:outerShdw>
              </a:effectLst>
            </a:endParaRPr>
          </a:p>
          <a:p>
            <a:pPr marL="0" indent="0">
              <a:buFont typeface="Wingdings 3" charset="2"/>
              <a:buNone/>
            </a:pPr>
            <a:r>
              <a:rPr lang="ja-JP" altLang="en-US" dirty="0" smtClean="0">
                <a:solidFill>
                  <a:srgbClr val="FF0000"/>
                </a:solidFill>
                <a:effectLst>
                  <a:outerShdw blurRad="38100" dist="38100" dir="2700000" algn="tl">
                    <a:srgbClr val="000000">
                      <a:alpha val="43137"/>
                    </a:srgbClr>
                  </a:outerShdw>
                </a:effectLst>
              </a:rPr>
              <a:t>●線が回っていても回路は問題なく、不必要なものを自然に省略し、描きやすく向きを変えている。</a:t>
            </a:r>
            <a:endParaRPr lang="en-US" altLang="ja-JP" dirty="0" smtClean="0">
              <a:solidFill>
                <a:srgbClr val="FF0000"/>
              </a:solidFill>
              <a:effectLst>
                <a:outerShdw blurRad="38100" dist="38100" dir="2700000" algn="tl">
                  <a:srgbClr val="000000">
                    <a:alpha val="43137"/>
                  </a:srgbClr>
                </a:outerShdw>
              </a:effectLst>
            </a:endParaRPr>
          </a:p>
          <a:p>
            <a:pPr marL="0" indent="0">
              <a:buFont typeface="Wingdings 3" charset="2"/>
              <a:buNone/>
            </a:pPr>
            <a:r>
              <a:rPr lang="ja-JP" altLang="en-US" dirty="0" smtClean="0">
                <a:solidFill>
                  <a:srgbClr val="002060"/>
                </a:solidFill>
                <a:effectLst>
                  <a:outerShdw blurRad="38100" dist="38100" dir="2700000" algn="tl">
                    <a:srgbClr val="000000">
                      <a:alpha val="43137"/>
                    </a:srgbClr>
                  </a:outerShdw>
                </a:effectLst>
              </a:rPr>
              <a:t>●不得意な子は、分からないから忠実に描いたし、どうでもいいようなことを丁寧に覚えている。</a:t>
            </a:r>
            <a:endParaRPr lang="en-US" altLang="ja-JP" dirty="0" smtClean="0">
              <a:solidFill>
                <a:srgbClr val="002060"/>
              </a:solidFill>
              <a:effectLst>
                <a:outerShdw blurRad="38100" dist="38100" dir="2700000" algn="tl">
                  <a:srgbClr val="000000">
                    <a:alpha val="43137"/>
                  </a:srgbClr>
                </a:outerShdw>
              </a:effectLst>
            </a:endParaRPr>
          </a:p>
          <a:p>
            <a:pPr marL="0" indent="0">
              <a:buFont typeface="Wingdings 3" charset="2"/>
              <a:buNone/>
            </a:pPr>
            <a:r>
              <a:rPr lang="en-US" altLang="ja-JP" dirty="0" smtClean="0">
                <a:solidFill>
                  <a:schemeClr val="tx1"/>
                </a:solidFill>
              </a:rPr>
              <a:t>(</a:t>
            </a:r>
            <a:r>
              <a:rPr lang="ja-JP" altLang="en-US" dirty="0" smtClean="0">
                <a:solidFill>
                  <a:schemeClr val="tx1"/>
                </a:solidFill>
              </a:rPr>
              <a:t>３</a:t>
            </a:r>
            <a:r>
              <a:rPr lang="en-US" altLang="ja-JP" dirty="0" smtClean="0">
                <a:solidFill>
                  <a:schemeClr val="tx1"/>
                </a:solidFill>
              </a:rPr>
              <a:t>)</a:t>
            </a:r>
            <a:r>
              <a:rPr lang="ja-JP" altLang="en-US" dirty="0" smtClean="0">
                <a:solidFill>
                  <a:schemeClr val="tx1"/>
                </a:solidFill>
              </a:rPr>
              <a:t>新採ごろのネクタイ</a:t>
            </a:r>
            <a:r>
              <a:rPr lang="en-US" altLang="ja-JP" dirty="0" smtClean="0">
                <a:solidFill>
                  <a:schemeClr val="tx1"/>
                </a:solidFill>
              </a:rPr>
              <a:t>…</a:t>
            </a:r>
            <a:r>
              <a:rPr lang="ja-JP" altLang="en-US" dirty="0" smtClean="0">
                <a:solidFill>
                  <a:schemeClr val="tx1"/>
                </a:solidFill>
              </a:rPr>
              <a:t>女子から「先生、昨日もその前も同じネクタイだね」と言われた。そんなことを言ってきた子は、大体勉強が不得意な子だった。</a:t>
            </a:r>
            <a:endParaRPr lang="en-US" altLang="ja-JP" dirty="0" smtClean="0">
              <a:solidFill>
                <a:schemeClr val="tx1"/>
              </a:solidFill>
            </a:endParaRPr>
          </a:p>
          <a:p>
            <a:pPr marL="0" indent="0">
              <a:buFont typeface="Wingdings 3" charset="2"/>
              <a:buNone/>
            </a:pPr>
            <a:r>
              <a:rPr lang="ja-JP" altLang="en-US" dirty="0" smtClean="0">
                <a:solidFill>
                  <a:srgbClr val="002060"/>
                </a:solidFill>
                <a:effectLst>
                  <a:outerShdw blurRad="38100" dist="38100" dir="2700000" algn="tl">
                    <a:srgbClr val="000000">
                      <a:alpha val="43137"/>
                    </a:srgbClr>
                  </a:outerShdw>
                </a:effectLst>
              </a:rPr>
              <a:t>●分かっていない子は、寝てもサボってもいない。一生懸命に見ていたし、聞いていた。でも、</a:t>
            </a:r>
            <a:endParaRPr lang="en-US" altLang="ja-JP" dirty="0" smtClean="0">
              <a:solidFill>
                <a:srgbClr val="002060"/>
              </a:solidFill>
              <a:effectLst>
                <a:outerShdw blurRad="38100" dist="38100" dir="2700000" algn="tl">
                  <a:srgbClr val="000000">
                    <a:alpha val="43137"/>
                  </a:srgbClr>
                </a:outerShdw>
              </a:effectLst>
            </a:endParaRPr>
          </a:p>
          <a:p>
            <a:pPr marL="0" indent="0">
              <a:buFont typeface="Wingdings 3" charset="2"/>
              <a:buNone/>
            </a:pPr>
            <a:r>
              <a:rPr lang="ja-JP" altLang="en-US" dirty="0" smtClean="0">
                <a:solidFill>
                  <a:srgbClr val="002060"/>
                </a:solidFill>
                <a:effectLst>
                  <a:outerShdw blurRad="38100" dist="38100" dir="2700000" algn="tl">
                    <a:srgbClr val="000000">
                      <a:alpha val="43137"/>
                    </a:srgbClr>
                  </a:outerShdw>
                </a:effectLst>
              </a:rPr>
              <a:t>教師が見せたいところ以外の色々なところを見ているし覚えている。膨大すぎるから覚えきれない。</a:t>
            </a:r>
            <a:endParaRPr lang="en-US" altLang="ja-JP" dirty="0" smtClean="0">
              <a:solidFill>
                <a:srgbClr val="002060"/>
              </a:solidFill>
              <a:effectLst>
                <a:outerShdw blurRad="38100" dist="38100" dir="2700000" algn="tl">
                  <a:srgbClr val="000000">
                    <a:alpha val="43137"/>
                  </a:srgbClr>
                </a:outerShdw>
              </a:effectLst>
            </a:endParaRPr>
          </a:p>
          <a:p>
            <a:pPr marL="0" indent="0">
              <a:buFont typeface="Wingdings 3" charset="2"/>
              <a:buNone/>
            </a:pPr>
            <a:r>
              <a:rPr lang="ja-JP" altLang="en-US" dirty="0" smtClean="0">
                <a:solidFill>
                  <a:srgbClr val="002060"/>
                </a:solidFill>
                <a:effectLst>
                  <a:outerShdw blurRad="38100" dist="38100" dir="2700000" algn="tl">
                    <a:srgbClr val="000000">
                      <a:alpha val="43137"/>
                    </a:srgbClr>
                  </a:outerShdw>
                </a:effectLst>
              </a:rPr>
              <a:t>コンパクトに覚えるための「言葉」や「構造的な知識」のないためパンクするし、当然である。</a:t>
            </a:r>
            <a:endParaRPr lang="en-US" altLang="ja-JP" dirty="0" smtClean="0">
              <a:solidFill>
                <a:srgbClr val="002060"/>
              </a:solidFill>
              <a:effectLst>
                <a:outerShdw blurRad="38100" dist="38100" dir="2700000" algn="tl">
                  <a:srgbClr val="000000">
                    <a:alpha val="43137"/>
                  </a:srgbClr>
                </a:outerShdw>
              </a:effectLst>
            </a:endParaRPr>
          </a:p>
          <a:p>
            <a:pPr marL="0" indent="0">
              <a:buFont typeface="Wingdings 3" charset="2"/>
              <a:buNone/>
            </a:pPr>
            <a:r>
              <a:rPr lang="ja-JP" altLang="en-US" dirty="0" smtClean="0">
                <a:solidFill>
                  <a:srgbClr val="FF0000"/>
                </a:solidFill>
                <a:effectLst>
                  <a:outerShdw blurRad="38100" dist="38100" dir="2700000" algn="tl">
                    <a:srgbClr val="000000">
                      <a:alpha val="43137"/>
                    </a:srgbClr>
                  </a:outerShdw>
                </a:effectLst>
              </a:rPr>
              <a:t>⇒徹底的に会話して、</a:t>
            </a:r>
            <a:r>
              <a:rPr lang="ja-JP" altLang="en-US" u="sng" dirty="0" smtClean="0">
                <a:solidFill>
                  <a:srgbClr val="FF0000"/>
                </a:solidFill>
                <a:effectLst>
                  <a:outerShdw blurRad="38100" dist="38100" dir="2700000" algn="tl">
                    <a:srgbClr val="000000">
                      <a:alpha val="43137"/>
                    </a:srgbClr>
                  </a:outerShdw>
                </a:effectLst>
              </a:rPr>
              <a:t>どこに躓いているのかを聞き取り</a:t>
            </a:r>
            <a:r>
              <a:rPr lang="ja-JP" altLang="en-US" dirty="0" smtClean="0">
                <a:solidFill>
                  <a:srgbClr val="FF0000"/>
                </a:solidFill>
                <a:effectLst>
                  <a:outerShdw blurRad="38100" dist="38100" dir="2700000" algn="tl">
                    <a:srgbClr val="000000">
                      <a:alpha val="43137"/>
                    </a:srgbClr>
                  </a:outerShdw>
                </a:effectLst>
              </a:rPr>
              <a:t>、</a:t>
            </a:r>
            <a:r>
              <a:rPr lang="ja-JP" altLang="en-US" u="sng" dirty="0" smtClean="0">
                <a:solidFill>
                  <a:srgbClr val="FF0000"/>
                </a:solidFill>
                <a:effectLst>
                  <a:outerShdw blurRad="38100" dist="38100" dir="2700000" algn="tl">
                    <a:srgbClr val="000000">
                      <a:alpha val="43137"/>
                    </a:srgbClr>
                  </a:outerShdw>
                </a:effectLst>
              </a:rPr>
              <a:t>その子に合った説明をするしかない</a:t>
            </a:r>
            <a:r>
              <a:rPr lang="ja-JP" altLang="en-US" dirty="0" smtClean="0">
                <a:solidFill>
                  <a:srgbClr val="FF0000"/>
                </a:solidFill>
                <a:effectLst>
                  <a:outerShdw blurRad="38100" dist="38100" dir="2700000" algn="tl">
                    <a:srgbClr val="000000">
                      <a:alpha val="43137"/>
                    </a:srgbClr>
                  </a:outerShdw>
                </a:effectLst>
              </a:rPr>
              <a:t>。</a:t>
            </a:r>
            <a:r>
              <a:rPr lang="ja-JP" altLang="en-US" dirty="0">
                <a:solidFill>
                  <a:srgbClr val="FF0000"/>
                </a:solidFill>
                <a:effectLst>
                  <a:outerShdw blurRad="38100" dist="38100" dir="2700000" algn="tl">
                    <a:srgbClr val="000000">
                      <a:alpha val="43137"/>
                    </a:srgbClr>
                  </a:outerShdw>
                </a:effectLst>
              </a:rPr>
              <a:t>　</a:t>
            </a:r>
            <a:r>
              <a:rPr lang="ja-JP" altLang="en-US" dirty="0" smtClean="0">
                <a:solidFill>
                  <a:srgbClr val="002060"/>
                </a:solidFill>
                <a:effectLst>
                  <a:outerShdw blurRad="38100" dist="38100" dir="2700000" algn="tl">
                    <a:srgbClr val="000000">
                      <a:alpha val="43137"/>
                    </a:srgbClr>
                  </a:outerShdw>
                </a:effectLst>
              </a:rPr>
              <a:t>　　</a:t>
            </a:r>
            <a:endParaRPr lang="en-US" altLang="ja-JP" dirty="0" smtClean="0">
              <a:solidFill>
                <a:schemeClr val="tx1"/>
              </a:solidFill>
            </a:endParaRPr>
          </a:p>
        </p:txBody>
      </p:sp>
      <p:sp>
        <p:nvSpPr>
          <p:cNvPr id="7" name="正方形/長方形 6"/>
          <p:cNvSpPr/>
          <p:nvPr/>
        </p:nvSpPr>
        <p:spPr>
          <a:xfrm>
            <a:off x="5396139" y="232890"/>
            <a:ext cx="233842" cy="23279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楕円 15"/>
          <p:cNvSpPr/>
          <p:nvPr/>
        </p:nvSpPr>
        <p:spPr>
          <a:xfrm flipH="1">
            <a:off x="1361827" y="3334771"/>
            <a:ext cx="487679" cy="37201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chemeClr val="bg1"/>
              </a:solidFill>
            </a:endParaRPr>
          </a:p>
        </p:txBody>
      </p:sp>
      <p:sp>
        <p:nvSpPr>
          <p:cNvPr id="22" name="下矢印 21"/>
          <p:cNvSpPr/>
          <p:nvPr/>
        </p:nvSpPr>
        <p:spPr>
          <a:xfrm>
            <a:off x="4667361" y="5150864"/>
            <a:ext cx="845699" cy="218195"/>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雲 11"/>
          <p:cNvSpPr/>
          <p:nvPr/>
        </p:nvSpPr>
        <p:spPr>
          <a:xfrm>
            <a:off x="677334" y="479280"/>
            <a:ext cx="8767910" cy="420940"/>
          </a:xfrm>
          <a:prstGeom prst="cloud">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smtClean="0">
                <a:solidFill>
                  <a:srgbClr val="FF0000"/>
                </a:solidFill>
                <a:effectLst>
                  <a:outerShdw blurRad="38100" dist="38100" dir="2700000" algn="tl">
                    <a:srgbClr val="000000">
                      <a:alpha val="43137"/>
                    </a:srgbClr>
                  </a:outerShdw>
                </a:effectLst>
              </a:rPr>
              <a:t>『</a:t>
            </a:r>
            <a:r>
              <a:rPr kumimoji="1" lang="ja-JP" altLang="en-US" dirty="0">
                <a:solidFill>
                  <a:srgbClr val="FF0000"/>
                </a:solidFill>
                <a:effectLst>
                  <a:outerShdw blurRad="38100" dist="38100" dir="2700000" algn="tl">
                    <a:srgbClr val="000000">
                      <a:alpha val="43137"/>
                    </a:srgbClr>
                  </a:outerShdw>
                </a:effectLst>
              </a:rPr>
              <a:t>教科理解の認知心理学</a:t>
            </a:r>
            <a:r>
              <a:rPr kumimoji="1" lang="en-US" altLang="ja-JP" dirty="0" smtClean="0">
                <a:solidFill>
                  <a:srgbClr val="FF0000"/>
                </a:solidFill>
                <a:effectLst>
                  <a:outerShdw blurRad="38100" dist="38100" dir="2700000" algn="tl">
                    <a:srgbClr val="000000">
                      <a:alpha val="43137"/>
                    </a:srgbClr>
                  </a:outerShdw>
                </a:effectLst>
              </a:rPr>
              <a:t>』</a:t>
            </a:r>
            <a:r>
              <a:rPr lang="ja-JP" altLang="en-US" sz="1400" dirty="0" smtClean="0">
                <a:solidFill>
                  <a:schemeClr val="tx1"/>
                </a:solidFill>
              </a:rPr>
              <a:t>鈴木宏昭</a:t>
            </a:r>
            <a:r>
              <a:rPr lang="en-US" altLang="ja-JP" sz="1400" dirty="0" smtClean="0">
                <a:solidFill>
                  <a:schemeClr val="tx1"/>
                </a:solidFill>
              </a:rPr>
              <a:t>,</a:t>
            </a:r>
            <a:r>
              <a:rPr lang="ja-JP" altLang="en-US" sz="1400" dirty="0" smtClean="0">
                <a:solidFill>
                  <a:schemeClr val="tx1"/>
                </a:solidFill>
              </a:rPr>
              <a:t>鈴木高士</a:t>
            </a:r>
            <a:r>
              <a:rPr lang="en-US" altLang="ja-JP" sz="1400" dirty="0" smtClean="0">
                <a:solidFill>
                  <a:schemeClr val="tx1"/>
                </a:solidFill>
              </a:rPr>
              <a:t>,</a:t>
            </a:r>
            <a:r>
              <a:rPr lang="ja-JP" altLang="en-US" sz="1400" dirty="0" smtClean="0">
                <a:solidFill>
                  <a:schemeClr val="tx1"/>
                </a:solidFill>
              </a:rPr>
              <a:t>村山功</a:t>
            </a:r>
            <a:r>
              <a:rPr lang="en-US" altLang="ja-JP" sz="1400" dirty="0" smtClean="0">
                <a:solidFill>
                  <a:schemeClr val="tx1"/>
                </a:solidFill>
              </a:rPr>
              <a:t>,</a:t>
            </a:r>
            <a:r>
              <a:rPr lang="ja-JP" altLang="en-US" sz="1400" dirty="0" smtClean="0">
                <a:solidFill>
                  <a:schemeClr val="tx1"/>
                </a:solidFill>
              </a:rPr>
              <a:t>杉本卓</a:t>
            </a:r>
            <a:endParaRPr kumimoji="1" lang="ja-JP" altLang="en-US" sz="1400" dirty="0">
              <a:solidFill>
                <a:schemeClr val="tx1"/>
              </a:solidFill>
            </a:endParaRPr>
          </a:p>
        </p:txBody>
      </p:sp>
    </p:spTree>
    <p:extLst>
      <p:ext uri="{BB962C8B-B14F-4D97-AF65-F5344CB8AC3E}">
        <p14:creationId xmlns:p14="http://schemas.microsoft.com/office/powerpoint/2010/main" val="4282985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2" grpId="0" animBg="1"/>
    </p:bldLst>
  </p:timing>
</p:sld>
</file>

<file path=ppt/theme/theme1.xml><?xml version="1.0" encoding="utf-8"?>
<a:theme xmlns:a="http://schemas.openxmlformats.org/drawingml/2006/main" name="ファセット">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8570</TotalTime>
  <Words>6267</Words>
  <Application>Microsoft Office PowerPoint</Application>
  <PresentationFormat>ワイド画面</PresentationFormat>
  <Paragraphs>584</Paragraphs>
  <Slides>32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32</vt:i4>
      </vt:variant>
    </vt:vector>
  </HeadingPairs>
  <TitlesOfParts>
    <vt:vector size="40" baseType="lpstr">
      <vt:lpstr>HGS創英角ﾎﾟｯﾌﾟ体</vt:lpstr>
      <vt:lpstr>メイリオ</vt:lpstr>
      <vt:lpstr>游ゴシック</vt:lpstr>
      <vt:lpstr>Arial</vt:lpstr>
      <vt:lpstr>Trebuchet MS</vt:lpstr>
      <vt:lpstr>Wingdings</vt:lpstr>
      <vt:lpstr>Wingdings 3</vt:lpstr>
      <vt:lpstr>ファセット</vt:lpstr>
      <vt:lpstr>子どもたちのことが奥の奥までわかる「見取り」入門</vt:lpstr>
      <vt:lpstr>『学び合い』の３つのルール　『学び合い』スタートブック(p42)  </vt:lpstr>
      <vt:lpstr>第１章「見取り」の基礎基本(p6～p12) </vt:lpstr>
      <vt:lpstr>第２章 教師はなぜ見取れないのか １ 言葉がわからない『学び合い』テクニック(p13～p21)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校内研修『学び合い』</dc:title>
  <dc:creator>mastersetup</dc:creator>
  <cp:lastModifiedBy>mastersetup</cp:lastModifiedBy>
  <cp:revision>1234</cp:revision>
  <cp:lastPrinted>2020-08-26T06:23:25Z</cp:lastPrinted>
  <dcterms:created xsi:type="dcterms:W3CDTF">2020-06-29T01:55:11Z</dcterms:created>
  <dcterms:modified xsi:type="dcterms:W3CDTF">2021-01-14T06:32:08Z</dcterms:modified>
</cp:coreProperties>
</file>