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263" r:id="rId3"/>
    <p:sldId id="262" r:id="rId4"/>
    <p:sldId id="260" r:id="rId5"/>
    <p:sldId id="289" r:id="rId6"/>
    <p:sldId id="288" r:id="rId7"/>
    <p:sldId id="286" r:id="rId8"/>
    <p:sldId id="287" r:id="rId9"/>
    <p:sldId id="285" r:id="rId10"/>
    <p:sldId id="284"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3300"/>
    <a:srgbClr val="000066"/>
    <a:srgbClr val="666633"/>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3" autoAdjust="0"/>
    <p:restoredTop sz="94660"/>
  </p:normalViewPr>
  <p:slideViewPr>
    <p:cSldViewPr snapToGrid="0">
      <p:cViewPr varScale="1">
        <p:scale>
          <a:sx n="85" d="100"/>
          <a:sy n="85" d="100"/>
        </p:scale>
        <p:origin x="50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311A9E-E5BB-48CA-BA71-E89C0367A44E}" type="datetimeFigureOut">
              <a:rPr kumimoji="1" lang="ja-JP" altLang="en-US" smtClean="0"/>
              <a:t>2022/11/28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8E9CCE-C962-40D1-9877-C30420DE2C27}" type="slidenum">
              <a:rPr kumimoji="1" lang="ja-JP" altLang="en-US" smtClean="0"/>
              <a:t>‹#›</a:t>
            </a:fld>
            <a:endParaRPr kumimoji="1" lang="ja-JP" altLang="en-US"/>
          </a:p>
        </p:txBody>
      </p:sp>
    </p:spTree>
    <p:extLst>
      <p:ext uri="{BB962C8B-B14F-4D97-AF65-F5344CB8AC3E}">
        <p14:creationId xmlns:p14="http://schemas.microsoft.com/office/powerpoint/2010/main" val="2311143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みなさん</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こんにちは、肥前中学校</a:t>
            </a:r>
            <a:r>
              <a:rPr kumimoji="1" lang="en-US" altLang="ja-JP" sz="1200" kern="1200" dirty="0">
                <a:solidFill>
                  <a:schemeClr val="tx1"/>
                </a:solidFill>
                <a:effectLst/>
                <a:latin typeface="+mn-lt"/>
                <a:ea typeface="+mn-ea"/>
                <a:cs typeface="+mn-cs"/>
              </a:rPr>
              <a:t>E</a:t>
            </a:r>
            <a:r>
              <a:rPr kumimoji="1" lang="ja-JP" altLang="ja-JP" sz="1200" kern="1200" dirty="0">
                <a:solidFill>
                  <a:schemeClr val="tx1"/>
                </a:solidFill>
                <a:effectLst/>
                <a:latin typeface="+mn-lt"/>
                <a:ea typeface="+mn-ea"/>
                <a:cs typeface="+mn-cs"/>
              </a:rPr>
              <a:t>リーダーの鶴田と申します。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昨年から引き続きで、</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年目となりました。</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昨年度は、</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人１台端末の導入</a:t>
            </a:r>
            <a:r>
              <a:rPr kumimoji="1" lang="ja-JP" altLang="en-US" sz="1200" kern="1200" dirty="0">
                <a:solidFill>
                  <a:schemeClr val="tx1"/>
                </a:solidFill>
                <a:effectLst/>
                <a:latin typeface="+mn-lt"/>
                <a:ea typeface="+mn-ea"/>
                <a:cs typeface="+mn-cs"/>
              </a:rPr>
              <a:t>ということで</a:t>
            </a:r>
            <a:r>
              <a:rPr kumimoji="1" lang="ja-JP" altLang="ja-JP" sz="1200" kern="1200" dirty="0">
                <a:solidFill>
                  <a:schemeClr val="tx1"/>
                </a:solidFill>
                <a:effectLst/>
                <a:latin typeface="+mn-lt"/>
                <a:ea typeface="+mn-ea"/>
                <a:cs typeface="+mn-cs"/>
              </a:rPr>
              <a:t>、どのように端末を管理していくか、どのようなアプリケーションがあるのか、何ができるのかと試行錯誤を繰り返しながら実践してまいりました。教科によりかたよりはありますが、昨年度は全校でおよそ</a:t>
            </a:r>
            <a:r>
              <a:rPr kumimoji="1" lang="en-US" altLang="ja-JP" sz="1200" kern="1200" dirty="0">
                <a:solidFill>
                  <a:schemeClr val="tx1"/>
                </a:solidFill>
                <a:effectLst/>
                <a:latin typeface="+mn-lt"/>
                <a:ea typeface="+mn-ea"/>
                <a:cs typeface="+mn-cs"/>
              </a:rPr>
              <a:t>600</a:t>
            </a:r>
            <a:r>
              <a:rPr kumimoji="1" lang="ja-JP" altLang="ja-JP" sz="1200" kern="1200" dirty="0">
                <a:solidFill>
                  <a:schemeClr val="tx1"/>
                </a:solidFill>
                <a:effectLst/>
                <a:latin typeface="+mn-lt"/>
                <a:ea typeface="+mn-ea"/>
                <a:cs typeface="+mn-cs"/>
              </a:rPr>
              <a:t>時間の授業を実施しました。今年度は</a:t>
            </a:r>
            <a:r>
              <a:rPr kumimoji="1" lang="ja-JP" altLang="en-US" sz="1200" kern="1200" dirty="0">
                <a:solidFill>
                  <a:schemeClr val="tx1"/>
                </a:solidFill>
                <a:effectLst/>
                <a:latin typeface="+mn-lt"/>
                <a:ea typeface="+mn-ea"/>
                <a:cs typeface="+mn-cs"/>
              </a:rPr>
              <a:t>「使用」から</a:t>
            </a:r>
            <a:r>
              <a:rPr kumimoji="1" lang="ja-JP" altLang="ja-JP" sz="1200" kern="1200" dirty="0">
                <a:solidFill>
                  <a:schemeClr val="tx1"/>
                </a:solidFill>
                <a:effectLst/>
                <a:latin typeface="+mn-lt"/>
                <a:ea typeface="+mn-ea"/>
                <a:cs typeface="+mn-cs"/>
              </a:rPr>
              <a:t>「活用」</a:t>
            </a:r>
            <a:r>
              <a:rPr kumimoji="1" lang="ja-JP" altLang="en-US" sz="1200" kern="1200" dirty="0">
                <a:solidFill>
                  <a:schemeClr val="tx1"/>
                </a:solidFill>
                <a:effectLst/>
                <a:latin typeface="+mn-lt"/>
                <a:ea typeface="+mn-ea"/>
                <a:cs typeface="+mn-cs"/>
              </a:rPr>
              <a:t>へと</a:t>
            </a:r>
            <a:r>
              <a:rPr kumimoji="1" lang="ja-JP" altLang="ja-JP" sz="1200" kern="1200" dirty="0">
                <a:solidFill>
                  <a:schemeClr val="tx1"/>
                </a:solidFill>
                <a:effectLst/>
                <a:latin typeface="+mn-lt"/>
                <a:ea typeface="+mn-ea"/>
                <a:cs typeface="+mn-cs"/>
              </a:rPr>
              <a:t>意識</a:t>
            </a:r>
            <a:r>
              <a:rPr kumimoji="1" lang="ja-JP" altLang="en-US" sz="1200" kern="1200" dirty="0">
                <a:solidFill>
                  <a:schemeClr val="tx1"/>
                </a:solidFill>
                <a:effectLst/>
                <a:latin typeface="+mn-lt"/>
                <a:ea typeface="+mn-ea"/>
                <a:cs typeface="+mn-cs"/>
              </a:rPr>
              <a:t>を向上させていけたらと</a:t>
            </a:r>
            <a:r>
              <a:rPr kumimoji="1" lang="ja-JP" altLang="ja-JP" sz="1200" kern="1200" dirty="0">
                <a:solidFill>
                  <a:schemeClr val="tx1"/>
                </a:solidFill>
                <a:effectLst/>
                <a:latin typeface="+mn-lt"/>
                <a:ea typeface="+mn-ea"/>
                <a:cs typeface="+mn-cs"/>
              </a:rPr>
              <a:t>思っています。</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実践事例については本日の公開授業や授業実践例に代えさせて</a:t>
            </a:r>
            <a:r>
              <a:rPr kumimoji="1" lang="ja-JP" altLang="en-US" sz="1200" kern="1200" dirty="0">
                <a:solidFill>
                  <a:schemeClr val="tx1"/>
                </a:solidFill>
                <a:effectLst/>
                <a:latin typeface="+mn-lt"/>
                <a:ea typeface="+mn-ea"/>
                <a:cs typeface="+mn-cs"/>
              </a:rPr>
              <a:t>いただき、</a:t>
            </a:r>
            <a:r>
              <a:rPr kumimoji="1" lang="ja-JP" altLang="ja-JP" sz="1200" kern="1200" dirty="0">
                <a:solidFill>
                  <a:schemeClr val="tx1"/>
                </a:solidFill>
                <a:effectLst/>
                <a:latin typeface="+mn-lt"/>
                <a:ea typeface="+mn-ea"/>
                <a:cs typeface="+mn-cs"/>
              </a:rPr>
              <a:t>私からは、</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「本校の</a:t>
            </a:r>
            <a:r>
              <a:rPr kumimoji="1" lang="en-US" altLang="ja-JP" sz="1200" kern="1200" dirty="0">
                <a:solidFill>
                  <a:schemeClr val="tx1"/>
                </a:solidFill>
                <a:effectLst/>
                <a:latin typeface="+mn-lt"/>
                <a:ea typeface="+mn-ea"/>
                <a:cs typeface="+mn-cs"/>
              </a:rPr>
              <a:t>Teams</a:t>
            </a:r>
            <a:r>
              <a:rPr kumimoji="1" lang="ja-JP" altLang="en-US"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rPr>
              <a:t>チーム編成」「</a:t>
            </a:r>
            <a:r>
              <a:rPr kumimoji="1" lang="en-US" altLang="ja-JP" sz="1200" kern="1200" dirty="0">
                <a:solidFill>
                  <a:schemeClr val="tx1"/>
                </a:solidFill>
                <a:effectLst/>
                <a:latin typeface="+mn-lt"/>
                <a:ea typeface="+mn-ea"/>
                <a:cs typeface="+mn-cs"/>
              </a:rPr>
              <a:t>Teams</a:t>
            </a:r>
            <a:r>
              <a:rPr kumimoji="1" lang="ja-JP" altLang="ja-JP" sz="1200" kern="1200" dirty="0">
                <a:solidFill>
                  <a:schemeClr val="tx1"/>
                </a:solidFill>
                <a:effectLst/>
                <a:latin typeface="+mn-lt"/>
                <a:ea typeface="+mn-ea"/>
                <a:cs typeface="+mn-cs"/>
              </a:rPr>
              <a:t>会議を使った授業の配信」「生徒の情報活用能力」についてお話をさせていただきます。</a:t>
            </a:r>
            <a:r>
              <a:rPr kumimoji="1" lang="ja-JP" altLang="en-US" sz="1200" kern="1200" dirty="0">
                <a:solidFill>
                  <a:schemeClr val="tx1"/>
                </a:solidFill>
                <a:effectLst/>
                <a:latin typeface="+mn-lt"/>
                <a:ea typeface="+mn-ea"/>
                <a:cs typeface="+mn-cs"/>
              </a:rPr>
              <a:t>どうぞ、</a:t>
            </a:r>
            <a:r>
              <a:rPr kumimoji="1" lang="ja-JP" altLang="ja-JP" sz="1200" kern="1200" dirty="0">
                <a:solidFill>
                  <a:schemeClr val="tx1"/>
                </a:solidFill>
                <a:effectLst/>
                <a:latin typeface="+mn-lt"/>
                <a:ea typeface="+mn-ea"/>
                <a:cs typeface="+mn-cs"/>
              </a:rPr>
              <a:t>よろしくお願いします。</a:t>
            </a: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019DF3-C999-431D-811B-87940E14421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766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みなさん</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こんにちは、肥前中学校</a:t>
            </a:r>
            <a:r>
              <a:rPr kumimoji="1" lang="en-US" altLang="ja-JP" sz="1200" kern="1200" dirty="0">
                <a:solidFill>
                  <a:schemeClr val="tx1"/>
                </a:solidFill>
                <a:effectLst/>
                <a:latin typeface="+mn-lt"/>
                <a:ea typeface="+mn-ea"/>
                <a:cs typeface="+mn-cs"/>
              </a:rPr>
              <a:t>E</a:t>
            </a:r>
            <a:r>
              <a:rPr kumimoji="1" lang="ja-JP" altLang="ja-JP" sz="1200" kern="1200" dirty="0">
                <a:solidFill>
                  <a:schemeClr val="tx1"/>
                </a:solidFill>
                <a:effectLst/>
                <a:latin typeface="+mn-lt"/>
                <a:ea typeface="+mn-ea"/>
                <a:cs typeface="+mn-cs"/>
              </a:rPr>
              <a:t>リーダーの鶴田と申します。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昨年から引き続きで、</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年目となりました。</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昨年度は、</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人１台端末の導入</a:t>
            </a:r>
            <a:r>
              <a:rPr kumimoji="1" lang="ja-JP" altLang="en-US" sz="1200" kern="1200" dirty="0">
                <a:solidFill>
                  <a:schemeClr val="tx1"/>
                </a:solidFill>
                <a:effectLst/>
                <a:latin typeface="+mn-lt"/>
                <a:ea typeface="+mn-ea"/>
                <a:cs typeface="+mn-cs"/>
              </a:rPr>
              <a:t>ということで</a:t>
            </a:r>
            <a:r>
              <a:rPr kumimoji="1" lang="ja-JP" altLang="ja-JP" sz="1200" kern="1200" dirty="0">
                <a:solidFill>
                  <a:schemeClr val="tx1"/>
                </a:solidFill>
                <a:effectLst/>
                <a:latin typeface="+mn-lt"/>
                <a:ea typeface="+mn-ea"/>
                <a:cs typeface="+mn-cs"/>
              </a:rPr>
              <a:t>、どのように端末を管理していくか、どのようなアプリケーションがあるのか、何ができるのかと試行錯誤を繰り返しながら実践してまいりました。教科によりかたよりはありますが、昨年度は全校でおよそ</a:t>
            </a:r>
            <a:r>
              <a:rPr kumimoji="1" lang="en-US" altLang="ja-JP" sz="1200" kern="1200" dirty="0">
                <a:solidFill>
                  <a:schemeClr val="tx1"/>
                </a:solidFill>
                <a:effectLst/>
                <a:latin typeface="+mn-lt"/>
                <a:ea typeface="+mn-ea"/>
                <a:cs typeface="+mn-cs"/>
              </a:rPr>
              <a:t>600</a:t>
            </a:r>
            <a:r>
              <a:rPr kumimoji="1" lang="ja-JP" altLang="ja-JP" sz="1200" kern="1200" dirty="0">
                <a:solidFill>
                  <a:schemeClr val="tx1"/>
                </a:solidFill>
                <a:effectLst/>
                <a:latin typeface="+mn-lt"/>
                <a:ea typeface="+mn-ea"/>
                <a:cs typeface="+mn-cs"/>
              </a:rPr>
              <a:t>時間の授業を実施しました。今年度は</a:t>
            </a:r>
            <a:r>
              <a:rPr kumimoji="1" lang="ja-JP" altLang="en-US" sz="1200" kern="1200" dirty="0">
                <a:solidFill>
                  <a:schemeClr val="tx1"/>
                </a:solidFill>
                <a:effectLst/>
                <a:latin typeface="+mn-lt"/>
                <a:ea typeface="+mn-ea"/>
                <a:cs typeface="+mn-cs"/>
              </a:rPr>
              <a:t>「使用」から</a:t>
            </a:r>
            <a:r>
              <a:rPr kumimoji="1" lang="ja-JP" altLang="ja-JP" sz="1200" kern="1200" dirty="0">
                <a:solidFill>
                  <a:schemeClr val="tx1"/>
                </a:solidFill>
                <a:effectLst/>
                <a:latin typeface="+mn-lt"/>
                <a:ea typeface="+mn-ea"/>
                <a:cs typeface="+mn-cs"/>
              </a:rPr>
              <a:t>「活用」</a:t>
            </a:r>
            <a:r>
              <a:rPr kumimoji="1" lang="ja-JP" altLang="en-US" sz="1200" kern="1200" dirty="0">
                <a:solidFill>
                  <a:schemeClr val="tx1"/>
                </a:solidFill>
                <a:effectLst/>
                <a:latin typeface="+mn-lt"/>
                <a:ea typeface="+mn-ea"/>
                <a:cs typeface="+mn-cs"/>
              </a:rPr>
              <a:t>へと</a:t>
            </a:r>
            <a:r>
              <a:rPr kumimoji="1" lang="ja-JP" altLang="ja-JP" sz="1200" kern="1200" dirty="0">
                <a:solidFill>
                  <a:schemeClr val="tx1"/>
                </a:solidFill>
                <a:effectLst/>
                <a:latin typeface="+mn-lt"/>
                <a:ea typeface="+mn-ea"/>
                <a:cs typeface="+mn-cs"/>
              </a:rPr>
              <a:t>意識</a:t>
            </a:r>
            <a:r>
              <a:rPr kumimoji="1" lang="ja-JP" altLang="en-US" sz="1200" kern="1200" dirty="0">
                <a:solidFill>
                  <a:schemeClr val="tx1"/>
                </a:solidFill>
                <a:effectLst/>
                <a:latin typeface="+mn-lt"/>
                <a:ea typeface="+mn-ea"/>
                <a:cs typeface="+mn-cs"/>
              </a:rPr>
              <a:t>を向上させていけたらと</a:t>
            </a:r>
            <a:r>
              <a:rPr kumimoji="1" lang="ja-JP" altLang="ja-JP" sz="1200" kern="1200" dirty="0">
                <a:solidFill>
                  <a:schemeClr val="tx1"/>
                </a:solidFill>
                <a:effectLst/>
                <a:latin typeface="+mn-lt"/>
                <a:ea typeface="+mn-ea"/>
                <a:cs typeface="+mn-cs"/>
              </a:rPr>
              <a:t>思っています。</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実践事例については本日の公開授業や授業実践例に代えさせて</a:t>
            </a:r>
            <a:r>
              <a:rPr kumimoji="1" lang="ja-JP" altLang="en-US" sz="1200" kern="1200" dirty="0">
                <a:solidFill>
                  <a:schemeClr val="tx1"/>
                </a:solidFill>
                <a:effectLst/>
                <a:latin typeface="+mn-lt"/>
                <a:ea typeface="+mn-ea"/>
                <a:cs typeface="+mn-cs"/>
              </a:rPr>
              <a:t>いただき、</a:t>
            </a:r>
            <a:r>
              <a:rPr kumimoji="1" lang="ja-JP" altLang="ja-JP" sz="1200" kern="1200" dirty="0">
                <a:solidFill>
                  <a:schemeClr val="tx1"/>
                </a:solidFill>
                <a:effectLst/>
                <a:latin typeface="+mn-lt"/>
                <a:ea typeface="+mn-ea"/>
                <a:cs typeface="+mn-cs"/>
              </a:rPr>
              <a:t>私からは、</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「本校の</a:t>
            </a:r>
            <a:r>
              <a:rPr kumimoji="1" lang="en-US" altLang="ja-JP" sz="1200" kern="1200" dirty="0">
                <a:solidFill>
                  <a:schemeClr val="tx1"/>
                </a:solidFill>
                <a:effectLst/>
                <a:latin typeface="+mn-lt"/>
                <a:ea typeface="+mn-ea"/>
                <a:cs typeface="+mn-cs"/>
              </a:rPr>
              <a:t>Teams</a:t>
            </a:r>
            <a:r>
              <a:rPr kumimoji="1" lang="ja-JP" altLang="en-US"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rPr>
              <a:t>チーム編成」「</a:t>
            </a:r>
            <a:r>
              <a:rPr kumimoji="1" lang="en-US" altLang="ja-JP" sz="1200" kern="1200" dirty="0">
                <a:solidFill>
                  <a:schemeClr val="tx1"/>
                </a:solidFill>
                <a:effectLst/>
                <a:latin typeface="+mn-lt"/>
                <a:ea typeface="+mn-ea"/>
                <a:cs typeface="+mn-cs"/>
              </a:rPr>
              <a:t>Teams</a:t>
            </a:r>
            <a:r>
              <a:rPr kumimoji="1" lang="ja-JP" altLang="ja-JP" sz="1200" kern="1200" dirty="0">
                <a:solidFill>
                  <a:schemeClr val="tx1"/>
                </a:solidFill>
                <a:effectLst/>
                <a:latin typeface="+mn-lt"/>
                <a:ea typeface="+mn-ea"/>
                <a:cs typeface="+mn-cs"/>
              </a:rPr>
              <a:t>会議を使った授業の配信」「生徒の情報活用能力」についてお話をさせていただきます。</a:t>
            </a:r>
            <a:r>
              <a:rPr kumimoji="1" lang="ja-JP" altLang="en-US" sz="1200" kern="1200" dirty="0">
                <a:solidFill>
                  <a:schemeClr val="tx1"/>
                </a:solidFill>
                <a:effectLst/>
                <a:latin typeface="+mn-lt"/>
                <a:ea typeface="+mn-ea"/>
                <a:cs typeface="+mn-cs"/>
              </a:rPr>
              <a:t>どうぞ、</a:t>
            </a:r>
            <a:r>
              <a:rPr kumimoji="1" lang="ja-JP" altLang="ja-JP" sz="1200" kern="1200" dirty="0">
                <a:solidFill>
                  <a:schemeClr val="tx1"/>
                </a:solidFill>
                <a:effectLst/>
                <a:latin typeface="+mn-lt"/>
                <a:ea typeface="+mn-ea"/>
                <a:cs typeface="+mn-cs"/>
              </a:rPr>
              <a:t>よろしくお願いします。</a:t>
            </a: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019DF3-C999-431D-811B-87940E14421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39692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みなさん</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こんにちは、肥前中学校</a:t>
            </a:r>
            <a:r>
              <a:rPr kumimoji="1" lang="en-US" altLang="ja-JP" sz="1200" kern="1200" dirty="0">
                <a:solidFill>
                  <a:schemeClr val="tx1"/>
                </a:solidFill>
                <a:effectLst/>
                <a:latin typeface="+mn-lt"/>
                <a:ea typeface="+mn-ea"/>
                <a:cs typeface="+mn-cs"/>
              </a:rPr>
              <a:t>E</a:t>
            </a:r>
            <a:r>
              <a:rPr kumimoji="1" lang="ja-JP" altLang="ja-JP" sz="1200" kern="1200" dirty="0">
                <a:solidFill>
                  <a:schemeClr val="tx1"/>
                </a:solidFill>
                <a:effectLst/>
                <a:latin typeface="+mn-lt"/>
                <a:ea typeface="+mn-ea"/>
                <a:cs typeface="+mn-cs"/>
              </a:rPr>
              <a:t>リーダーの鶴田と申します。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昨年から引き続きで、</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年目となりました。</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昨年度は、</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人１台端末の導入</a:t>
            </a:r>
            <a:r>
              <a:rPr kumimoji="1" lang="ja-JP" altLang="en-US" sz="1200" kern="1200" dirty="0">
                <a:solidFill>
                  <a:schemeClr val="tx1"/>
                </a:solidFill>
                <a:effectLst/>
                <a:latin typeface="+mn-lt"/>
                <a:ea typeface="+mn-ea"/>
                <a:cs typeface="+mn-cs"/>
              </a:rPr>
              <a:t>ということで</a:t>
            </a:r>
            <a:r>
              <a:rPr kumimoji="1" lang="ja-JP" altLang="ja-JP" sz="1200" kern="1200" dirty="0">
                <a:solidFill>
                  <a:schemeClr val="tx1"/>
                </a:solidFill>
                <a:effectLst/>
                <a:latin typeface="+mn-lt"/>
                <a:ea typeface="+mn-ea"/>
                <a:cs typeface="+mn-cs"/>
              </a:rPr>
              <a:t>、どのように端末を管理していくか、どのようなアプリケーションがあるのか、何ができるのかと試行錯誤を繰り返しながら実践してまいりました。教科によりかたよりはありますが、昨年度は全校でおよそ</a:t>
            </a:r>
            <a:r>
              <a:rPr kumimoji="1" lang="en-US" altLang="ja-JP" sz="1200" kern="1200" dirty="0">
                <a:solidFill>
                  <a:schemeClr val="tx1"/>
                </a:solidFill>
                <a:effectLst/>
                <a:latin typeface="+mn-lt"/>
                <a:ea typeface="+mn-ea"/>
                <a:cs typeface="+mn-cs"/>
              </a:rPr>
              <a:t>600</a:t>
            </a:r>
            <a:r>
              <a:rPr kumimoji="1" lang="ja-JP" altLang="ja-JP" sz="1200" kern="1200" dirty="0">
                <a:solidFill>
                  <a:schemeClr val="tx1"/>
                </a:solidFill>
                <a:effectLst/>
                <a:latin typeface="+mn-lt"/>
                <a:ea typeface="+mn-ea"/>
                <a:cs typeface="+mn-cs"/>
              </a:rPr>
              <a:t>時間の授業を実施しました。今年度は</a:t>
            </a:r>
            <a:r>
              <a:rPr kumimoji="1" lang="ja-JP" altLang="en-US" sz="1200" kern="1200" dirty="0">
                <a:solidFill>
                  <a:schemeClr val="tx1"/>
                </a:solidFill>
                <a:effectLst/>
                <a:latin typeface="+mn-lt"/>
                <a:ea typeface="+mn-ea"/>
                <a:cs typeface="+mn-cs"/>
              </a:rPr>
              <a:t>「使用」から</a:t>
            </a:r>
            <a:r>
              <a:rPr kumimoji="1" lang="ja-JP" altLang="ja-JP" sz="1200" kern="1200" dirty="0">
                <a:solidFill>
                  <a:schemeClr val="tx1"/>
                </a:solidFill>
                <a:effectLst/>
                <a:latin typeface="+mn-lt"/>
                <a:ea typeface="+mn-ea"/>
                <a:cs typeface="+mn-cs"/>
              </a:rPr>
              <a:t>「活用」</a:t>
            </a:r>
            <a:r>
              <a:rPr kumimoji="1" lang="ja-JP" altLang="en-US" sz="1200" kern="1200" dirty="0">
                <a:solidFill>
                  <a:schemeClr val="tx1"/>
                </a:solidFill>
                <a:effectLst/>
                <a:latin typeface="+mn-lt"/>
                <a:ea typeface="+mn-ea"/>
                <a:cs typeface="+mn-cs"/>
              </a:rPr>
              <a:t>へと</a:t>
            </a:r>
            <a:r>
              <a:rPr kumimoji="1" lang="ja-JP" altLang="ja-JP" sz="1200" kern="1200" dirty="0">
                <a:solidFill>
                  <a:schemeClr val="tx1"/>
                </a:solidFill>
                <a:effectLst/>
                <a:latin typeface="+mn-lt"/>
                <a:ea typeface="+mn-ea"/>
                <a:cs typeface="+mn-cs"/>
              </a:rPr>
              <a:t>意識</a:t>
            </a:r>
            <a:r>
              <a:rPr kumimoji="1" lang="ja-JP" altLang="en-US" sz="1200" kern="1200" dirty="0">
                <a:solidFill>
                  <a:schemeClr val="tx1"/>
                </a:solidFill>
                <a:effectLst/>
                <a:latin typeface="+mn-lt"/>
                <a:ea typeface="+mn-ea"/>
                <a:cs typeface="+mn-cs"/>
              </a:rPr>
              <a:t>を向上させていけたらと</a:t>
            </a:r>
            <a:r>
              <a:rPr kumimoji="1" lang="ja-JP" altLang="ja-JP" sz="1200" kern="1200" dirty="0">
                <a:solidFill>
                  <a:schemeClr val="tx1"/>
                </a:solidFill>
                <a:effectLst/>
                <a:latin typeface="+mn-lt"/>
                <a:ea typeface="+mn-ea"/>
                <a:cs typeface="+mn-cs"/>
              </a:rPr>
              <a:t>思っています。</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実践事例については本日の公開授業や授業実践例に代えさせて</a:t>
            </a:r>
            <a:r>
              <a:rPr kumimoji="1" lang="ja-JP" altLang="en-US" sz="1200" kern="1200" dirty="0">
                <a:solidFill>
                  <a:schemeClr val="tx1"/>
                </a:solidFill>
                <a:effectLst/>
                <a:latin typeface="+mn-lt"/>
                <a:ea typeface="+mn-ea"/>
                <a:cs typeface="+mn-cs"/>
              </a:rPr>
              <a:t>いただき、</a:t>
            </a:r>
            <a:r>
              <a:rPr kumimoji="1" lang="ja-JP" altLang="ja-JP" sz="1200" kern="1200" dirty="0">
                <a:solidFill>
                  <a:schemeClr val="tx1"/>
                </a:solidFill>
                <a:effectLst/>
                <a:latin typeface="+mn-lt"/>
                <a:ea typeface="+mn-ea"/>
                <a:cs typeface="+mn-cs"/>
              </a:rPr>
              <a:t>私からは、</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「本校の</a:t>
            </a:r>
            <a:r>
              <a:rPr kumimoji="1" lang="en-US" altLang="ja-JP" sz="1200" kern="1200" dirty="0">
                <a:solidFill>
                  <a:schemeClr val="tx1"/>
                </a:solidFill>
                <a:effectLst/>
                <a:latin typeface="+mn-lt"/>
                <a:ea typeface="+mn-ea"/>
                <a:cs typeface="+mn-cs"/>
              </a:rPr>
              <a:t>Teams</a:t>
            </a:r>
            <a:r>
              <a:rPr kumimoji="1" lang="ja-JP" altLang="en-US"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rPr>
              <a:t>チーム編成」「</a:t>
            </a:r>
            <a:r>
              <a:rPr kumimoji="1" lang="en-US" altLang="ja-JP" sz="1200" kern="1200" dirty="0">
                <a:solidFill>
                  <a:schemeClr val="tx1"/>
                </a:solidFill>
                <a:effectLst/>
                <a:latin typeface="+mn-lt"/>
                <a:ea typeface="+mn-ea"/>
                <a:cs typeface="+mn-cs"/>
              </a:rPr>
              <a:t>Teams</a:t>
            </a:r>
            <a:r>
              <a:rPr kumimoji="1" lang="ja-JP" altLang="ja-JP" sz="1200" kern="1200" dirty="0">
                <a:solidFill>
                  <a:schemeClr val="tx1"/>
                </a:solidFill>
                <a:effectLst/>
                <a:latin typeface="+mn-lt"/>
                <a:ea typeface="+mn-ea"/>
                <a:cs typeface="+mn-cs"/>
              </a:rPr>
              <a:t>会議を使った授業の配信」「生徒の情報活用能力」についてお話をさせていただきます。</a:t>
            </a:r>
            <a:r>
              <a:rPr kumimoji="1" lang="ja-JP" altLang="en-US" sz="1200" kern="1200" dirty="0">
                <a:solidFill>
                  <a:schemeClr val="tx1"/>
                </a:solidFill>
                <a:effectLst/>
                <a:latin typeface="+mn-lt"/>
                <a:ea typeface="+mn-ea"/>
                <a:cs typeface="+mn-cs"/>
              </a:rPr>
              <a:t>どうぞ、</a:t>
            </a:r>
            <a:r>
              <a:rPr kumimoji="1" lang="ja-JP" altLang="ja-JP" sz="1200" kern="1200" dirty="0">
                <a:solidFill>
                  <a:schemeClr val="tx1"/>
                </a:solidFill>
                <a:effectLst/>
                <a:latin typeface="+mn-lt"/>
                <a:ea typeface="+mn-ea"/>
                <a:cs typeface="+mn-cs"/>
              </a:rPr>
              <a:t>よろしくお願いします。</a:t>
            </a: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019DF3-C999-431D-811B-87940E14421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89609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みなさん</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こんにちは、肥前中学校</a:t>
            </a:r>
            <a:r>
              <a:rPr kumimoji="1" lang="en-US" altLang="ja-JP" sz="1200" kern="1200" dirty="0">
                <a:solidFill>
                  <a:schemeClr val="tx1"/>
                </a:solidFill>
                <a:effectLst/>
                <a:latin typeface="+mn-lt"/>
                <a:ea typeface="+mn-ea"/>
                <a:cs typeface="+mn-cs"/>
              </a:rPr>
              <a:t>E</a:t>
            </a:r>
            <a:r>
              <a:rPr kumimoji="1" lang="ja-JP" altLang="ja-JP" sz="1200" kern="1200" dirty="0">
                <a:solidFill>
                  <a:schemeClr val="tx1"/>
                </a:solidFill>
                <a:effectLst/>
                <a:latin typeface="+mn-lt"/>
                <a:ea typeface="+mn-ea"/>
                <a:cs typeface="+mn-cs"/>
              </a:rPr>
              <a:t>リーダーの鶴田と申します。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昨年から引き続きで、</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年目となりました。</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昨年度は、</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人１台端末の導入</a:t>
            </a:r>
            <a:r>
              <a:rPr kumimoji="1" lang="ja-JP" altLang="en-US" sz="1200" kern="1200" dirty="0">
                <a:solidFill>
                  <a:schemeClr val="tx1"/>
                </a:solidFill>
                <a:effectLst/>
                <a:latin typeface="+mn-lt"/>
                <a:ea typeface="+mn-ea"/>
                <a:cs typeface="+mn-cs"/>
              </a:rPr>
              <a:t>ということで</a:t>
            </a:r>
            <a:r>
              <a:rPr kumimoji="1" lang="ja-JP" altLang="ja-JP" sz="1200" kern="1200" dirty="0">
                <a:solidFill>
                  <a:schemeClr val="tx1"/>
                </a:solidFill>
                <a:effectLst/>
                <a:latin typeface="+mn-lt"/>
                <a:ea typeface="+mn-ea"/>
                <a:cs typeface="+mn-cs"/>
              </a:rPr>
              <a:t>、どのように端末を管理していくか、どのようなアプリケーションがあるのか、何ができるのかと試行錯誤を繰り返しながら実践してまいりました。教科によりかたよりはありますが、昨年度は全校でおよそ</a:t>
            </a:r>
            <a:r>
              <a:rPr kumimoji="1" lang="en-US" altLang="ja-JP" sz="1200" kern="1200" dirty="0">
                <a:solidFill>
                  <a:schemeClr val="tx1"/>
                </a:solidFill>
                <a:effectLst/>
                <a:latin typeface="+mn-lt"/>
                <a:ea typeface="+mn-ea"/>
                <a:cs typeface="+mn-cs"/>
              </a:rPr>
              <a:t>600</a:t>
            </a:r>
            <a:r>
              <a:rPr kumimoji="1" lang="ja-JP" altLang="ja-JP" sz="1200" kern="1200" dirty="0">
                <a:solidFill>
                  <a:schemeClr val="tx1"/>
                </a:solidFill>
                <a:effectLst/>
                <a:latin typeface="+mn-lt"/>
                <a:ea typeface="+mn-ea"/>
                <a:cs typeface="+mn-cs"/>
              </a:rPr>
              <a:t>時間の授業を実施しました。今年度は</a:t>
            </a:r>
            <a:r>
              <a:rPr kumimoji="1" lang="ja-JP" altLang="en-US" sz="1200" kern="1200" dirty="0">
                <a:solidFill>
                  <a:schemeClr val="tx1"/>
                </a:solidFill>
                <a:effectLst/>
                <a:latin typeface="+mn-lt"/>
                <a:ea typeface="+mn-ea"/>
                <a:cs typeface="+mn-cs"/>
              </a:rPr>
              <a:t>「使用」から</a:t>
            </a:r>
            <a:r>
              <a:rPr kumimoji="1" lang="ja-JP" altLang="ja-JP" sz="1200" kern="1200" dirty="0">
                <a:solidFill>
                  <a:schemeClr val="tx1"/>
                </a:solidFill>
                <a:effectLst/>
                <a:latin typeface="+mn-lt"/>
                <a:ea typeface="+mn-ea"/>
                <a:cs typeface="+mn-cs"/>
              </a:rPr>
              <a:t>「活用」</a:t>
            </a:r>
            <a:r>
              <a:rPr kumimoji="1" lang="ja-JP" altLang="en-US" sz="1200" kern="1200" dirty="0">
                <a:solidFill>
                  <a:schemeClr val="tx1"/>
                </a:solidFill>
                <a:effectLst/>
                <a:latin typeface="+mn-lt"/>
                <a:ea typeface="+mn-ea"/>
                <a:cs typeface="+mn-cs"/>
              </a:rPr>
              <a:t>へと</a:t>
            </a:r>
            <a:r>
              <a:rPr kumimoji="1" lang="ja-JP" altLang="ja-JP" sz="1200" kern="1200" dirty="0">
                <a:solidFill>
                  <a:schemeClr val="tx1"/>
                </a:solidFill>
                <a:effectLst/>
                <a:latin typeface="+mn-lt"/>
                <a:ea typeface="+mn-ea"/>
                <a:cs typeface="+mn-cs"/>
              </a:rPr>
              <a:t>意識</a:t>
            </a:r>
            <a:r>
              <a:rPr kumimoji="1" lang="ja-JP" altLang="en-US" sz="1200" kern="1200" dirty="0">
                <a:solidFill>
                  <a:schemeClr val="tx1"/>
                </a:solidFill>
                <a:effectLst/>
                <a:latin typeface="+mn-lt"/>
                <a:ea typeface="+mn-ea"/>
                <a:cs typeface="+mn-cs"/>
              </a:rPr>
              <a:t>を向上させていけたらと</a:t>
            </a:r>
            <a:r>
              <a:rPr kumimoji="1" lang="ja-JP" altLang="ja-JP" sz="1200" kern="1200" dirty="0">
                <a:solidFill>
                  <a:schemeClr val="tx1"/>
                </a:solidFill>
                <a:effectLst/>
                <a:latin typeface="+mn-lt"/>
                <a:ea typeface="+mn-ea"/>
                <a:cs typeface="+mn-cs"/>
              </a:rPr>
              <a:t>思っています。</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実践事例については本日の公開授業や授業実践例に代えさせて</a:t>
            </a:r>
            <a:r>
              <a:rPr kumimoji="1" lang="ja-JP" altLang="en-US" sz="1200" kern="1200" dirty="0">
                <a:solidFill>
                  <a:schemeClr val="tx1"/>
                </a:solidFill>
                <a:effectLst/>
                <a:latin typeface="+mn-lt"/>
                <a:ea typeface="+mn-ea"/>
                <a:cs typeface="+mn-cs"/>
              </a:rPr>
              <a:t>いただき、</a:t>
            </a:r>
            <a:r>
              <a:rPr kumimoji="1" lang="ja-JP" altLang="ja-JP" sz="1200" kern="1200" dirty="0">
                <a:solidFill>
                  <a:schemeClr val="tx1"/>
                </a:solidFill>
                <a:effectLst/>
                <a:latin typeface="+mn-lt"/>
                <a:ea typeface="+mn-ea"/>
                <a:cs typeface="+mn-cs"/>
              </a:rPr>
              <a:t>私からは、</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「本校の</a:t>
            </a:r>
            <a:r>
              <a:rPr kumimoji="1" lang="en-US" altLang="ja-JP" sz="1200" kern="1200" dirty="0">
                <a:solidFill>
                  <a:schemeClr val="tx1"/>
                </a:solidFill>
                <a:effectLst/>
                <a:latin typeface="+mn-lt"/>
                <a:ea typeface="+mn-ea"/>
                <a:cs typeface="+mn-cs"/>
              </a:rPr>
              <a:t>Teams</a:t>
            </a:r>
            <a:r>
              <a:rPr kumimoji="1" lang="ja-JP" altLang="en-US"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rPr>
              <a:t>チーム編成」「</a:t>
            </a:r>
            <a:r>
              <a:rPr kumimoji="1" lang="en-US" altLang="ja-JP" sz="1200" kern="1200" dirty="0">
                <a:solidFill>
                  <a:schemeClr val="tx1"/>
                </a:solidFill>
                <a:effectLst/>
                <a:latin typeface="+mn-lt"/>
                <a:ea typeface="+mn-ea"/>
                <a:cs typeface="+mn-cs"/>
              </a:rPr>
              <a:t>Teams</a:t>
            </a:r>
            <a:r>
              <a:rPr kumimoji="1" lang="ja-JP" altLang="ja-JP" sz="1200" kern="1200" dirty="0">
                <a:solidFill>
                  <a:schemeClr val="tx1"/>
                </a:solidFill>
                <a:effectLst/>
                <a:latin typeface="+mn-lt"/>
                <a:ea typeface="+mn-ea"/>
                <a:cs typeface="+mn-cs"/>
              </a:rPr>
              <a:t>会議を使った授業の配信」「生徒の情報活用能力」についてお話をさせていただきます。</a:t>
            </a:r>
            <a:r>
              <a:rPr kumimoji="1" lang="ja-JP" altLang="en-US" sz="1200" kern="1200" dirty="0">
                <a:solidFill>
                  <a:schemeClr val="tx1"/>
                </a:solidFill>
                <a:effectLst/>
                <a:latin typeface="+mn-lt"/>
                <a:ea typeface="+mn-ea"/>
                <a:cs typeface="+mn-cs"/>
              </a:rPr>
              <a:t>どうぞ、</a:t>
            </a:r>
            <a:r>
              <a:rPr kumimoji="1" lang="ja-JP" altLang="ja-JP" sz="1200" kern="1200" dirty="0">
                <a:solidFill>
                  <a:schemeClr val="tx1"/>
                </a:solidFill>
                <a:effectLst/>
                <a:latin typeface="+mn-lt"/>
                <a:ea typeface="+mn-ea"/>
                <a:cs typeface="+mn-cs"/>
              </a:rPr>
              <a:t>よろしくお願いします。</a:t>
            </a: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019DF3-C999-431D-811B-87940E14421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28130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みなさん</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こんにちは、肥前中学校</a:t>
            </a:r>
            <a:r>
              <a:rPr kumimoji="1" lang="en-US" altLang="ja-JP" sz="1200" kern="1200" dirty="0">
                <a:solidFill>
                  <a:schemeClr val="tx1"/>
                </a:solidFill>
                <a:effectLst/>
                <a:latin typeface="+mn-lt"/>
                <a:ea typeface="+mn-ea"/>
                <a:cs typeface="+mn-cs"/>
              </a:rPr>
              <a:t>E</a:t>
            </a:r>
            <a:r>
              <a:rPr kumimoji="1" lang="ja-JP" altLang="ja-JP" sz="1200" kern="1200" dirty="0">
                <a:solidFill>
                  <a:schemeClr val="tx1"/>
                </a:solidFill>
                <a:effectLst/>
                <a:latin typeface="+mn-lt"/>
                <a:ea typeface="+mn-ea"/>
                <a:cs typeface="+mn-cs"/>
              </a:rPr>
              <a:t>リーダーの鶴田と申します。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昨年から引き続きで、</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年目となりました。</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昨年度は、</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人１台端末の導入</a:t>
            </a:r>
            <a:r>
              <a:rPr kumimoji="1" lang="ja-JP" altLang="en-US" sz="1200" kern="1200" dirty="0">
                <a:solidFill>
                  <a:schemeClr val="tx1"/>
                </a:solidFill>
                <a:effectLst/>
                <a:latin typeface="+mn-lt"/>
                <a:ea typeface="+mn-ea"/>
                <a:cs typeface="+mn-cs"/>
              </a:rPr>
              <a:t>ということで</a:t>
            </a:r>
            <a:r>
              <a:rPr kumimoji="1" lang="ja-JP" altLang="ja-JP" sz="1200" kern="1200" dirty="0">
                <a:solidFill>
                  <a:schemeClr val="tx1"/>
                </a:solidFill>
                <a:effectLst/>
                <a:latin typeface="+mn-lt"/>
                <a:ea typeface="+mn-ea"/>
                <a:cs typeface="+mn-cs"/>
              </a:rPr>
              <a:t>、どのように端末を管理していくか、どのようなアプリケーションがあるのか、何ができるのかと試行錯誤を繰り返しながら実践してまいりました。教科によりかたよりはありますが、昨年度は全校でおよそ</a:t>
            </a:r>
            <a:r>
              <a:rPr kumimoji="1" lang="en-US" altLang="ja-JP" sz="1200" kern="1200" dirty="0">
                <a:solidFill>
                  <a:schemeClr val="tx1"/>
                </a:solidFill>
                <a:effectLst/>
                <a:latin typeface="+mn-lt"/>
                <a:ea typeface="+mn-ea"/>
                <a:cs typeface="+mn-cs"/>
              </a:rPr>
              <a:t>600</a:t>
            </a:r>
            <a:r>
              <a:rPr kumimoji="1" lang="ja-JP" altLang="ja-JP" sz="1200" kern="1200" dirty="0">
                <a:solidFill>
                  <a:schemeClr val="tx1"/>
                </a:solidFill>
                <a:effectLst/>
                <a:latin typeface="+mn-lt"/>
                <a:ea typeface="+mn-ea"/>
                <a:cs typeface="+mn-cs"/>
              </a:rPr>
              <a:t>時間の授業を実施しました。今年度は</a:t>
            </a:r>
            <a:r>
              <a:rPr kumimoji="1" lang="ja-JP" altLang="en-US" sz="1200" kern="1200" dirty="0">
                <a:solidFill>
                  <a:schemeClr val="tx1"/>
                </a:solidFill>
                <a:effectLst/>
                <a:latin typeface="+mn-lt"/>
                <a:ea typeface="+mn-ea"/>
                <a:cs typeface="+mn-cs"/>
              </a:rPr>
              <a:t>「使用」から</a:t>
            </a:r>
            <a:r>
              <a:rPr kumimoji="1" lang="ja-JP" altLang="ja-JP" sz="1200" kern="1200" dirty="0">
                <a:solidFill>
                  <a:schemeClr val="tx1"/>
                </a:solidFill>
                <a:effectLst/>
                <a:latin typeface="+mn-lt"/>
                <a:ea typeface="+mn-ea"/>
                <a:cs typeface="+mn-cs"/>
              </a:rPr>
              <a:t>「活用」</a:t>
            </a:r>
            <a:r>
              <a:rPr kumimoji="1" lang="ja-JP" altLang="en-US" sz="1200" kern="1200" dirty="0">
                <a:solidFill>
                  <a:schemeClr val="tx1"/>
                </a:solidFill>
                <a:effectLst/>
                <a:latin typeface="+mn-lt"/>
                <a:ea typeface="+mn-ea"/>
                <a:cs typeface="+mn-cs"/>
              </a:rPr>
              <a:t>へと</a:t>
            </a:r>
            <a:r>
              <a:rPr kumimoji="1" lang="ja-JP" altLang="ja-JP" sz="1200" kern="1200" dirty="0">
                <a:solidFill>
                  <a:schemeClr val="tx1"/>
                </a:solidFill>
                <a:effectLst/>
                <a:latin typeface="+mn-lt"/>
                <a:ea typeface="+mn-ea"/>
                <a:cs typeface="+mn-cs"/>
              </a:rPr>
              <a:t>意識</a:t>
            </a:r>
            <a:r>
              <a:rPr kumimoji="1" lang="ja-JP" altLang="en-US" sz="1200" kern="1200" dirty="0">
                <a:solidFill>
                  <a:schemeClr val="tx1"/>
                </a:solidFill>
                <a:effectLst/>
                <a:latin typeface="+mn-lt"/>
                <a:ea typeface="+mn-ea"/>
                <a:cs typeface="+mn-cs"/>
              </a:rPr>
              <a:t>を向上させていけたらと</a:t>
            </a:r>
            <a:r>
              <a:rPr kumimoji="1" lang="ja-JP" altLang="ja-JP" sz="1200" kern="1200" dirty="0">
                <a:solidFill>
                  <a:schemeClr val="tx1"/>
                </a:solidFill>
                <a:effectLst/>
                <a:latin typeface="+mn-lt"/>
                <a:ea typeface="+mn-ea"/>
                <a:cs typeface="+mn-cs"/>
              </a:rPr>
              <a:t>思っています。</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実践事例については本日の公開授業や授業実践例に代えさせて</a:t>
            </a:r>
            <a:r>
              <a:rPr kumimoji="1" lang="ja-JP" altLang="en-US" sz="1200" kern="1200" dirty="0">
                <a:solidFill>
                  <a:schemeClr val="tx1"/>
                </a:solidFill>
                <a:effectLst/>
                <a:latin typeface="+mn-lt"/>
                <a:ea typeface="+mn-ea"/>
                <a:cs typeface="+mn-cs"/>
              </a:rPr>
              <a:t>いただき、</a:t>
            </a:r>
            <a:r>
              <a:rPr kumimoji="1" lang="ja-JP" altLang="ja-JP" sz="1200" kern="1200" dirty="0">
                <a:solidFill>
                  <a:schemeClr val="tx1"/>
                </a:solidFill>
                <a:effectLst/>
                <a:latin typeface="+mn-lt"/>
                <a:ea typeface="+mn-ea"/>
                <a:cs typeface="+mn-cs"/>
              </a:rPr>
              <a:t>私からは、</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「本校の</a:t>
            </a:r>
            <a:r>
              <a:rPr kumimoji="1" lang="en-US" altLang="ja-JP" sz="1200" kern="1200" dirty="0">
                <a:solidFill>
                  <a:schemeClr val="tx1"/>
                </a:solidFill>
                <a:effectLst/>
                <a:latin typeface="+mn-lt"/>
                <a:ea typeface="+mn-ea"/>
                <a:cs typeface="+mn-cs"/>
              </a:rPr>
              <a:t>Teams</a:t>
            </a:r>
            <a:r>
              <a:rPr kumimoji="1" lang="ja-JP" altLang="en-US"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rPr>
              <a:t>チーム編成」「</a:t>
            </a:r>
            <a:r>
              <a:rPr kumimoji="1" lang="en-US" altLang="ja-JP" sz="1200" kern="1200" dirty="0">
                <a:solidFill>
                  <a:schemeClr val="tx1"/>
                </a:solidFill>
                <a:effectLst/>
                <a:latin typeface="+mn-lt"/>
                <a:ea typeface="+mn-ea"/>
                <a:cs typeface="+mn-cs"/>
              </a:rPr>
              <a:t>Teams</a:t>
            </a:r>
            <a:r>
              <a:rPr kumimoji="1" lang="ja-JP" altLang="ja-JP" sz="1200" kern="1200" dirty="0">
                <a:solidFill>
                  <a:schemeClr val="tx1"/>
                </a:solidFill>
                <a:effectLst/>
                <a:latin typeface="+mn-lt"/>
                <a:ea typeface="+mn-ea"/>
                <a:cs typeface="+mn-cs"/>
              </a:rPr>
              <a:t>会議を使った授業の配信」「生徒の情報活用能力」についてお話をさせていただきます。</a:t>
            </a:r>
            <a:r>
              <a:rPr kumimoji="1" lang="ja-JP" altLang="en-US" sz="1200" kern="1200" dirty="0">
                <a:solidFill>
                  <a:schemeClr val="tx1"/>
                </a:solidFill>
                <a:effectLst/>
                <a:latin typeface="+mn-lt"/>
                <a:ea typeface="+mn-ea"/>
                <a:cs typeface="+mn-cs"/>
              </a:rPr>
              <a:t>どうぞ、</a:t>
            </a:r>
            <a:r>
              <a:rPr kumimoji="1" lang="ja-JP" altLang="ja-JP" sz="1200" kern="1200" dirty="0">
                <a:solidFill>
                  <a:schemeClr val="tx1"/>
                </a:solidFill>
                <a:effectLst/>
                <a:latin typeface="+mn-lt"/>
                <a:ea typeface="+mn-ea"/>
                <a:cs typeface="+mn-cs"/>
              </a:rPr>
              <a:t>よろしくお願いします。</a:t>
            </a: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019DF3-C999-431D-811B-87940E14421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21570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みなさん</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こんにちは、肥前中学校</a:t>
            </a:r>
            <a:r>
              <a:rPr kumimoji="1" lang="en-US" altLang="ja-JP" sz="1200" kern="1200" dirty="0">
                <a:solidFill>
                  <a:schemeClr val="tx1"/>
                </a:solidFill>
                <a:effectLst/>
                <a:latin typeface="+mn-lt"/>
                <a:ea typeface="+mn-ea"/>
                <a:cs typeface="+mn-cs"/>
              </a:rPr>
              <a:t>E</a:t>
            </a:r>
            <a:r>
              <a:rPr kumimoji="1" lang="ja-JP" altLang="ja-JP" sz="1200" kern="1200" dirty="0">
                <a:solidFill>
                  <a:schemeClr val="tx1"/>
                </a:solidFill>
                <a:effectLst/>
                <a:latin typeface="+mn-lt"/>
                <a:ea typeface="+mn-ea"/>
                <a:cs typeface="+mn-cs"/>
              </a:rPr>
              <a:t>リーダーの鶴田と申します。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昨年から引き続きで、</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年目となりました。</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昨年度は、</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人１台端末の導入</a:t>
            </a:r>
            <a:r>
              <a:rPr kumimoji="1" lang="ja-JP" altLang="en-US" sz="1200" kern="1200" dirty="0">
                <a:solidFill>
                  <a:schemeClr val="tx1"/>
                </a:solidFill>
                <a:effectLst/>
                <a:latin typeface="+mn-lt"/>
                <a:ea typeface="+mn-ea"/>
                <a:cs typeface="+mn-cs"/>
              </a:rPr>
              <a:t>ということで</a:t>
            </a:r>
            <a:r>
              <a:rPr kumimoji="1" lang="ja-JP" altLang="ja-JP" sz="1200" kern="1200" dirty="0">
                <a:solidFill>
                  <a:schemeClr val="tx1"/>
                </a:solidFill>
                <a:effectLst/>
                <a:latin typeface="+mn-lt"/>
                <a:ea typeface="+mn-ea"/>
                <a:cs typeface="+mn-cs"/>
              </a:rPr>
              <a:t>、どのように端末を管理していくか、どのようなアプリケーションがあるのか、何ができるのかと試行錯誤を繰り返しながら実践してまいりました。教科によりかたよりはありますが、昨年度は全校でおよそ</a:t>
            </a:r>
            <a:r>
              <a:rPr kumimoji="1" lang="en-US" altLang="ja-JP" sz="1200" kern="1200" dirty="0">
                <a:solidFill>
                  <a:schemeClr val="tx1"/>
                </a:solidFill>
                <a:effectLst/>
                <a:latin typeface="+mn-lt"/>
                <a:ea typeface="+mn-ea"/>
                <a:cs typeface="+mn-cs"/>
              </a:rPr>
              <a:t>600</a:t>
            </a:r>
            <a:r>
              <a:rPr kumimoji="1" lang="ja-JP" altLang="ja-JP" sz="1200" kern="1200" dirty="0">
                <a:solidFill>
                  <a:schemeClr val="tx1"/>
                </a:solidFill>
                <a:effectLst/>
                <a:latin typeface="+mn-lt"/>
                <a:ea typeface="+mn-ea"/>
                <a:cs typeface="+mn-cs"/>
              </a:rPr>
              <a:t>時間の授業を実施しました。今年度は</a:t>
            </a:r>
            <a:r>
              <a:rPr kumimoji="1" lang="ja-JP" altLang="en-US" sz="1200" kern="1200" dirty="0">
                <a:solidFill>
                  <a:schemeClr val="tx1"/>
                </a:solidFill>
                <a:effectLst/>
                <a:latin typeface="+mn-lt"/>
                <a:ea typeface="+mn-ea"/>
                <a:cs typeface="+mn-cs"/>
              </a:rPr>
              <a:t>「使用」から</a:t>
            </a:r>
            <a:r>
              <a:rPr kumimoji="1" lang="ja-JP" altLang="ja-JP" sz="1200" kern="1200" dirty="0">
                <a:solidFill>
                  <a:schemeClr val="tx1"/>
                </a:solidFill>
                <a:effectLst/>
                <a:latin typeface="+mn-lt"/>
                <a:ea typeface="+mn-ea"/>
                <a:cs typeface="+mn-cs"/>
              </a:rPr>
              <a:t>「活用」</a:t>
            </a:r>
            <a:r>
              <a:rPr kumimoji="1" lang="ja-JP" altLang="en-US" sz="1200" kern="1200" dirty="0">
                <a:solidFill>
                  <a:schemeClr val="tx1"/>
                </a:solidFill>
                <a:effectLst/>
                <a:latin typeface="+mn-lt"/>
                <a:ea typeface="+mn-ea"/>
                <a:cs typeface="+mn-cs"/>
              </a:rPr>
              <a:t>へと</a:t>
            </a:r>
            <a:r>
              <a:rPr kumimoji="1" lang="ja-JP" altLang="ja-JP" sz="1200" kern="1200" dirty="0">
                <a:solidFill>
                  <a:schemeClr val="tx1"/>
                </a:solidFill>
                <a:effectLst/>
                <a:latin typeface="+mn-lt"/>
                <a:ea typeface="+mn-ea"/>
                <a:cs typeface="+mn-cs"/>
              </a:rPr>
              <a:t>意識</a:t>
            </a:r>
            <a:r>
              <a:rPr kumimoji="1" lang="ja-JP" altLang="en-US" sz="1200" kern="1200" dirty="0">
                <a:solidFill>
                  <a:schemeClr val="tx1"/>
                </a:solidFill>
                <a:effectLst/>
                <a:latin typeface="+mn-lt"/>
                <a:ea typeface="+mn-ea"/>
                <a:cs typeface="+mn-cs"/>
              </a:rPr>
              <a:t>を向上させていけたらと</a:t>
            </a:r>
            <a:r>
              <a:rPr kumimoji="1" lang="ja-JP" altLang="ja-JP" sz="1200" kern="1200" dirty="0">
                <a:solidFill>
                  <a:schemeClr val="tx1"/>
                </a:solidFill>
                <a:effectLst/>
                <a:latin typeface="+mn-lt"/>
                <a:ea typeface="+mn-ea"/>
                <a:cs typeface="+mn-cs"/>
              </a:rPr>
              <a:t>思っています。</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実践事例については本日の公開授業や授業実践例に代えさせて</a:t>
            </a:r>
            <a:r>
              <a:rPr kumimoji="1" lang="ja-JP" altLang="en-US" sz="1200" kern="1200" dirty="0">
                <a:solidFill>
                  <a:schemeClr val="tx1"/>
                </a:solidFill>
                <a:effectLst/>
                <a:latin typeface="+mn-lt"/>
                <a:ea typeface="+mn-ea"/>
                <a:cs typeface="+mn-cs"/>
              </a:rPr>
              <a:t>いただき、</a:t>
            </a:r>
            <a:r>
              <a:rPr kumimoji="1" lang="ja-JP" altLang="ja-JP" sz="1200" kern="1200" dirty="0">
                <a:solidFill>
                  <a:schemeClr val="tx1"/>
                </a:solidFill>
                <a:effectLst/>
                <a:latin typeface="+mn-lt"/>
                <a:ea typeface="+mn-ea"/>
                <a:cs typeface="+mn-cs"/>
              </a:rPr>
              <a:t>私からは、</a:t>
            </a:r>
            <a:endParaRPr kumimoji="1" lang="ja-JP" alt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「本校の</a:t>
            </a:r>
            <a:r>
              <a:rPr kumimoji="1" lang="en-US" altLang="ja-JP" sz="1200" kern="1200" dirty="0">
                <a:solidFill>
                  <a:schemeClr val="tx1"/>
                </a:solidFill>
                <a:effectLst/>
                <a:latin typeface="+mn-lt"/>
                <a:ea typeface="+mn-ea"/>
                <a:cs typeface="+mn-cs"/>
              </a:rPr>
              <a:t>Teams</a:t>
            </a:r>
            <a:r>
              <a:rPr kumimoji="1" lang="ja-JP" altLang="en-US"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rPr>
              <a:t>チーム編成」「</a:t>
            </a:r>
            <a:r>
              <a:rPr kumimoji="1" lang="en-US" altLang="ja-JP" sz="1200" kern="1200" dirty="0">
                <a:solidFill>
                  <a:schemeClr val="tx1"/>
                </a:solidFill>
                <a:effectLst/>
                <a:latin typeface="+mn-lt"/>
                <a:ea typeface="+mn-ea"/>
                <a:cs typeface="+mn-cs"/>
              </a:rPr>
              <a:t>Teams</a:t>
            </a:r>
            <a:r>
              <a:rPr kumimoji="1" lang="ja-JP" altLang="ja-JP" sz="1200" kern="1200" dirty="0">
                <a:solidFill>
                  <a:schemeClr val="tx1"/>
                </a:solidFill>
                <a:effectLst/>
                <a:latin typeface="+mn-lt"/>
                <a:ea typeface="+mn-ea"/>
                <a:cs typeface="+mn-cs"/>
              </a:rPr>
              <a:t>会議を使った授業の配信」「生徒の情報活用能力」についてお話をさせていただきます。</a:t>
            </a:r>
            <a:r>
              <a:rPr kumimoji="1" lang="ja-JP" altLang="en-US" sz="1200" kern="1200" dirty="0">
                <a:solidFill>
                  <a:schemeClr val="tx1"/>
                </a:solidFill>
                <a:effectLst/>
                <a:latin typeface="+mn-lt"/>
                <a:ea typeface="+mn-ea"/>
                <a:cs typeface="+mn-cs"/>
              </a:rPr>
              <a:t>どうぞ、</a:t>
            </a:r>
            <a:r>
              <a:rPr kumimoji="1" lang="ja-JP" altLang="ja-JP" sz="1200" kern="1200" dirty="0">
                <a:solidFill>
                  <a:schemeClr val="tx1"/>
                </a:solidFill>
                <a:effectLst/>
                <a:latin typeface="+mn-lt"/>
                <a:ea typeface="+mn-ea"/>
                <a:cs typeface="+mn-cs"/>
              </a:rPr>
              <a:t>よろしくお願いします。</a:t>
            </a:r>
          </a:p>
          <a:p>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019DF3-C999-431D-811B-87940E14421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7052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550145-EC7A-AF3F-3FD6-1F183FDC408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F4FE1A4-7F84-35C7-E5B4-8BAAE2BAA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65BD335-2588-4359-AAAA-5B1CD44B375B}"/>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5" name="フッター プレースホルダー 4">
            <a:extLst>
              <a:ext uri="{FF2B5EF4-FFF2-40B4-BE49-F238E27FC236}">
                <a16:creationId xmlns:a16="http://schemas.microsoft.com/office/drawing/2014/main" id="{65B916E5-1FBF-D543-27B1-D14CE2138D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05F2E5-DCD8-0620-4174-9366E3DAD86B}"/>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385976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F492BE-5DE5-39C2-6886-FD3147B96E9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20C18DE-9CD4-CCF2-04CD-507560BE0A0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FF1DE4-688B-58C1-480D-1A97C4FACDC4}"/>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5" name="フッター プレースホルダー 4">
            <a:extLst>
              <a:ext uri="{FF2B5EF4-FFF2-40B4-BE49-F238E27FC236}">
                <a16:creationId xmlns:a16="http://schemas.microsoft.com/office/drawing/2014/main" id="{CD9DFCC6-F36A-8C97-88AC-D8E92B2761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BC8F15-E041-391E-F212-25A2EBFBD449}"/>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85653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16D07C7-018A-367F-E438-42299869345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7F0A24-4FA6-EEA2-9A31-C3D4DF81244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46B83F-8ED2-730D-4C51-C195DA9F123E}"/>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5" name="フッター プレースホルダー 4">
            <a:extLst>
              <a:ext uri="{FF2B5EF4-FFF2-40B4-BE49-F238E27FC236}">
                <a16:creationId xmlns:a16="http://schemas.microsoft.com/office/drawing/2014/main" id="{E1265ABA-470D-1B3A-78EB-35D1716DE9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6056D3-2FBF-5B56-2B7F-CE992E8B480A}"/>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3983677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5BFD8B-1F2C-6831-BDCF-A46C1B0430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D1ED72-38B3-3DC6-E62B-2A910EB5585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5B963F-711E-2372-AE93-A0E88705AEBA}"/>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5" name="フッター プレースホルダー 4">
            <a:extLst>
              <a:ext uri="{FF2B5EF4-FFF2-40B4-BE49-F238E27FC236}">
                <a16:creationId xmlns:a16="http://schemas.microsoft.com/office/drawing/2014/main" id="{D975D824-97C4-40EB-BCF0-1AB6609D5A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996B3B-3ABD-A9C8-41EE-3454DA27B31C}"/>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318251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B52F90-BCA2-B4D7-E481-1BEFDE3983C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3EF817-DC32-26E1-DFFB-3691C4CB05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15C5966-A36E-81F3-D2CD-8D904238F6BF}"/>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5" name="フッター プレースホルダー 4">
            <a:extLst>
              <a:ext uri="{FF2B5EF4-FFF2-40B4-BE49-F238E27FC236}">
                <a16:creationId xmlns:a16="http://schemas.microsoft.com/office/drawing/2014/main" id="{04553A61-0056-01ED-0805-D9CB7FFEDE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211C0A-DD54-1B92-91D3-35DAEC3D331C}"/>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29345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129DFE-A5DD-11F2-7A87-30BFA7840D5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A6373FE-A57F-4343-A717-664FBBDE208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9CBE808-A3B0-EB3E-E53F-8EA941ADF5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DFBF545-B85C-0694-DFB7-6BD8DECD5BD6}"/>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6" name="フッター プレースホルダー 5">
            <a:extLst>
              <a:ext uri="{FF2B5EF4-FFF2-40B4-BE49-F238E27FC236}">
                <a16:creationId xmlns:a16="http://schemas.microsoft.com/office/drawing/2014/main" id="{E04DE3E2-0696-8FD1-EEB4-0513CD7A72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0218C2C-778D-C4B4-AD59-C920EEBC8788}"/>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1825556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D9D25F-6993-169C-5804-975467B7DDE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BDD1EA-4BDB-B4B3-40CE-EFE2A4B839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14D8EA3-35BE-FF2C-2A6C-FFDA01AD80F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1A803F0-192B-0D76-1E11-7A93FE4E0E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A2A3998-14DC-BED2-E8E0-5A375EF7C4F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8C4A2B-3589-EE37-0C22-FC562B4599BA}"/>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8" name="フッター プレースホルダー 7">
            <a:extLst>
              <a:ext uri="{FF2B5EF4-FFF2-40B4-BE49-F238E27FC236}">
                <a16:creationId xmlns:a16="http://schemas.microsoft.com/office/drawing/2014/main" id="{52899419-BCB0-A7D9-CCA8-9004AF7ACC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F709800-2290-7D7A-A476-39950E869DBA}"/>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399118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26F24A-61F1-DE34-42FE-A6278AA5903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651E3BD-7EC9-8E1D-96AC-A884124FFD47}"/>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4" name="フッター プレースホルダー 3">
            <a:extLst>
              <a:ext uri="{FF2B5EF4-FFF2-40B4-BE49-F238E27FC236}">
                <a16:creationId xmlns:a16="http://schemas.microsoft.com/office/drawing/2014/main" id="{C03E93BE-71D6-EF3D-9ACD-6B2C54F167B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300339B-3F8A-6506-BE07-ECD049250D0A}"/>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341916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7D23AE9-A01C-AA81-B9FA-6D270333FBA9}"/>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3" name="フッター プレースホルダー 2">
            <a:extLst>
              <a:ext uri="{FF2B5EF4-FFF2-40B4-BE49-F238E27FC236}">
                <a16:creationId xmlns:a16="http://schemas.microsoft.com/office/drawing/2014/main" id="{CADE277E-E2DE-C1CB-8B57-E9D9ED45CCD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085D660-0D3F-47C9-DB58-67D69B187A5C}"/>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201475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551D93-E0A9-85A1-D14C-DA802E3EAC4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41FE8B-A18A-D4B2-A3A2-F80B410F7D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91C0FEE-8686-5B8D-7962-5B97B7041C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1F21BE4-989D-9335-DB3C-FD36C2B19CFE}"/>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6" name="フッター プレースホルダー 5">
            <a:extLst>
              <a:ext uri="{FF2B5EF4-FFF2-40B4-BE49-F238E27FC236}">
                <a16:creationId xmlns:a16="http://schemas.microsoft.com/office/drawing/2014/main" id="{2E9383DA-AC50-9313-B3F2-87195B043F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207909-8104-6949-15F1-55192EAB4B39}"/>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180706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97C986-36A0-84E3-4340-7B396C7A9AC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A6AD832-0DDA-1BCB-0282-4A9B19360E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A3F2B3D-9746-0330-AE31-675AAF80F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85B6F1-12F2-0203-3810-4E7112386940}"/>
              </a:ext>
            </a:extLst>
          </p:cNvPr>
          <p:cNvSpPr>
            <a:spLocks noGrp="1"/>
          </p:cNvSpPr>
          <p:nvPr>
            <p:ph type="dt" sz="half" idx="10"/>
          </p:nvPr>
        </p:nvSpPr>
        <p:spPr/>
        <p:txBody>
          <a:bodyPr/>
          <a:lstStyle/>
          <a:p>
            <a:fld id="{0A65407C-67A6-42ED-BCD8-6CD110850C71}" type="datetimeFigureOut">
              <a:rPr kumimoji="1" lang="ja-JP" altLang="en-US" smtClean="0"/>
              <a:t>2022/11/28</a:t>
            </a:fld>
            <a:endParaRPr kumimoji="1" lang="ja-JP" altLang="en-US"/>
          </a:p>
        </p:txBody>
      </p:sp>
      <p:sp>
        <p:nvSpPr>
          <p:cNvPr id="6" name="フッター プレースホルダー 5">
            <a:extLst>
              <a:ext uri="{FF2B5EF4-FFF2-40B4-BE49-F238E27FC236}">
                <a16:creationId xmlns:a16="http://schemas.microsoft.com/office/drawing/2014/main" id="{75102A66-8933-DB32-97A8-46AA135E7B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38C88D-7B78-A7C6-DC40-7192E900BFD4}"/>
              </a:ext>
            </a:extLst>
          </p:cNvPr>
          <p:cNvSpPr>
            <a:spLocks noGrp="1"/>
          </p:cNvSpPr>
          <p:nvPr>
            <p:ph type="sldNum" sz="quarter" idx="12"/>
          </p:nvPr>
        </p:nvSpPr>
        <p:spPr/>
        <p:txBody>
          <a:body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87731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D5E289A-39E4-5CDB-F16B-60FBBB55B1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43A5C39-12E0-AEA0-7801-BFEDD61655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4E1119-2ECC-3F9D-6C75-DEF634739B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65407C-67A6-42ED-BCD8-6CD110850C71}" type="datetimeFigureOut">
              <a:rPr kumimoji="1" lang="ja-JP" altLang="en-US" smtClean="0"/>
              <a:t>2022/11/28</a:t>
            </a:fld>
            <a:endParaRPr kumimoji="1" lang="ja-JP" altLang="en-US"/>
          </a:p>
        </p:txBody>
      </p:sp>
      <p:sp>
        <p:nvSpPr>
          <p:cNvPr id="5" name="フッター プレースホルダー 4">
            <a:extLst>
              <a:ext uri="{FF2B5EF4-FFF2-40B4-BE49-F238E27FC236}">
                <a16:creationId xmlns:a16="http://schemas.microsoft.com/office/drawing/2014/main" id="{0CAFA944-2AA7-C505-951B-BBC1558D09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F864D2C-A619-42EE-1894-07ED354699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E4662-5743-44B3-87C8-71994C29B513}" type="slidenum">
              <a:rPr kumimoji="1" lang="ja-JP" altLang="en-US" smtClean="0"/>
              <a:t>‹#›</a:t>
            </a:fld>
            <a:endParaRPr kumimoji="1" lang="ja-JP" altLang="en-US"/>
          </a:p>
        </p:txBody>
      </p:sp>
    </p:spTree>
    <p:extLst>
      <p:ext uri="{BB962C8B-B14F-4D97-AF65-F5344CB8AC3E}">
        <p14:creationId xmlns:p14="http://schemas.microsoft.com/office/powerpoint/2010/main" val="2331650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karatsugiga.l-gate.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03966"/>
            <a:ext cx="12192000" cy="898693"/>
          </a:xfrm>
          <a:solidFill>
            <a:srgbClr val="0033CC"/>
          </a:solidFill>
        </p:spPr>
        <p:txBody>
          <a:bodyPr anchor="ctr" anchorCtr="0">
            <a:normAutofit/>
          </a:bodyPr>
          <a:lstStyle/>
          <a:p>
            <a:r>
              <a:rPr kumimoji="1" lang="en-US" altLang="ja-JP" sz="4800" b="1" dirty="0">
                <a:solidFill>
                  <a:schemeClr val="bg1">
                    <a:lumMod val="95000"/>
                  </a:schemeClr>
                </a:solidFill>
                <a:latin typeface="UD デジタル 教科書体 NK-R" panose="02020400000000000000" pitchFamily="18" charset="-128"/>
                <a:ea typeface="UD デジタル 教科書体 NK-R" panose="02020400000000000000" pitchFamily="18" charset="-128"/>
              </a:rPr>
              <a:t>MEXCBT</a:t>
            </a:r>
            <a:r>
              <a:rPr kumimoji="1" lang="ja-JP" altLang="en-US" sz="4800" b="1" dirty="0">
                <a:solidFill>
                  <a:schemeClr val="bg1">
                    <a:lumMod val="95000"/>
                  </a:schemeClr>
                </a:solidFill>
                <a:latin typeface="UD デジタル 教科書体 NK-R" panose="02020400000000000000" pitchFamily="18" charset="-128"/>
                <a:ea typeface="UD デジタル 教科書体 NK-R" panose="02020400000000000000" pitchFamily="18" charset="-128"/>
              </a:rPr>
              <a:t>（メクビット）について</a:t>
            </a:r>
          </a:p>
        </p:txBody>
      </p:sp>
      <p:sp>
        <p:nvSpPr>
          <p:cNvPr id="4" name="サブタイトル 2"/>
          <p:cNvSpPr txBox="1">
            <a:spLocks/>
          </p:cNvSpPr>
          <p:nvPr/>
        </p:nvSpPr>
        <p:spPr>
          <a:xfrm>
            <a:off x="-1" y="6195046"/>
            <a:ext cx="12192000" cy="662954"/>
          </a:xfrm>
          <a:prstGeom prst="rect">
            <a:avLst/>
          </a:prstGeom>
          <a:solidFill>
            <a:srgbClr val="002060"/>
          </a:solidFill>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2022.11</a:t>
            </a:r>
            <a:r>
              <a:rPr kumimoji="1" lang="ja-JP" altLang="en-US" sz="28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月　唐津市立肥前中学校　鶴田和久</a:t>
            </a:r>
          </a:p>
        </p:txBody>
      </p:sp>
      <p:sp>
        <p:nvSpPr>
          <p:cNvPr id="6" name="額縁 5"/>
          <p:cNvSpPr/>
          <p:nvPr/>
        </p:nvSpPr>
        <p:spPr>
          <a:xfrm>
            <a:off x="495296" y="2517764"/>
            <a:ext cx="11201399" cy="796376"/>
          </a:xfrm>
          <a:prstGeom prst="bevel">
            <a:avLst/>
          </a:prstGeom>
          <a:gradFill>
            <a:gsLst>
              <a:gs pos="0">
                <a:srgbClr val="FF0066"/>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①　</a:t>
            </a:r>
            <a:r>
              <a:rPr lang="en-US" altLang="ja-JP" sz="3600" b="1" dirty="0">
                <a:solidFill>
                  <a:prstClr val="white"/>
                </a:solidFill>
                <a:latin typeface="UD デジタル 教科書体 NK-R" panose="02020400000000000000" pitchFamily="18" charset="-128"/>
                <a:ea typeface="UD デジタル 教科書体 NK-R" panose="02020400000000000000" pitchFamily="18" charset="-128"/>
              </a:rPr>
              <a:t> MEXCBT,L-Gate</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について</a:t>
            </a:r>
            <a:endPar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8" name="額縁 7"/>
          <p:cNvSpPr/>
          <p:nvPr/>
        </p:nvSpPr>
        <p:spPr>
          <a:xfrm>
            <a:off x="495297" y="3684079"/>
            <a:ext cx="11201399" cy="796376"/>
          </a:xfrm>
          <a:prstGeom prst="bevel">
            <a:avLst/>
          </a:prstGeom>
          <a:gradFill>
            <a:gsLst>
              <a:gs pos="0">
                <a:srgbClr val="00FF00"/>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②</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本日できるようになること</a:t>
            </a:r>
          </a:p>
        </p:txBody>
      </p:sp>
      <p:sp>
        <p:nvSpPr>
          <p:cNvPr id="3" name="テキスト ボックス 2">
            <a:extLst>
              <a:ext uri="{FF2B5EF4-FFF2-40B4-BE49-F238E27FC236}">
                <a16:creationId xmlns:a16="http://schemas.microsoft.com/office/drawing/2014/main" id="{B4C2F4F0-C3A5-B9B6-E654-92638DD2FCE0}"/>
              </a:ext>
            </a:extLst>
          </p:cNvPr>
          <p:cNvSpPr txBox="1"/>
          <p:nvPr/>
        </p:nvSpPr>
        <p:spPr>
          <a:xfrm>
            <a:off x="1" y="5363442"/>
            <a:ext cx="12191998" cy="461665"/>
          </a:xfrm>
          <a:prstGeom prst="rect">
            <a:avLst/>
          </a:prstGeom>
          <a:noFill/>
        </p:spPr>
        <p:txBody>
          <a:bodyPr wrap="square" rtlCol="0">
            <a:spAutoFit/>
          </a:bodyPr>
          <a:lstStyle/>
          <a:p>
            <a:pPr algn="ctr"/>
            <a:r>
              <a:rPr kumimoji="1" lang="ja-JP" altLang="en-US" sz="24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cs typeface="+mn-cs"/>
              </a:rPr>
              <a:t>＊　②と③の内容を必ず研修するように、唐津市教育委員会より指示されています。</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B27A33B7-99E4-3B43-322F-5196C3CAC86A}"/>
              </a:ext>
            </a:extLst>
          </p:cNvPr>
          <p:cNvSpPr txBox="1"/>
          <p:nvPr/>
        </p:nvSpPr>
        <p:spPr>
          <a:xfrm>
            <a:off x="4588809" y="1517824"/>
            <a:ext cx="279082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生徒用</a:t>
            </a: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a:t>
            </a:r>
            <a:endParaRPr kumimoji="1" lang="ja-JP" altLang="en-US" sz="3200" b="0" i="0" u="none" strike="noStrike" kern="1200" cap="none" spc="0" normalizeH="0" baseline="0" noProof="0" dirty="0">
              <a:ln>
                <a:noFill/>
              </a:ln>
              <a:solidFill>
                <a:srgbClr val="FFFF0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18451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9745A22-CF04-00AD-8AD7-6FC835C90B55}"/>
              </a:ext>
            </a:extLst>
          </p:cNvPr>
          <p:cNvSpPr txBox="1"/>
          <p:nvPr/>
        </p:nvSpPr>
        <p:spPr>
          <a:xfrm>
            <a:off x="0" y="2929897"/>
            <a:ext cx="121920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4800" b="1" dirty="0">
                <a:solidFill>
                  <a:srgbClr val="FFFF00"/>
                </a:solidFill>
                <a:latin typeface="UD デジタル 教科書体 NK-R" panose="02020400000000000000" pitchFamily="18" charset="-128"/>
                <a:ea typeface="UD デジタル 教科書体 NK-R" panose="02020400000000000000" pitchFamily="18" charset="-128"/>
              </a:rPr>
              <a:t>おわり</a:t>
            </a:r>
            <a:endParaRPr kumimoji="1" lang="ja-JP" altLang="en-US" sz="4800" b="0" i="0" u="none" strike="noStrike" kern="1200" cap="none" spc="0" normalizeH="0" baseline="0" noProof="0" dirty="0">
              <a:ln>
                <a:noFill/>
              </a:ln>
              <a:solidFill>
                <a:srgbClr val="FFFF0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0309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額縁 5"/>
          <p:cNvSpPr/>
          <p:nvPr/>
        </p:nvSpPr>
        <p:spPr>
          <a:xfrm>
            <a:off x="0" y="0"/>
            <a:ext cx="12192000" cy="796376"/>
          </a:xfrm>
          <a:prstGeom prst="bevel">
            <a:avLst/>
          </a:prstGeom>
          <a:gradFill>
            <a:gsLst>
              <a:gs pos="0">
                <a:srgbClr val="FF0066"/>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①　</a:t>
            </a:r>
            <a:r>
              <a:rPr kumimoji="1" lang="en-US" altLang="ja-JP"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MEXCBT,L-Gate</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について</a:t>
            </a:r>
          </a:p>
        </p:txBody>
      </p:sp>
      <p:sp>
        <p:nvSpPr>
          <p:cNvPr id="22" name="テキスト ボックス 21">
            <a:extLst>
              <a:ext uri="{FF2B5EF4-FFF2-40B4-BE49-F238E27FC236}">
                <a16:creationId xmlns:a16="http://schemas.microsoft.com/office/drawing/2014/main" id="{5D79BA3D-C46B-3F1E-2519-0268CF23A730}"/>
              </a:ext>
            </a:extLst>
          </p:cNvPr>
          <p:cNvSpPr txBox="1"/>
          <p:nvPr/>
        </p:nvSpPr>
        <p:spPr>
          <a:xfrm>
            <a:off x="285750" y="963063"/>
            <a:ext cx="279082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用語について</a:t>
            </a:r>
            <a:endParaRPr kumimoji="1" lang="ja-JP" altLang="en-US" sz="3200" b="0" i="0" u="none" strike="noStrike" kern="1200" cap="none" spc="0" normalizeH="0" baseline="0" noProof="0" dirty="0">
              <a:ln>
                <a:noFill/>
              </a:ln>
              <a:solidFill>
                <a:srgbClr val="FFFF00"/>
              </a:solidFill>
              <a:effectLst/>
              <a:uLnTx/>
              <a:uFillTx/>
              <a:latin typeface="游ゴシック" panose="020F0502020204030204"/>
              <a:ea typeface="游ゴシック" panose="020B0400000000000000" pitchFamily="50" charset="-128"/>
              <a:cs typeface="+mn-cs"/>
            </a:endParaRPr>
          </a:p>
        </p:txBody>
      </p:sp>
      <p:sp>
        <p:nvSpPr>
          <p:cNvPr id="23" name="テキスト ボックス 22">
            <a:extLst>
              <a:ext uri="{FF2B5EF4-FFF2-40B4-BE49-F238E27FC236}">
                <a16:creationId xmlns:a16="http://schemas.microsoft.com/office/drawing/2014/main" id="{3FAD05CB-4413-1B7F-C8AA-B75D87427046}"/>
              </a:ext>
            </a:extLst>
          </p:cNvPr>
          <p:cNvSpPr txBox="1"/>
          <p:nvPr/>
        </p:nvSpPr>
        <p:spPr>
          <a:xfrm>
            <a:off x="504824" y="1714526"/>
            <a:ext cx="1143952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MEXCBT</a:t>
            </a: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・・・文部科学省</a:t>
            </a:r>
            <a:r>
              <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CBT</a:t>
            </a: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のこと。　</a:t>
            </a:r>
            <a:endPar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4000" b="1" dirty="0">
                <a:solidFill>
                  <a:prstClr val="white"/>
                </a:solidFill>
                <a:latin typeface="UD デジタル 教科書体 NK-R" panose="02020400000000000000" pitchFamily="18" charset="-128"/>
                <a:ea typeface="UD デジタル 教科書体 NK-R" panose="02020400000000000000" pitchFamily="18" charset="-128"/>
              </a:rPr>
              <a:t>　　　　　　　　　　　</a:t>
            </a: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「メクビット」と読む。</a:t>
            </a:r>
            <a:endPar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en-US" altLang="ja-JP"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MEXT</a:t>
            </a: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（文部科学省）と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en-US" altLang="ja-JP"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CBT</a:t>
            </a: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en-US" altLang="ja-JP"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C</a:t>
            </a:r>
            <a:r>
              <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omputer </a:t>
            </a:r>
            <a:r>
              <a:rPr kumimoji="1" lang="en-US" altLang="ja-JP"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B</a:t>
            </a:r>
            <a:r>
              <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ased </a:t>
            </a:r>
            <a:r>
              <a:rPr kumimoji="1" lang="en-US" altLang="ja-JP" sz="40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T</a:t>
            </a:r>
            <a:r>
              <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esting</a:t>
            </a: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a:t>
            </a:r>
            <a:endPar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srgbClr val="00B0F0"/>
                </a:solidFill>
                <a:effectLst/>
                <a:uLnTx/>
                <a:uFillTx/>
                <a:latin typeface="UD デジタル 教科書体 NK-R" panose="02020400000000000000" pitchFamily="18" charset="-128"/>
                <a:ea typeface="UD デジタル 教科書体 NK-R" panose="02020400000000000000" pitchFamily="18" charset="-128"/>
                <a:cs typeface="+mn-cs"/>
              </a:rPr>
              <a:t>　　　　　　　　　　　　＊コンピューターを利用して行うテスト</a:t>
            </a:r>
            <a:endParaRPr kumimoji="1" lang="en-US" altLang="ja-JP" sz="4000" b="1" i="0" u="none" strike="noStrike" kern="1200" cap="none" spc="0" normalizeH="0" baseline="0" noProof="0" dirty="0">
              <a:ln>
                <a:noFill/>
              </a:ln>
              <a:solidFill>
                <a:srgbClr val="00B0F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を合わせた造語。</a:t>
            </a:r>
            <a:endParaRPr kumimoji="1" lang="en-US" altLang="ja-JP" sz="40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438570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額縁 5"/>
          <p:cNvSpPr/>
          <p:nvPr/>
        </p:nvSpPr>
        <p:spPr>
          <a:xfrm>
            <a:off x="0" y="0"/>
            <a:ext cx="12192000" cy="796376"/>
          </a:xfrm>
          <a:prstGeom prst="bevel">
            <a:avLst/>
          </a:prstGeom>
          <a:gradFill>
            <a:gsLst>
              <a:gs pos="0">
                <a:srgbClr val="FF0066"/>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①　</a:t>
            </a:r>
            <a:r>
              <a:rPr kumimoji="1" lang="en-US" altLang="ja-JP"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MEXCBT,L-Gate</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について</a:t>
            </a:r>
          </a:p>
        </p:txBody>
      </p:sp>
      <p:sp>
        <p:nvSpPr>
          <p:cNvPr id="2" name="テキスト ボックス 1">
            <a:extLst>
              <a:ext uri="{FF2B5EF4-FFF2-40B4-BE49-F238E27FC236}">
                <a16:creationId xmlns:a16="http://schemas.microsoft.com/office/drawing/2014/main" id="{6B3DBCE6-BAF7-D6F8-93EA-66C32E8D546C}"/>
              </a:ext>
            </a:extLst>
          </p:cNvPr>
          <p:cNvSpPr txBox="1"/>
          <p:nvPr/>
        </p:nvSpPr>
        <p:spPr>
          <a:xfrm>
            <a:off x="324409" y="989754"/>
            <a:ext cx="79057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i="0" u="none" strike="noStrike" kern="1200" cap="none" spc="0" normalizeH="0" baseline="0" noProof="0" dirty="0">
                <a:ln>
                  <a:noFill/>
                </a:ln>
                <a:solidFill>
                  <a:srgbClr val="FFC000"/>
                </a:solidFill>
                <a:effectLst/>
                <a:uLnTx/>
                <a:uFillTx/>
                <a:latin typeface="UD デジタル 教科書体 NK-R" panose="02020400000000000000" pitchFamily="18" charset="-128"/>
                <a:ea typeface="UD デジタル 教科書体 NK-R" panose="02020400000000000000" pitchFamily="18" charset="-128"/>
                <a:cs typeface="+mn-cs"/>
              </a:rPr>
              <a:t>MEXCBT</a:t>
            </a: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cs typeface="+mn-cs"/>
              </a:rPr>
              <a:t>で何をするのか？</a:t>
            </a:r>
            <a:endParaRPr lang="en-US" altLang="ja-JP" sz="32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DDCCCDA2-5667-0545-F21B-3DC5D5FC6CE2}"/>
              </a:ext>
            </a:extLst>
          </p:cNvPr>
          <p:cNvSpPr txBox="1"/>
          <p:nvPr/>
        </p:nvSpPr>
        <p:spPr>
          <a:xfrm>
            <a:off x="0" y="2002776"/>
            <a:ext cx="12192000"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　事前に作成された問題をコンピュータ上で解くことができます。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white"/>
                </a:solidFill>
                <a:latin typeface="UD デジタル 教科書体 NK-R" panose="02020400000000000000" pitchFamily="18" charset="-128"/>
                <a:ea typeface="UD デジタル 教科書体 NK-R" panose="02020400000000000000" pitchFamily="18" charset="-128"/>
              </a:rPr>
              <a:t>　・　解いた履歴などを確認することができます。</a:t>
            </a:r>
            <a:endParaRPr lang="en-US" altLang="ja-JP" sz="3200" b="1" dirty="0">
              <a:solidFill>
                <a:prstClr val="white"/>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　</a:t>
            </a:r>
            <a:r>
              <a:rPr lang="ja-JP" altLang="en-US" sz="3200" b="1" dirty="0">
                <a:solidFill>
                  <a:prstClr val="white"/>
                </a:solidFill>
                <a:latin typeface="UD デジタル 教科書体 NK-R" panose="02020400000000000000" pitchFamily="18" charset="-128"/>
                <a:ea typeface="UD デジタル 教科書体 NK-R" panose="02020400000000000000" pitchFamily="18" charset="-128"/>
              </a:rPr>
              <a:t>令和</a:t>
            </a:r>
            <a:r>
              <a:rPr lang="en-US" altLang="ja-JP" sz="3200" b="1" dirty="0">
                <a:solidFill>
                  <a:prstClr val="white"/>
                </a:solidFill>
                <a:latin typeface="UD デジタル 教科書体 NK-R" panose="02020400000000000000" pitchFamily="18" charset="-128"/>
                <a:ea typeface="UD デジタル 教科書体 NK-R" panose="02020400000000000000" pitchFamily="18" charset="-128"/>
              </a:rPr>
              <a:t>5</a:t>
            </a:r>
            <a:r>
              <a:rPr lang="ja-JP" altLang="en-US" sz="3200" b="1" dirty="0">
                <a:solidFill>
                  <a:prstClr val="white"/>
                </a:solidFill>
                <a:latin typeface="UD デジタル 教科書体 NK-R" panose="02020400000000000000" pitchFamily="18" charset="-128"/>
                <a:ea typeface="UD デジタル 教科書体 NK-R" panose="02020400000000000000" pitchFamily="18" charset="-128"/>
              </a:rPr>
              <a:t>年度、</a:t>
            </a:r>
            <a:r>
              <a:rPr lang="en-US" altLang="ja-JP" sz="3200" b="1" dirty="0">
                <a:solidFill>
                  <a:prstClr val="white"/>
                </a:solidFill>
                <a:latin typeface="UD デジタル 教科書体 NK-R" panose="02020400000000000000" pitchFamily="18" charset="-128"/>
                <a:ea typeface="UD デジタル 教科書体 NK-R" panose="02020400000000000000" pitchFamily="18" charset="-128"/>
              </a:rPr>
              <a:t>4</a:t>
            </a:r>
            <a:r>
              <a:rPr lang="ja-JP" altLang="en-US" sz="3200" b="1" dirty="0">
                <a:solidFill>
                  <a:prstClr val="white"/>
                </a:solidFill>
                <a:latin typeface="UD デジタル 教科書体 NK-R" panose="02020400000000000000" pitchFamily="18" charset="-128"/>
                <a:ea typeface="UD デジタル 教科書体 NK-R" panose="02020400000000000000" pitchFamily="18" charset="-128"/>
              </a:rPr>
              <a:t>月全国学力・学習状況調査の</a:t>
            </a: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中学校英語「話すこと」</a:t>
            </a:r>
            <a:endParaRPr lang="en-US" altLang="ja-JP" sz="3200" b="1" dirty="0">
              <a:solidFill>
                <a:srgbClr val="FFFF00"/>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　　　</a:t>
            </a:r>
            <a:r>
              <a:rPr lang="ja-JP" altLang="en-US" sz="3200" b="1" dirty="0">
                <a:solidFill>
                  <a:schemeClr val="bg1"/>
                </a:solidFill>
                <a:latin typeface="UD デジタル 教科書体 NK-R" panose="02020400000000000000" pitchFamily="18" charset="-128"/>
                <a:ea typeface="UD デジタル 教科書体 NK-R" panose="02020400000000000000" pitchFamily="18" charset="-128"/>
              </a:rPr>
              <a:t>および</a:t>
            </a: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生徒質問紙調査</a:t>
            </a:r>
            <a:r>
              <a:rPr lang="ja-JP" altLang="en-US" sz="3200" b="1" dirty="0">
                <a:solidFill>
                  <a:schemeClr val="bg1"/>
                </a:solidFill>
                <a:latin typeface="UD デジタル 教科書体 NK-R" panose="02020400000000000000" pitchFamily="18" charset="-128"/>
                <a:ea typeface="UD デジタル 教科書体 NK-R" panose="02020400000000000000" pitchFamily="18" charset="-128"/>
              </a:rPr>
              <a:t>がこのシステムで行われます。</a:t>
            </a:r>
            <a:endParaRPr kumimoji="1" lang="en-US" altLang="ja-JP"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テキスト ボックス 4">
            <a:extLst>
              <a:ext uri="{FF2B5EF4-FFF2-40B4-BE49-F238E27FC236}">
                <a16:creationId xmlns:a16="http://schemas.microsoft.com/office/drawing/2014/main" id="{B2BCD94A-63AF-3FD3-EB06-893F6072B15A}"/>
              </a:ext>
            </a:extLst>
          </p:cNvPr>
          <p:cNvSpPr txBox="1"/>
          <p:nvPr/>
        </p:nvSpPr>
        <p:spPr>
          <a:xfrm>
            <a:off x="0" y="4809614"/>
            <a:ext cx="121920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solidFill>
                  <a:schemeClr val="accent4">
                    <a:lumMod val="40000"/>
                    <a:lumOff val="60000"/>
                  </a:schemeClr>
                </a:solidFill>
                <a:latin typeface="UD デジタル 教科書体 NK-R" panose="02020400000000000000" pitchFamily="18" charset="-128"/>
                <a:ea typeface="UD デジタル 教科書体 NK-R" panose="02020400000000000000" pitchFamily="18" charset="-128"/>
              </a:rPr>
              <a:t>来年度から始まりますので、今年度のうちに利用の方法を知らなければなりません。</a:t>
            </a:r>
            <a:endParaRPr lang="en-US" altLang="ja-JP" sz="2400" b="1" dirty="0">
              <a:solidFill>
                <a:schemeClr val="accent4">
                  <a:lumMod val="40000"/>
                  <a:lumOff val="60000"/>
                </a:schemeClr>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567282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額縁 5"/>
          <p:cNvSpPr/>
          <p:nvPr/>
        </p:nvSpPr>
        <p:spPr>
          <a:xfrm>
            <a:off x="0" y="0"/>
            <a:ext cx="12192000" cy="796376"/>
          </a:xfrm>
          <a:prstGeom prst="bevel">
            <a:avLst/>
          </a:prstGeom>
          <a:gradFill>
            <a:gsLst>
              <a:gs pos="0">
                <a:srgbClr val="FF0066"/>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①　</a:t>
            </a:r>
            <a:r>
              <a:rPr kumimoji="1" lang="en-US" altLang="ja-JP"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MEXCBT,L-Gate</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について</a:t>
            </a:r>
          </a:p>
        </p:txBody>
      </p:sp>
      <p:sp>
        <p:nvSpPr>
          <p:cNvPr id="14" name="テキスト ボックス 13">
            <a:extLst>
              <a:ext uri="{FF2B5EF4-FFF2-40B4-BE49-F238E27FC236}">
                <a16:creationId xmlns:a16="http://schemas.microsoft.com/office/drawing/2014/main" id="{32ED8D9F-45BF-027B-6949-FE29FD4EC53C}"/>
              </a:ext>
            </a:extLst>
          </p:cNvPr>
          <p:cNvSpPr txBox="1"/>
          <p:nvPr/>
        </p:nvSpPr>
        <p:spPr>
          <a:xfrm>
            <a:off x="657186" y="1859340"/>
            <a:ext cx="11110913" cy="2554545"/>
          </a:xfrm>
          <a:prstGeom prst="rect">
            <a:avLst/>
          </a:prstGeom>
          <a:noFill/>
        </p:spPr>
        <p:txBody>
          <a:bodyPr wrap="square" rtlCol="0">
            <a:spAutoFit/>
          </a:bodyPr>
          <a:lstStyle/>
          <a:p>
            <a:pPr algn="ct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L-Gate </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とは、</a:t>
            </a: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cs typeface="+mn-cs"/>
              </a:rPr>
              <a:t>「学習</a:t>
            </a:r>
            <a:r>
              <a:rPr kumimoji="1" lang="en-US" altLang="ja-JP"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cs typeface="+mn-cs"/>
              </a:rPr>
              <a:t>e</a:t>
            </a: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cs typeface="+mn-cs"/>
              </a:rPr>
              <a:t>ポータル」と呼ばれるもので、</a:t>
            </a:r>
          </a:p>
          <a:p>
            <a:pPr algn="ctr"/>
            <a:r>
              <a:rPr lang="ja-JP" altLang="en-US" sz="3200" b="1" dirty="0">
                <a:solidFill>
                  <a:schemeClr val="bg1"/>
                </a:solidFill>
                <a:latin typeface="UD デジタル 教科書体 NK-R" panose="02020400000000000000" pitchFamily="18" charset="-128"/>
                <a:ea typeface="UD デジタル 教科書体 NK-R" panose="02020400000000000000" pitchFamily="18" charset="-128"/>
              </a:rPr>
              <a:t>　　　　　　　　　</a:t>
            </a:r>
          </a:p>
          <a:p>
            <a:pPr algn="ctr"/>
            <a:r>
              <a:rPr lang="ja-JP" altLang="en-US" sz="3200" b="1" dirty="0">
                <a:solidFill>
                  <a:srgbClr val="00B0F0"/>
                </a:solidFill>
                <a:latin typeface="UD デジタル 教科書体 NK-R" panose="02020400000000000000" pitchFamily="18" charset="-128"/>
                <a:ea typeface="UD デジタル 教科書体 NK-R" panose="02020400000000000000" pitchFamily="18" charset="-128"/>
              </a:rPr>
              <a:t>＊文部科学省の</a:t>
            </a:r>
            <a:r>
              <a:rPr lang="en-US" altLang="ja-JP" sz="3200" b="1" dirty="0">
                <a:solidFill>
                  <a:srgbClr val="00B0F0"/>
                </a:solidFill>
                <a:latin typeface="UD デジタル 教科書体 NK-R" panose="02020400000000000000" pitchFamily="18" charset="-128"/>
                <a:ea typeface="UD デジタル 教科書体 NK-R" panose="02020400000000000000" pitchFamily="18" charset="-128"/>
              </a:rPr>
              <a:t>MEXCBT</a:t>
            </a:r>
            <a:r>
              <a:rPr lang="ja-JP" altLang="en-US" sz="3200" b="1" dirty="0">
                <a:solidFill>
                  <a:srgbClr val="00B0F0"/>
                </a:solidFill>
                <a:latin typeface="UD デジタル 教科書体 NK-R" panose="02020400000000000000" pitchFamily="18" charset="-128"/>
                <a:ea typeface="UD デジタル 教科書体 NK-R" panose="02020400000000000000" pitchFamily="18" charset="-128"/>
              </a:rPr>
              <a:t>は、</a:t>
            </a:r>
          </a:p>
          <a:p>
            <a:pPr algn="ctr"/>
            <a:endParaRPr lang="ja-JP" altLang="en-US" sz="3200" b="1" dirty="0">
              <a:solidFill>
                <a:srgbClr val="00B0F0"/>
              </a:solidFill>
              <a:latin typeface="UD デジタル 教科書体 NK-R" panose="02020400000000000000" pitchFamily="18" charset="-128"/>
              <a:ea typeface="UD デジタル 教科書体 NK-R" panose="02020400000000000000" pitchFamily="18" charset="-128"/>
            </a:endParaRPr>
          </a:p>
          <a:p>
            <a:pPr algn="ctr"/>
            <a:r>
              <a:rPr lang="ja-JP" altLang="en-US" sz="3200" b="1" dirty="0">
                <a:solidFill>
                  <a:srgbClr val="00B0F0"/>
                </a:solidFill>
                <a:latin typeface="UD デジタル 教科書体 NK-R" panose="02020400000000000000" pitchFamily="18" charset="-128"/>
                <a:ea typeface="UD デジタル 教科書体 NK-R" panose="02020400000000000000" pitchFamily="18" charset="-128"/>
              </a:rPr>
              <a:t>必ず</a:t>
            </a:r>
            <a:r>
              <a:rPr lang="en-US" altLang="ja-JP" sz="3200" b="1" dirty="0">
                <a:solidFill>
                  <a:srgbClr val="FFFF00"/>
                </a:solidFill>
                <a:latin typeface="UD デジタル 教科書体 NK-R" panose="02020400000000000000" pitchFamily="18" charset="-128"/>
                <a:ea typeface="UD デジタル 教科書体 NK-R" panose="02020400000000000000" pitchFamily="18" charset="-128"/>
              </a:rPr>
              <a:t>L-Gate</a:t>
            </a:r>
            <a:r>
              <a:rPr lang="ja-JP" altLang="en-US" sz="3200" b="1" dirty="0">
                <a:solidFill>
                  <a:srgbClr val="00B0F0"/>
                </a:solidFill>
                <a:latin typeface="UD デジタル 教科書体 NK-R" panose="02020400000000000000" pitchFamily="18" charset="-128"/>
                <a:ea typeface="UD デジタル 教科書体 NK-R" panose="02020400000000000000" pitchFamily="18" charset="-128"/>
              </a:rPr>
              <a:t>（学習</a:t>
            </a:r>
            <a:r>
              <a:rPr lang="en-US" altLang="ja-JP" sz="3200" b="1" dirty="0">
                <a:solidFill>
                  <a:srgbClr val="00B0F0"/>
                </a:solidFill>
                <a:latin typeface="UD デジタル 教科書体 NK-R" panose="02020400000000000000" pitchFamily="18" charset="-128"/>
                <a:ea typeface="UD デジタル 教科書体 NK-R" panose="02020400000000000000" pitchFamily="18" charset="-128"/>
              </a:rPr>
              <a:t>e</a:t>
            </a:r>
            <a:r>
              <a:rPr lang="ja-JP" altLang="en-US" sz="3200" b="1" dirty="0">
                <a:solidFill>
                  <a:srgbClr val="00B0F0"/>
                </a:solidFill>
                <a:latin typeface="UD デジタル 教科書体 NK-R" panose="02020400000000000000" pitchFamily="18" charset="-128"/>
                <a:ea typeface="UD デジタル 教科書体 NK-R" panose="02020400000000000000" pitchFamily="18" charset="-128"/>
              </a:rPr>
              <a:t>ポータル）経由で利用します。</a:t>
            </a:r>
            <a:endParaRPr lang="en-US" altLang="ja-JP" sz="3200" b="1" dirty="0">
              <a:solidFill>
                <a:srgbClr val="00B0F0"/>
              </a:solidFill>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a:extLst>
              <a:ext uri="{FF2B5EF4-FFF2-40B4-BE49-F238E27FC236}">
                <a16:creationId xmlns:a16="http://schemas.microsoft.com/office/drawing/2014/main" id="{5D79BA3D-C46B-3F1E-2519-0268CF23A730}"/>
              </a:ext>
            </a:extLst>
          </p:cNvPr>
          <p:cNvSpPr txBox="1"/>
          <p:nvPr/>
        </p:nvSpPr>
        <p:spPr>
          <a:xfrm>
            <a:off x="190500" y="999844"/>
            <a:ext cx="4121524" cy="584775"/>
          </a:xfrm>
          <a:prstGeom prst="rect">
            <a:avLst/>
          </a:prstGeom>
          <a:noFill/>
        </p:spPr>
        <p:txBody>
          <a:bodyPr wrap="square" rtlCol="0">
            <a:spAutoFit/>
          </a:bodyPr>
          <a:lstStyle/>
          <a:p>
            <a:pPr algn="ct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L-Gate</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について</a:t>
            </a:r>
            <a:endParaRPr kumimoji="1" lang="ja-JP" altLang="en-US" sz="3200" dirty="0">
              <a:solidFill>
                <a:srgbClr val="FFFF00"/>
              </a:solidFill>
            </a:endParaRPr>
          </a:p>
        </p:txBody>
      </p:sp>
      <p:sp>
        <p:nvSpPr>
          <p:cNvPr id="2" name="吹き出し: 角を丸めた四角形 1">
            <a:extLst>
              <a:ext uri="{FF2B5EF4-FFF2-40B4-BE49-F238E27FC236}">
                <a16:creationId xmlns:a16="http://schemas.microsoft.com/office/drawing/2014/main" id="{746B5B2D-878B-8B0B-2C96-C5F9E84A6EAE}"/>
              </a:ext>
            </a:extLst>
          </p:cNvPr>
          <p:cNvSpPr/>
          <p:nvPr/>
        </p:nvSpPr>
        <p:spPr>
          <a:xfrm>
            <a:off x="2622315" y="5242733"/>
            <a:ext cx="6432038" cy="537883"/>
          </a:xfrm>
          <a:prstGeom prst="wedgeRoundRectCallout">
            <a:avLst>
              <a:gd name="adj1" fmla="val -21223"/>
              <a:gd name="adj2" fmla="val 50959"/>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それでは、本日できるようになることを確認します</a:t>
            </a:r>
          </a:p>
        </p:txBody>
      </p:sp>
      <p:sp>
        <p:nvSpPr>
          <p:cNvPr id="3" name="矢印: 下 2">
            <a:extLst>
              <a:ext uri="{FF2B5EF4-FFF2-40B4-BE49-F238E27FC236}">
                <a16:creationId xmlns:a16="http://schemas.microsoft.com/office/drawing/2014/main" id="{2F9CC8E8-781B-2746-3565-598DAD8B8A68}"/>
              </a:ext>
            </a:extLst>
          </p:cNvPr>
          <p:cNvSpPr/>
          <p:nvPr/>
        </p:nvSpPr>
        <p:spPr>
          <a:xfrm>
            <a:off x="5432612" y="5970494"/>
            <a:ext cx="923364" cy="4123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63679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7">
            <a:extLst>
              <a:ext uri="{FF2B5EF4-FFF2-40B4-BE49-F238E27FC236}">
                <a16:creationId xmlns:a16="http://schemas.microsoft.com/office/drawing/2014/main" id="{60BBA5A7-95F0-E204-457C-1945FE21E2C5}"/>
              </a:ext>
            </a:extLst>
          </p:cNvPr>
          <p:cNvSpPr/>
          <p:nvPr/>
        </p:nvSpPr>
        <p:spPr>
          <a:xfrm>
            <a:off x="0" y="0"/>
            <a:ext cx="12192000" cy="796376"/>
          </a:xfrm>
          <a:prstGeom prst="bevel">
            <a:avLst/>
          </a:prstGeom>
          <a:gradFill>
            <a:gsLst>
              <a:gs pos="0">
                <a:srgbClr val="00FF00"/>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②</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生徒が確認すること</a:t>
            </a:r>
          </a:p>
        </p:txBody>
      </p:sp>
      <p:sp>
        <p:nvSpPr>
          <p:cNvPr id="4" name="テキスト ボックス 3">
            <a:extLst>
              <a:ext uri="{FF2B5EF4-FFF2-40B4-BE49-F238E27FC236}">
                <a16:creationId xmlns:a16="http://schemas.microsoft.com/office/drawing/2014/main" id="{4B0F64E0-835D-5594-4C1C-A74CB9B65645}"/>
              </a:ext>
            </a:extLst>
          </p:cNvPr>
          <p:cNvSpPr txBox="1"/>
          <p:nvPr/>
        </p:nvSpPr>
        <p:spPr>
          <a:xfrm>
            <a:off x="695045" y="1505060"/>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（１）　</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唐津市専用のＵＲＬから、Ｌ－Ｇａｔｅを開くことができる。</a:t>
            </a:r>
          </a:p>
        </p:txBody>
      </p:sp>
      <p:sp>
        <p:nvSpPr>
          <p:cNvPr id="6" name="テキスト ボックス 5">
            <a:extLst>
              <a:ext uri="{FF2B5EF4-FFF2-40B4-BE49-F238E27FC236}">
                <a16:creationId xmlns:a16="http://schemas.microsoft.com/office/drawing/2014/main" id="{4E8EB084-3CD5-B393-B40D-55E5EE515DCC}"/>
              </a:ext>
            </a:extLst>
          </p:cNvPr>
          <p:cNvSpPr txBox="1"/>
          <p:nvPr/>
        </p:nvSpPr>
        <p:spPr>
          <a:xfrm>
            <a:off x="695045" y="2974061"/>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a:t>
            </a:r>
            <a:r>
              <a:rPr lang="en-US" altLang="ja-JP" sz="3200" b="1" dirty="0">
                <a:solidFill>
                  <a:srgbClr val="FFFF00"/>
                </a:solidFill>
                <a:latin typeface="UD デジタル 教科書体 NK-R" panose="02020400000000000000" pitchFamily="18" charset="-128"/>
                <a:ea typeface="UD デジタル 教科書体 NK-R" panose="02020400000000000000" pitchFamily="18" charset="-128"/>
              </a:rPr>
              <a:t>2</a:t>
            </a: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　</a:t>
            </a: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MEXCBT</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（機能拡充版）児童生徒を開くことができる。</a:t>
            </a:r>
          </a:p>
        </p:txBody>
      </p:sp>
    </p:spTree>
    <p:extLst>
      <p:ext uri="{BB962C8B-B14F-4D97-AF65-F5344CB8AC3E}">
        <p14:creationId xmlns:p14="http://schemas.microsoft.com/office/powerpoint/2010/main" val="172970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7">
            <a:extLst>
              <a:ext uri="{FF2B5EF4-FFF2-40B4-BE49-F238E27FC236}">
                <a16:creationId xmlns:a16="http://schemas.microsoft.com/office/drawing/2014/main" id="{60BBA5A7-95F0-E204-457C-1945FE21E2C5}"/>
              </a:ext>
            </a:extLst>
          </p:cNvPr>
          <p:cNvSpPr/>
          <p:nvPr/>
        </p:nvSpPr>
        <p:spPr>
          <a:xfrm>
            <a:off x="0" y="0"/>
            <a:ext cx="12192000" cy="796376"/>
          </a:xfrm>
          <a:prstGeom prst="bevel">
            <a:avLst/>
          </a:prstGeom>
          <a:gradFill>
            <a:gsLst>
              <a:gs pos="0">
                <a:srgbClr val="00FF00"/>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②</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生徒が確認すること</a:t>
            </a:r>
          </a:p>
        </p:txBody>
      </p:sp>
      <p:sp>
        <p:nvSpPr>
          <p:cNvPr id="4" name="テキスト ボックス 3">
            <a:extLst>
              <a:ext uri="{FF2B5EF4-FFF2-40B4-BE49-F238E27FC236}">
                <a16:creationId xmlns:a16="http://schemas.microsoft.com/office/drawing/2014/main" id="{4B0F64E0-835D-5594-4C1C-A74CB9B65645}"/>
              </a:ext>
            </a:extLst>
          </p:cNvPr>
          <p:cNvSpPr txBox="1"/>
          <p:nvPr/>
        </p:nvSpPr>
        <p:spPr>
          <a:xfrm>
            <a:off x="623327" y="851800"/>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（１）　</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唐津市専用のＵＲＬから、Ｌ－Ｇａｔｅを開くことができる。</a:t>
            </a:r>
          </a:p>
        </p:txBody>
      </p:sp>
      <p:sp>
        <p:nvSpPr>
          <p:cNvPr id="6" name="テキスト ボックス 5">
            <a:extLst>
              <a:ext uri="{FF2B5EF4-FFF2-40B4-BE49-F238E27FC236}">
                <a16:creationId xmlns:a16="http://schemas.microsoft.com/office/drawing/2014/main" id="{4E8EB084-3CD5-B393-B40D-55E5EE515DCC}"/>
              </a:ext>
            </a:extLst>
          </p:cNvPr>
          <p:cNvSpPr txBox="1"/>
          <p:nvPr/>
        </p:nvSpPr>
        <p:spPr>
          <a:xfrm>
            <a:off x="757798" y="4849252"/>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a:t>
            </a:r>
            <a:r>
              <a:rPr lang="en-US" altLang="ja-JP" sz="3200" b="1" dirty="0">
                <a:solidFill>
                  <a:srgbClr val="FFFF00"/>
                </a:solidFill>
                <a:latin typeface="UD デジタル 教科書体 NK-R" panose="02020400000000000000" pitchFamily="18" charset="-128"/>
                <a:ea typeface="UD デジタル 教科書体 NK-R" panose="02020400000000000000" pitchFamily="18" charset="-128"/>
              </a:rPr>
              <a:t>2</a:t>
            </a: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　</a:t>
            </a: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MEXCBT</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（機能拡充版）児童生徒を開くことができる。</a:t>
            </a:r>
          </a:p>
        </p:txBody>
      </p:sp>
      <p:sp>
        <p:nvSpPr>
          <p:cNvPr id="10" name="吹き出し: 角を丸めた四角形 9">
            <a:extLst>
              <a:ext uri="{FF2B5EF4-FFF2-40B4-BE49-F238E27FC236}">
                <a16:creationId xmlns:a16="http://schemas.microsoft.com/office/drawing/2014/main" id="{02989A2D-7487-3BD0-431E-9239E89F3BF8}"/>
              </a:ext>
            </a:extLst>
          </p:cNvPr>
          <p:cNvSpPr/>
          <p:nvPr/>
        </p:nvSpPr>
        <p:spPr>
          <a:xfrm>
            <a:off x="4746949" y="2496667"/>
            <a:ext cx="6432038" cy="561781"/>
          </a:xfrm>
          <a:prstGeom prst="wedgeRoundRectCallout">
            <a:avLst>
              <a:gd name="adj1" fmla="val -21223"/>
              <a:gd name="adj2" fmla="val -120239"/>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ここをクリックして、</a:t>
            </a:r>
            <a:r>
              <a:rPr lang="en-US" altLang="ja-JP" sz="2000" dirty="0">
                <a:solidFill>
                  <a:sysClr val="windowText" lastClr="000000"/>
                </a:solidFill>
                <a:latin typeface="UD デジタル 教科書体 NK-B" panose="02020700000000000000" pitchFamily="18" charset="-128"/>
                <a:ea typeface="UD デジタル 教科書体 NK-B" panose="02020700000000000000" pitchFamily="18" charset="-128"/>
              </a:rPr>
              <a:t>L-Gate</a:t>
            </a: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に進みます。</a:t>
            </a:r>
            <a:endParaRPr lang="en-US" altLang="ja-JP" sz="2000" dirty="0">
              <a:solidFill>
                <a:sysClr val="windowText" lastClr="000000"/>
              </a:solidFill>
              <a:latin typeface="UD デジタル 教科書体 NK-B" panose="02020700000000000000" pitchFamily="18" charset="-128"/>
              <a:ea typeface="UD デジタル 教科書体 NK-B" panose="02020700000000000000" pitchFamily="18" charset="-128"/>
            </a:endParaRPr>
          </a:p>
        </p:txBody>
      </p:sp>
      <p:sp>
        <p:nvSpPr>
          <p:cNvPr id="13" name="テキスト ボックス 12">
            <a:extLst>
              <a:ext uri="{FF2B5EF4-FFF2-40B4-BE49-F238E27FC236}">
                <a16:creationId xmlns:a16="http://schemas.microsoft.com/office/drawing/2014/main" id="{948E7121-F29B-BAFB-1717-CE713E57391A}"/>
              </a:ext>
            </a:extLst>
          </p:cNvPr>
          <p:cNvSpPr txBox="1"/>
          <p:nvPr/>
        </p:nvSpPr>
        <p:spPr>
          <a:xfrm>
            <a:off x="946057" y="1635025"/>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cs typeface="+mn-cs"/>
              </a:rPr>
              <a:t>唐津市専用　Ｌ－Ｇａｔｅ　</a:t>
            </a:r>
            <a:r>
              <a:rPr kumimoji="1" lang="en-US" altLang="ja-JP" sz="3200" b="1" i="0" u="none" strike="noStrike" kern="1200" cap="none" spc="0" normalizeH="0" baseline="0" noProof="0" dirty="0">
                <a:ln>
                  <a:noFill/>
                </a:ln>
                <a:solidFill>
                  <a:srgbClr val="00B0F0"/>
                </a:solidFill>
                <a:effectLst/>
                <a:uLnTx/>
                <a:uFillTx/>
                <a:latin typeface="UD デジタル 教科書体 NK-R" panose="02020400000000000000" pitchFamily="18" charset="-128"/>
                <a:ea typeface="UD デジタル 教科書体 NK-R" panose="02020400000000000000" pitchFamily="18" charset="-128"/>
                <a:cs typeface="+mn-cs"/>
                <a:hlinkClick r:id="rId2">
                  <a:extLst>
                    <a:ext uri="{A12FA001-AC4F-418D-AE19-62706E023703}">
                      <ahyp:hlinkClr xmlns:ahyp="http://schemas.microsoft.com/office/drawing/2018/hyperlinkcolor" val="tx"/>
                    </a:ext>
                  </a:extLst>
                </a:hlinkClick>
              </a:rPr>
              <a:t>https://karatsugiga.l-gate.net/</a:t>
            </a:r>
            <a:endParaRPr kumimoji="1" lang="en-US" altLang="ja-JP" sz="3200" b="1" i="0" u="none" strike="noStrike" kern="1200" cap="none" spc="0" normalizeH="0" baseline="0" noProof="0" dirty="0">
              <a:ln>
                <a:noFill/>
              </a:ln>
              <a:solidFill>
                <a:srgbClr val="00B0F0"/>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7" name="吹き出し: 角を丸めた四角形 6">
            <a:extLst>
              <a:ext uri="{FF2B5EF4-FFF2-40B4-BE49-F238E27FC236}">
                <a16:creationId xmlns:a16="http://schemas.microsoft.com/office/drawing/2014/main" id="{6E3B8475-9167-433B-1623-A0633C5D12F1}"/>
              </a:ext>
            </a:extLst>
          </p:cNvPr>
          <p:cNvSpPr/>
          <p:nvPr/>
        </p:nvSpPr>
        <p:spPr>
          <a:xfrm>
            <a:off x="2994211" y="3319147"/>
            <a:ext cx="8753756" cy="912194"/>
          </a:xfrm>
          <a:prstGeom prst="wedgeRoundRectCallout">
            <a:avLst>
              <a:gd name="adj1" fmla="val -21362"/>
              <a:gd name="adj2" fmla="val -48429"/>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ログインした後、ショートカットをタブレットのデスクトップに作成しておきます。</a:t>
            </a:r>
            <a:endParaRPr lang="en-US" altLang="ja-JP" sz="2000" dirty="0">
              <a:solidFill>
                <a:sysClr val="windowText" lastClr="000000"/>
              </a:solidFill>
              <a:latin typeface="UD デジタル 教科書体 NK-B" panose="02020700000000000000" pitchFamily="18" charset="-128"/>
              <a:ea typeface="UD デジタル 教科書体 NK-B" panose="02020700000000000000" pitchFamily="18" charset="-128"/>
            </a:endParaRPr>
          </a:p>
          <a:p>
            <a:pPr algn="ct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＊その方法は、後で説明します。</a:t>
            </a:r>
          </a:p>
        </p:txBody>
      </p:sp>
    </p:spTree>
    <p:extLst>
      <p:ext uri="{BB962C8B-B14F-4D97-AF65-F5344CB8AC3E}">
        <p14:creationId xmlns:p14="http://schemas.microsoft.com/office/powerpoint/2010/main" val="1034469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32ED8D9F-45BF-027B-6949-FE29FD4EC53C}"/>
              </a:ext>
            </a:extLst>
          </p:cNvPr>
          <p:cNvSpPr txBox="1"/>
          <p:nvPr/>
        </p:nvSpPr>
        <p:spPr>
          <a:xfrm>
            <a:off x="614362" y="874515"/>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（１）　</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唐津市専用のＵＲＬから、Ｌ－Ｇａｔｅを開くことができる。</a:t>
            </a:r>
          </a:p>
        </p:txBody>
      </p:sp>
      <p:sp>
        <p:nvSpPr>
          <p:cNvPr id="6" name="テキスト ボックス 5">
            <a:extLst>
              <a:ext uri="{FF2B5EF4-FFF2-40B4-BE49-F238E27FC236}">
                <a16:creationId xmlns:a16="http://schemas.microsoft.com/office/drawing/2014/main" id="{30692FF6-A36C-0B2C-CDE5-B4079641EE27}"/>
              </a:ext>
            </a:extLst>
          </p:cNvPr>
          <p:cNvSpPr txBox="1"/>
          <p:nvPr/>
        </p:nvSpPr>
        <p:spPr>
          <a:xfrm>
            <a:off x="136853" y="2033647"/>
            <a:ext cx="2193973" cy="2062103"/>
          </a:xfrm>
          <a:prstGeom prst="rect">
            <a:avLst/>
          </a:prstGeom>
          <a:solidFill>
            <a:schemeClr val="accent6">
              <a:lumMod val="50000"/>
            </a:schemeClr>
          </a:solid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Ｌ－Ｇａｔｅ</a:t>
            </a: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ユーザーホーム画面</a:t>
            </a:r>
            <a:endPar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grpSp>
        <p:nvGrpSpPr>
          <p:cNvPr id="9" name="グループ化 8">
            <a:extLst>
              <a:ext uri="{FF2B5EF4-FFF2-40B4-BE49-F238E27FC236}">
                <a16:creationId xmlns:a16="http://schemas.microsoft.com/office/drawing/2014/main" id="{6E41709B-3F20-1DBB-C4FF-24F0B331D317}"/>
              </a:ext>
            </a:extLst>
          </p:cNvPr>
          <p:cNvGrpSpPr/>
          <p:nvPr/>
        </p:nvGrpSpPr>
        <p:grpSpPr>
          <a:xfrm>
            <a:off x="2395957" y="2033647"/>
            <a:ext cx="9605401" cy="4130792"/>
            <a:chOff x="2395957" y="2033647"/>
            <a:chExt cx="9605401" cy="4130792"/>
          </a:xfrm>
        </p:grpSpPr>
        <p:pic>
          <p:nvPicPr>
            <p:cNvPr id="5" name="図 4">
              <a:extLst>
                <a:ext uri="{FF2B5EF4-FFF2-40B4-BE49-F238E27FC236}">
                  <a16:creationId xmlns:a16="http://schemas.microsoft.com/office/drawing/2014/main" id="{C0809118-CBD1-6162-DC97-8C9D21AD38E8}"/>
                </a:ext>
              </a:extLst>
            </p:cNvPr>
            <p:cNvPicPr>
              <a:picLocks noChangeAspect="1"/>
            </p:cNvPicPr>
            <p:nvPr/>
          </p:nvPicPr>
          <p:blipFill>
            <a:blip r:embed="rId3"/>
            <a:stretch>
              <a:fillRect/>
            </a:stretch>
          </p:blipFill>
          <p:spPr>
            <a:xfrm>
              <a:off x="2395957" y="2033647"/>
              <a:ext cx="9605401" cy="4130792"/>
            </a:xfrm>
            <a:prstGeom prst="rect">
              <a:avLst/>
            </a:prstGeom>
          </p:spPr>
        </p:pic>
        <p:sp>
          <p:nvSpPr>
            <p:cNvPr id="10" name="四角形: 角を丸くする 9">
              <a:extLst>
                <a:ext uri="{FF2B5EF4-FFF2-40B4-BE49-F238E27FC236}">
                  <a16:creationId xmlns:a16="http://schemas.microsoft.com/office/drawing/2014/main" id="{F205397A-CA3C-4BD8-7DA4-9C03992CDCB8}"/>
                </a:ext>
              </a:extLst>
            </p:cNvPr>
            <p:cNvSpPr/>
            <p:nvPr/>
          </p:nvSpPr>
          <p:spPr>
            <a:xfrm>
              <a:off x="6880952" y="2298224"/>
              <a:ext cx="1505528" cy="417959"/>
            </a:xfrm>
            <a:prstGeom prst="round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B85AD6CA-CAD8-1E74-BDEB-31BB9B3DAA69}"/>
                </a:ext>
              </a:extLst>
            </p:cNvPr>
            <p:cNvSpPr/>
            <p:nvPr/>
          </p:nvSpPr>
          <p:spPr>
            <a:xfrm>
              <a:off x="3597732" y="3086801"/>
              <a:ext cx="1930689" cy="622940"/>
            </a:xfrm>
            <a:prstGeom prst="round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吹き出し: 角を丸めた四角形 11">
              <a:extLst>
                <a:ext uri="{FF2B5EF4-FFF2-40B4-BE49-F238E27FC236}">
                  <a16:creationId xmlns:a16="http://schemas.microsoft.com/office/drawing/2014/main" id="{968FF585-DC4D-D29D-1E81-363851EE8EEE}"/>
                </a:ext>
              </a:extLst>
            </p:cNvPr>
            <p:cNvSpPr/>
            <p:nvPr/>
          </p:nvSpPr>
          <p:spPr>
            <a:xfrm>
              <a:off x="5199527" y="3952955"/>
              <a:ext cx="3998259" cy="502024"/>
            </a:xfrm>
            <a:prstGeom prst="wedgeRoundRectCallout">
              <a:avLst>
                <a:gd name="adj1" fmla="val -44328"/>
                <a:gd name="adj2" fmla="val -99423"/>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ここに生徒の名前が表示されます</a:t>
              </a:r>
            </a:p>
          </p:txBody>
        </p:sp>
        <p:sp>
          <p:nvSpPr>
            <p:cNvPr id="13" name="吹き出し: 角を丸めた四角形 12">
              <a:extLst>
                <a:ext uri="{FF2B5EF4-FFF2-40B4-BE49-F238E27FC236}">
                  <a16:creationId xmlns:a16="http://schemas.microsoft.com/office/drawing/2014/main" id="{7A9D079C-FFD4-7F08-45C4-8171612BE44E}"/>
                </a:ext>
              </a:extLst>
            </p:cNvPr>
            <p:cNvSpPr/>
            <p:nvPr/>
          </p:nvSpPr>
          <p:spPr>
            <a:xfrm>
              <a:off x="6992469" y="2980760"/>
              <a:ext cx="2375647" cy="502024"/>
            </a:xfrm>
            <a:prstGeom prst="wedgeRoundRectCallout">
              <a:avLst>
                <a:gd name="adj1" fmla="val -27183"/>
                <a:gd name="adj2" fmla="val -106008"/>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所属校名が表示</a:t>
              </a:r>
            </a:p>
          </p:txBody>
        </p:sp>
      </p:grpSp>
      <p:sp>
        <p:nvSpPr>
          <p:cNvPr id="2" name="額縁 7">
            <a:extLst>
              <a:ext uri="{FF2B5EF4-FFF2-40B4-BE49-F238E27FC236}">
                <a16:creationId xmlns:a16="http://schemas.microsoft.com/office/drawing/2014/main" id="{4194C033-A905-F8D3-F4B3-3ADC251E12F3}"/>
              </a:ext>
            </a:extLst>
          </p:cNvPr>
          <p:cNvSpPr/>
          <p:nvPr/>
        </p:nvSpPr>
        <p:spPr>
          <a:xfrm>
            <a:off x="0" y="-12016"/>
            <a:ext cx="12192000" cy="796376"/>
          </a:xfrm>
          <a:prstGeom prst="bevel">
            <a:avLst/>
          </a:prstGeom>
          <a:gradFill>
            <a:gsLst>
              <a:gs pos="0">
                <a:srgbClr val="00FF00"/>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②</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生徒が確認すること</a:t>
            </a:r>
          </a:p>
        </p:txBody>
      </p:sp>
    </p:spTree>
    <p:extLst>
      <p:ext uri="{BB962C8B-B14F-4D97-AF65-F5344CB8AC3E}">
        <p14:creationId xmlns:p14="http://schemas.microsoft.com/office/powerpoint/2010/main" val="21760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30692FF6-A36C-0B2C-CDE5-B4079641EE27}"/>
              </a:ext>
            </a:extLst>
          </p:cNvPr>
          <p:cNvSpPr txBox="1"/>
          <p:nvPr/>
        </p:nvSpPr>
        <p:spPr>
          <a:xfrm>
            <a:off x="497944" y="1865878"/>
            <a:ext cx="2182044" cy="584775"/>
          </a:xfrm>
          <a:prstGeom prst="rect">
            <a:avLst/>
          </a:prstGeom>
          <a:solidFill>
            <a:schemeClr val="accent6">
              <a:lumMod val="5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Ｌ－Ｇａｔｅ</a:t>
            </a:r>
          </a:p>
        </p:txBody>
      </p:sp>
      <p:pic>
        <p:nvPicPr>
          <p:cNvPr id="9" name="図 8">
            <a:extLst>
              <a:ext uri="{FF2B5EF4-FFF2-40B4-BE49-F238E27FC236}">
                <a16:creationId xmlns:a16="http://schemas.microsoft.com/office/drawing/2014/main" id="{35174150-8885-DE7C-BFAF-C647E2D35D6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50777" y="1857398"/>
            <a:ext cx="8556251" cy="4571966"/>
          </a:xfrm>
          <a:prstGeom prst="rect">
            <a:avLst/>
          </a:prstGeom>
        </p:spPr>
      </p:pic>
      <p:sp>
        <p:nvSpPr>
          <p:cNvPr id="5" name="吹き出し: 角を丸めた四角形 4">
            <a:extLst>
              <a:ext uri="{FF2B5EF4-FFF2-40B4-BE49-F238E27FC236}">
                <a16:creationId xmlns:a16="http://schemas.microsoft.com/office/drawing/2014/main" id="{2D3C89E6-86EA-2883-8D83-21115BB023D3}"/>
              </a:ext>
            </a:extLst>
          </p:cNvPr>
          <p:cNvSpPr/>
          <p:nvPr/>
        </p:nvSpPr>
        <p:spPr>
          <a:xfrm>
            <a:off x="327154" y="4238907"/>
            <a:ext cx="2671483" cy="510989"/>
          </a:xfrm>
          <a:prstGeom prst="wedgeRoundRectCallout">
            <a:avLst>
              <a:gd name="adj1" fmla="val 45712"/>
              <a:gd name="adj2" fmla="val -184452"/>
              <a:gd name="adj3" fmla="val 16667"/>
            </a:avLst>
          </a:prstGeom>
          <a:solidFill>
            <a:schemeClr val="accent6">
              <a:lumMod val="40000"/>
              <a:lumOff val="6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①　教材・アプリを開く</a:t>
            </a:r>
          </a:p>
        </p:txBody>
      </p:sp>
      <p:sp>
        <p:nvSpPr>
          <p:cNvPr id="7" name="吹き出し: 角を丸めた四角形 6">
            <a:extLst>
              <a:ext uri="{FF2B5EF4-FFF2-40B4-BE49-F238E27FC236}">
                <a16:creationId xmlns:a16="http://schemas.microsoft.com/office/drawing/2014/main" id="{348BB482-AA24-F07A-EAA6-46DD68581BD9}"/>
              </a:ext>
            </a:extLst>
          </p:cNvPr>
          <p:cNvSpPr/>
          <p:nvPr/>
        </p:nvSpPr>
        <p:spPr>
          <a:xfrm>
            <a:off x="7881898" y="4398875"/>
            <a:ext cx="2821961" cy="702043"/>
          </a:xfrm>
          <a:prstGeom prst="wedgeRoundRectCallout">
            <a:avLst>
              <a:gd name="adj1" fmla="val -66704"/>
              <a:gd name="adj2" fmla="val -137083"/>
              <a:gd name="adj3" fmla="val 16667"/>
            </a:avLst>
          </a:prstGeom>
          <a:solidFill>
            <a:schemeClr val="accent6">
              <a:lumMod val="40000"/>
              <a:lumOff val="6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②</a:t>
            </a:r>
            <a:r>
              <a:rPr kumimoji="1"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　</a:t>
            </a:r>
            <a:r>
              <a:rPr kumimoji="1" lang="en-US" altLang="zh-TW" sz="2000" dirty="0">
                <a:solidFill>
                  <a:sysClr val="windowText" lastClr="000000"/>
                </a:solidFill>
                <a:latin typeface="UD デジタル 教科書体 NK-B" panose="02020700000000000000" pitchFamily="18" charset="-128"/>
                <a:ea typeface="UD デジタル 教科書体 NK-B" panose="02020700000000000000" pitchFamily="18" charset="-128"/>
              </a:rPr>
              <a:t>MEXCBT(</a:t>
            </a:r>
            <a:r>
              <a:rPr kumimoji="1" lang="zh-TW"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機能拡充版</a:t>
            </a:r>
            <a:r>
              <a:rPr kumimoji="1" lang="en-US" altLang="zh-TW" sz="2000" dirty="0">
                <a:solidFill>
                  <a:sysClr val="windowText" lastClr="000000"/>
                </a:solidFill>
                <a:latin typeface="UD デジタル 教科書体 NK-B" panose="02020700000000000000" pitchFamily="18" charset="-128"/>
                <a:ea typeface="UD デジタル 教科書体 NK-B" panose="02020700000000000000" pitchFamily="18" charset="-128"/>
              </a:rPr>
              <a:t>)</a:t>
            </a:r>
            <a:r>
              <a:rPr kumimoji="1"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児童生徒を開く</a:t>
            </a:r>
          </a:p>
        </p:txBody>
      </p:sp>
      <p:sp>
        <p:nvSpPr>
          <p:cNvPr id="8" name="テキスト ボックス 7">
            <a:extLst>
              <a:ext uri="{FF2B5EF4-FFF2-40B4-BE49-F238E27FC236}">
                <a16:creationId xmlns:a16="http://schemas.microsoft.com/office/drawing/2014/main" id="{D73128FE-71D6-CB6F-2A51-7EB499F55A60}"/>
              </a:ext>
            </a:extLst>
          </p:cNvPr>
          <p:cNvSpPr txBox="1"/>
          <p:nvPr/>
        </p:nvSpPr>
        <p:spPr>
          <a:xfrm>
            <a:off x="695045" y="930353"/>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a:t>
            </a:r>
            <a:r>
              <a:rPr lang="en-US" altLang="ja-JP" sz="3200" b="1" dirty="0">
                <a:solidFill>
                  <a:srgbClr val="FFFF00"/>
                </a:solidFill>
                <a:latin typeface="UD デジタル 教科書体 NK-R" panose="02020400000000000000" pitchFamily="18" charset="-128"/>
                <a:ea typeface="UD デジタル 教科書体 NK-R" panose="02020400000000000000" pitchFamily="18" charset="-128"/>
              </a:rPr>
              <a:t>2</a:t>
            </a: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　</a:t>
            </a: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MEXCBT</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（機能拡充版）児童生徒を開くことができる。</a:t>
            </a:r>
          </a:p>
        </p:txBody>
      </p:sp>
      <p:sp>
        <p:nvSpPr>
          <p:cNvPr id="10" name="額縁 7">
            <a:extLst>
              <a:ext uri="{FF2B5EF4-FFF2-40B4-BE49-F238E27FC236}">
                <a16:creationId xmlns:a16="http://schemas.microsoft.com/office/drawing/2014/main" id="{5C8EBE06-DFE9-9333-2236-8E3DC2D9B974}"/>
              </a:ext>
            </a:extLst>
          </p:cNvPr>
          <p:cNvSpPr/>
          <p:nvPr/>
        </p:nvSpPr>
        <p:spPr>
          <a:xfrm>
            <a:off x="0" y="0"/>
            <a:ext cx="12192000" cy="796376"/>
          </a:xfrm>
          <a:prstGeom prst="bevel">
            <a:avLst/>
          </a:prstGeom>
          <a:gradFill>
            <a:gsLst>
              <a:gs pos="0">
                <a:srgbClr val="00FF00"/>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②</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生徒が確認すること</a:t>
            </a:r>
          </a:p>
        </p:txBody>
      </p:sp>
    </p:spTree>
    <p:extLst>
      <p:ext uri="{BB962C8B-B14F-4D97-AF65-F5344CB8AC3E}">
        <p14:creationId xmlns:p14="http://schemas.microsoft.com/office/powerpoint/2010/main" val="2651214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1745CF3-F933-2BEA-2541-AD2C32F2BC1C}"/>
              </a:ext>
            </a:extLst>
          </p:cNvPr>
          <p:cNvPicPr>
            <a:picLocks noChangeAspect="1"/>
          </p:cNvPicPr>
          <p:nvPr/>
        </p:nvPicPr>
        <p:blipFill>
          <a:blip r:embed="rId2"/>
          <a:stretch>
            <a:fillRect/>
          </a:stretch>
        </p:blipFill>
        <p:spPr>
          <a:xfrm>
            <a:off x="0" y="1701176"/>
            <a:ext cx="12192000" cy="4226471"/>
          </a:xfrm>
          <a:prstGeom prst="rect">
            <a:avLst/>
          </a:prstGeom>
        </p:spPr>
      </p:pic>
      <p:sp>
        <p:nvSpPr>
          <p:cNvPr id="2" name="額縁 7">
            <a:extLst>
              <a:ext uri="{FF2B5EF4-FFF2-40B4-BE49-F238E27FC236}">
                <a16:creationId xmlns:a16="http://schemas.microsoft.com/office/drawing/2014/main" id="{60BBA5A7-95F0-E204-457C-1945FE21E2C5}"/>
              </a:ext>
            </a:extLst>
          </p:cNvPr>
          <p:cNvSpPr/>
          <p:nvPr/>
        </p:nvSpPr>
        <p:spPr>
          <a:xfrm>
            <a:off x="0" y="0"/>
            <a:ext cx="12192000" cy="796376"/>
          </a:xfrm>
          <a:prstGeom prst="bevel">
            <a:avLst/>
          </a:prstGeom>
          <a:gradFill>
            <a:gsLst>
              <a:gs pos="0">
                <a:srgbClr val="00FF00"/>
              </a:gs>
              <a:gs pos="50000">
                <a:schemeClr val="dk1">
                  <a:tint val="98000"/>
                  <a:satMod val="130000"/>
                  <a:shade val="90000"/>
                  <a:lumMod val="103000"/>
                </a:schemeClr>
              </a:gs>
              <a:gs pos="100000">
                <a:schemeClr val="dk1">
                  <a:shade val="63000"/>
                  <a:satMod val="120000"/>
                </a:schemeClr>
              </a:gs>
            </a:gsLst>
          </a:gradFill>
          <a:ln>
            <a:noFill/>
          </a:ln>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　</a:t>
            </a:r>
            <a:r>
              <a:rPr lang="ja-JP" altLang="en-US" sz="3600" b="1" dirty="0">
                <a:solidFill>
                  <a:prstClr val="white"/>
                </a:solidFill>
                <a:latin typeface="UD デジタル 教科書体 NK-R" panose="02020400000000000000" pitchFamily="18" charset="-128"/>
                <a:ea typeface="UD デジタル 教科書体 NK-R" panose="02020400000000000000" pitchFamily="18" charset="-128"/>
              </a:rPr>
              <a:t>②</a:t>
            </a:r>
            <a:r>
              <a:rPr kumimoji="1" lang="ja-JP" altLang="en-US" sz="36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cs typeface="+mn-cs"/>
              </a:rPr>
              <a:t>　生徒が確認すること</a:t>
            </a:r>
          </a:p>
        </p:txBody>
      </p:sp>
      <p:sp>
        <p:nvSpPr>
          <p:cNvPr id="6" name="テキスト ボックス 5">
            <a:extLst>
              <a:ext uri="{FF2B5EF4-FFF2-40B4-BE49-F238E27FC236}">
                <a16:creationId xmlns:a16="http://schemas.microsoft.com/office/drawing/2014/main" id="{4E8EB084-3CD5-B393-B40D-55E5EE515DCC}"/>
              </a:ext>
            </a:extLst>
          </p:cNvPr>
          <p:cNvSpPr txBox="1"/>
          <p:nvPr/>
        </p:nvSpPr>
        <p:spPr>
          <a:xfrm>
            <a:off x="695045" y="930353"/>
            <a:ext cx="10801910"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a:t>
            </a:r>
            <a:r>
              <a:rPr lang="en-US" altLang="ja-JP" sz="3200" b="1" dirty="0">
                <a:solidFill>
                  <a:srgbClr val="FFFF00"/>
                </a:solidFill>
                <a:latin typeface="UD デジタル 教科書体 NK-R" panose="02020400000000000000" pitchFamily="18" charset="-128"/>
                <a:ea typeface="UD デジタル 教科書体 NK-R" panose="02020400000000000000" pitchFamily="18" charset="-128"/>
              </a:rPr>
              <a:t>2</a:t>
            </a:r>
            <a:r>
              <a:rPr lang="ja-JP" altLang="en-US" sz="3200" b="1" dirty="0">
                <a:solidFill>
                  <a:srgbClr val="FFFF00"/>
                </a:solidFill>
                <a:latin typeface="UD デジタル 教科書体 NK-R" panose="02020400000000000000" pitchFamily="18" charset="-128"/>
                <a:ea typeface="UD デジタル 教科書体 NK-R" panose="02020400000000000000" pitchFamily="18" charset="-128"/>
              </a:rPr>
              <a:t>）　</a:t>
            </a:r>
            <a:r>
              <a:rPr kumimoji="1" lang="en-US" altLang="ja-JP"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MEXCBT</a:t>
            </a:r>
            <a:r>
              <a:rPr kumimoji="1" lang="ja-JP" altLang="en-US" sz="3200" b="1" i="0" u="none" strike="noStrike" kern="1200" cap="none" spc="0" normalizeH="0" baseline="0" noProof="0" dirty="0">
                <a:ln>
                  <a:noFill/>
                </a:ln>
                <a:solidFill>
                  <a:srgbClr val="FFFF00"/>
                </a:solidFill>
                <a:effectLst/>
                <a:uLnTx/>
                <a:uFillTx/>
                <a:latin typeface="UD デジタル 教科書体 NK-R" panose="02020400000000000000" pitchFamily="18" charset="-128"/>
                <a:ea typeface="UD デジタル 教科書体 NK-R" panose="02020400000000000000" pitchFamily="18" charset="-128"/>
                <a:cs typeface="+mn-cs"/>
              </a:rPr>
              <a:t>（機能拡充版）児童生徒を開くことができる。</a:t>
            </a:r>
          </a:p>
        </p:txBody>
      </p:sp>
      <p:sp>
        <p:nvSpPr>
          <p:cNvPr id="7" name="正方形/長方形 6">
            <a:extLst>
              <a:ext uri="{FF2B5EF4-FFF2-40B4-BE49-F238E27FC236}">
                <a16:creationId xmlns:a16="http://schemas.microsoft.com/office/drawing/2014/main" id="{73C49342-DDD0-A48F-3E54-AF4902AF2D3D}"/>
              </a:ext>
            </a:extLst>
          </p:cNvPr>
          <p:cNvSpPr/>
          <p:nvPr/>
        </p:nvSpPr>
        <p:spPr>
          <a:xfrm>
            <a:off x="1250296" y="4769999"/>
            <a:ext cx="10246659" cy="958448"/>
          </a:xfrm>
          <a:prstGeom prst="rect">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吹き出し: 角を丸めた四角形 7">
            <a:extLst>
              <a:ext uri="{FF2B5EF4-FFF2-40B4-BE49-F238E27FC236}">
                <a16:creationId xmlns:a16="http://schemas.microsoft.com/office/drawing/2014/main" id="{B832AAAD-13CF-6790-87AE-CD9D8F00593F}"/>
              </a:ext>
            </a:extLst>
          </p:cNvPr>
          <p:cNvSpPr/>
          <p:nvPr/>
        </p:nvSpPr>
        <p:spPr>
          <a:xfrm>
            <a:off x="2879981" y="6113695"/>
            <a:ext cx="6432038" cy="537883"/>
          </a:xfrm>
          <a:prstGeom prst="wedgeRoundRectCallout">
            <a:avLst>
              <a:gd name="adj1" fmla="val -21223"/>
              <a:gd name="adj2" fmla="val 50959"/>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以上で、「生徒が確認すること」は終了です。</a:t>
            </a:r>
          </a:p>
        </p:txBody>
      </p:sp>
      <p:sp>
        <p:nvSpPr>
          <p:cNvPr id="10" name="吹き出し: 角を丸めた四角形 9">
            <a:extLst>
              <a:ext uri="{FF2B5EF4-FFF2-40B4-BE49-F238E27FC236}">
                <a16:creationId xmlns:a16="http://schemas.microsoft.com/office/drawing/2014/main" id="{02989A2D-7487-3BD0-431E-9239E89F3BF8}"/>
              </a:ext>
            </a:extLst>
          </p:cNvPr>
          <p:cNvSpPr/>
          <p:nvPr/>
        </p:nvSpPr>
        <p:spPr>
          <a:xfrm>
            <a:off x="3438100" y="2819399"/>
            <a:ext cx="6432038" cy="537883"/>
          </a:xfrm>
          <a:prstGeom prst="wedgeRoundRectCallout">
            <a:avLst>
              <a:gd name="adj1" fmla="val -36276"/>
              <a:gd name="adj2" fmla="val 325959"/>
              <a:gd name="adj3" fmla="val 16667"/>
            </a:avLst>
          </a:prstGeom>
          <a:solidFill>
            <a:schemeClr val="accent2">
              <a:lumMod val="20000"/>
              <a:lumOff val="80000"/>
            </a:schemeClr>
          </a:solidFill>
          <a:ln w="28575"/>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000" dirty="0">
                <a:solidFill>
                  <a:sysClr val="windowText" lastClr="000000"/>
                </a:solidFill>
                <a:latin typeface="UD デジタル 教科書体 NK-B" panose="02020700000000000000" pitchFamily="18" charset="-128"/>
                <a:ea typeface="UD デジタル 教科書体 NK-B" panose="02020700000000000000" pitchFamily="18" charset="-128"/>
              </a:rPr>
              <a:t>本校で作成したテストが表示されます</a:t>
            </a:r>
          </a:p>
        </p:txBody>
      </p:sp>
    </p:spTree>
    <p:extLst>
      <p:ext uri="{BB962C8B-B14F-4D97-AF65-F5344CB8AC3E}">
        <p14:creationId xmlns:p14="http://schemas.microsoft.com/office/powerpoint/2010/main" val="1083410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1564</Words>
  <Application>Microsoft Office PowerPoint</Application>
  <PresentationFormat>ワイド画面</PresentationFormat>
  <Paragraphs>92</Paragraphs>
  <Slides>10</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UD デジタル 教科書体 NK-B</vt:lpstr>
      <vt:lpstr>UD デジタル 教科書体 NK-R</vt:lpstr>
      <vt:lpstr>游ゴシック</vt:lpstr>
      <vt:lpstr>游ゴシック Light</vt:lpstr>
      <vt:lpstr>Arial</vt:lpstr>
      <vt:lpstr>Office テーマ</vt:lpstr>
      <vt:lpstr>MEXCBT（メクビット）について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職員04772</dc:creator>
  <cp:lastModifiedBy>職員04772</cp:lastModifiedBy>
  <cp:revision>17</cp:revision>
  <dcterms:created xsi:type="dcterms:W3CDTF">2022-10-25T07:36:38Z</dcterms:created>
  <dcterms:modified xsi:type="dcterms:W3CDTF">2022-11-28T00:06:30Z</dcterms:modified>
</cp:coreProperties>
</file>