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9" r:id="rId2"/>
    <p:sldId id="263" r:id="rId3"/>
    <p:sldId id="262" r:id="rId4"/>
    <p:sldId id="260" r:id="rId5"/>
    <p:sldId id="289" r:id="rId6"/>
    <p:sldId id="288" r:id="rId7"/>
    <p:sldId id="286" r:id="rId8"/>
    <p:sldId id="287" r:id="rId9"/>
    <p:sldId id="285" r:id="rId10"/>
    <p:sldId id="284"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3300"/>
    <a:srgbClr val="000066"/>
    <a:srgbClr val="666633"/>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3" autoAdjust="0"/>
    <p:restoredTop sz="94660"/>
  </p:normalViewPr>
  <p:slideViewPr>
    <p:cSldViewPr snapToGrid="0">
      <p:cViewPr varScale="1">
        <p:scale>
          <a:sx n="85" d="100"/>
          <a:sy n="85" d="100"/>
        </p:scale>
        <p:origin x="50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11A9E-E5BB-48CA-BA71-E89C0367A44E}" type="datetimeFigureOut">
              <a:rPr kumimoji="1" lang="ja-JP" altLang="en-US" smtClean="0"/>
              <a:t>2022/11/28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E9CCE-C962-40D1-9877-C30420DE2C27}" type="slidenum">
              <a:rPr kumimoji="1" lang="ja-JP" altLang="en-US" smtClean="0"/>
              <a:t>‹#›</a:t>
            </a:fld>
            <a:endParaRPr kumimoji="1" lang="ja-JP" altLang="en-US"/>
          </a:p>
        </p:txBody>
      </p:sp>
    </p:spTree>
    <p:extLst>
      <p:ext uri="{BB962C8B-B14F-4D97-AF65-F5344CB8AC3E}">
        <p14:creationId xmlns:p14="http://schemas.microsoft.com/office/powerpoint/2010/main" val="23111436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76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39692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08960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52813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21570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みなさん</a:t>
            </a:r>
            <a:r>
              <a:rPr kumimoji="1" lang="ja-JP" altLang="en-US" sz="1200" kern="1200" dirty="0">
                <a:solidFill>
                  <a:schemeClr val="tx1"/>
                </a:solidFill>
                <a:effectLst/>
                <a:latin typeface="+mn-lt"/>
                <a:ea typeface="+mn-ea"/>
                <a:cs typeface="+mn-cs"/>
              </a:rPr>
              <a:t>、</a:t>
            </a:r>
            <a:r>
              <a:rPr kumimoji="1" lang="ja-JP" altLang="ja-JP" sz="1200" kern="1200" dirty="0">
                <a:solidFill>
                  <a:schemeClr val="tx1"/>
                </a:solidFill>
                <a:effectLst/>
                <a:latin typeface="+mn-lt"/>
                <a:ea typeface="+mn-ea"/>
                <a:cs typeface="+mn-cs"/>
              </a:rPr>
              <a:t>こんにちは、肥前中学校</a:t>
            </a:r>
            <a:r>
              <a:rPr kumimoji="1" lang="en-US" altLang="ja-JP" sz="1200" kern="1200" dirty="0">
                <a:solidFill>
                  <a:schemeClr val="tx1"/>
                </a:solidFill>
                <a:effectLst/>
                <a:latin typeface="+mn-lt"/>
                <a:ea typeface="+mn-ea"/>
                <a:cs typeface="+mn-cs"/>
              </a:rPr>
              <a:t>E</a:t>
            </a:r>
            <a:r>
              <a:rPr kumimoji="1" lang="ja-JP" altLang="ja-JP" sz="1200" kern="1200" dirty="0">
                <a:solidFill>
                  <a:schemeClr val="tx1"/>
                </a:solidFill>
                <a:effectLst/>
                <a:latin typeface="+mn-lt"/>
                <a:ea typeface="+mn-ea"/>
                <a:cs typeface="+mn-cs"/>
              </a:rPr>
              <a:t>リーダーの鶴田と申します。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昨年から引き続きで、</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年目となりました。</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昨年度は、</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人１台端末の導入</a:t>
            </a:r>
            <a:r>
              <a:rPr kumimoji="1" lang="ja-JP" altLang="en-US" sz="1200" kern="1200" dirty="0">
                <a:solidFill>
                  <a:schemeClr val="tx1"/>
                </a:solidFill>
                <a:effectLst/>
                <a:latin typeface="+mn-lt"/>
                <a:ea typeface="+mn-ea"/>
                <a:cs typeface="+mn-cs"/>
              </a:rPr>
              <a:t>ということで</a:t>
            </a:r>
            <a:r>
              <a:rPr kumimoji="1" lang="ja-JP" altLang="ja-JP" sz="1200" kern="1200" dirty="0">
                <a:solidFill>
                  <a:schemeClr val="tx1"/>
                </a:solidFill>
                <a:effectLst/>
                <a:latin typeface="+mn-lt"/>
                <a:ea typeface="+mn-ea"/>
                <a:cs typeface="+mn-cs"/>
              </a:rPr>
              <a:t>、どのように端末を管理していくか、どのようなアプリケーションがあるのか、何ができるのかと試行錯誤を繰り返しながら実践してまいりました。教科によりかたよりはありますが、昨年度は全校でおよそ</a:t>
            </a:r>
            <a:r>
              <a:rPr kumimoji="1" lang="en-US" altLang="ja-JP" sz="1200" kern="1200" dirty="0">
                <a:solidFill>
                  <a:schemeClr val="tx1"/>
                </a:solidFill>
                <a:effectLst/>
                <a:latin typeface="+mn-lt"/>
                <a:ea typeface="+mn-ea"/>
                <a:cs typeface="+mn-cs"/>
              </a:rPr>
              <a:t>600</a:t>
            </a:r>
            <a:r>
              <a:rPr kumimoji="1" lang="ja-JP" altLang="ja-JP" sz="1200" kern="1200" dirty="0">
                <a:solidFill>
                  <a:schemeClr val="tx1"/>
                </a:solidFill>
                <a:effectLst/>
                <a:latin typeface="+mn-lt"/>
                <a:ea typeface="+mn-ea"/>
                <a:cs typeface="+mn-cs"/>
              </a:rPr>
              <a:t>時間の授業を実施しました。今年度は</a:t>
            </a:r>
            <a:r>
              <a:rPr kumimoji="1" lang="ja-JP" altLang="en-US" sz="1200" kern="1200" dirty="0">
                <a:solidFill>
                  <a:schemeClr val="tx1"/>
                </a:solidFill>
                <a:effectLst/>
                <a:latin typeface="+mn-lt"/>
                <a:ea typeface="+mn-ea"/>
                <a:cs typeface="+mn-cs"/>
              </a:rPr>
              <a:t>「使用」から</a:t>
            </a:r>
            <a:r>
              <a:rPr kumimoji="1" lang="ja-JP" altLang="ja-JP" sz="1200" kern="1200" dirty="0">
                <a:solidFill>
                  <a:schemeClr val="tx1"/>
                </a:solidFill>
                <a:effectLst/>
                <a:latin typeface="+mn-lt"/>
                <a:ea typeface="+mn-ea"/>
                <a:cs typeface="+mn-cs"/>
              </a:rPr>
              <a:t>「活用」</a:t>
            </a:r>
            <a:r>
              <a:rPr kumimoji="1" lang="ja-JP" altLang="en-US" sz="1200" kern="1200" dirty="0">
                <a:solidFill>
                  <a:schemeClr val="tx1"/>
                </a:solidFill>
                <a:effectLst/>
                <a:latin typeface="+mn-lt"/>
                <a:ea typeface="+mn-ea"/>
                <a:cs typeface="+mn-cs"/>
              </a:rPr>
              <a:t>へと</a:t>
            </a:r>
            <a:r>
              <a:rPr kumimoji="1" lang="ja-JP" altLang="ja-JP" sz="1200" kern="1200" dirty="0">
                <a:solidFill>
                  <a:schemeClr val="tx1"/>
                </a:solidFill>
                <a:effectLst/>
                <a:latin typeface="+mn-lt"/>
                <a:ea typeface="+mn-ea"/>
                <a:cs typeface="+mn-cs"/>
              </a:rPr>
              <a:t>意識</a:t>
            </a:r>
            <a:r>
              <a:rPr kumimoji="1" lang="ja-JP" altLang="en-US" sz="1200" kern="1200" dirty="0">
                <a:solidFill>
                  <a:schemeClr val="tx1"/>
                </a:solidFill>
                <a:effectLst/>
                <a:latin typeface="+mn-lt"/>
                <a:ea typeface="+mn-ea"/>
                <a:cs typeface="+mn-cs"/>
              </a:rPr>
              <a:t>を向上させていけたらと</a:t>
            </a:r>
            <a:r>
              <a:rPr kumimoji="1" lang="ja-JP" altLang="ja-JP" sz="1200" kern="1200" dirty="0">
                <a:solidFill>
                  <a:schemeClr val="tx1"/>
                </a:solidFill>
                <a:effectLst/>
                <a:latin typeface="+mn-lt"/>
                <a:ea typeface="+mn-ea"/>
                <a:cs typeface="+mn-cs"/>
              </a:rPr>
              <a:t>思っています。</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実践事例については本日の公開授業や授業実践例に代えさせて</a:t>
            </a:r>
            <a:r>
              <a:rPr kumimoji="1" lang="ja-JP" altLang="en-US" sz="1200" kern="1200" dirty="0">
                <a:solidFill>
                  <a:schemeClr val="tx1"/>
                </a:solidFill>
                <a:effectLst/>
                <a:latin typeface="+mn-lt"/>
                <a:ea typeface="+mn-ea"/>
                <a:cs typeface="+mn-cs"/>
              </a:rPr>
              <a:t>いただき、</a:t>
            </a:r>
            <a:r>
              <a:rPr kumimoji="1" lang="ja-JP" altLang="ja-JP" sz="1200" kern="1200" dirty="0">
                <a:solidFill>
                  <a:schemeClr val="tx1"/>
                </a:solidFill>
                <a:effectLst/>
                <a:latin typeface="+mn-lt"/>
                <a:ea typeface="+mn-ea"/>
                <a:cs typeface="+mn-cs"/>
              </a:rPr>
              <a:t>私からは、</a:t>
            </a:r>
            <a:endParaRPr kumimoji="1" lang="ja-JP"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「本校の</a:t>
            </a:r>
            <a:r>
              <a:rPr kumimoji="1" lang="en-US" altLang="ja-JP" sz="1200" kern="1200" dirty="0">
                <a:solidFill>
                  <a:schemeClr val="tx1"/>
                </a:solidFill>
                <a:effectLst/>
                <a:latin typeface="+mn-lt"/>
                <a:ea typeface="+mn-ea"/>
                <a:cs typeface="+mn-cs"/>
              </a:rPr>
              <a:t>Teams</a:t>
            </a:r>
            <a:r>
              <a:rPr kumimoji="1" lang="ja-JP" altLang="en-US" sz="1200" kern="1200" dirty="0">
                <a:solidFill>
                  <a:schemeClr val="tx1"/>
                </a:solidFill>
                <a:effectLst/>
                <a:latin typeface="+mn-lt"/>
                <a:ea typeface="+mn-ea"/>
                <a:cs typeface="+mn-cs"/>
              </a:rPr>
              <a:t>における</a:t>
            </a:r>
            <a:r>
              <a:rPr kumimoji="1" lang="ja-JP" altLang="ja-JP" sz="1200" kern="1200" dirty="0">
                <a:solidFill>
                  <a:schemeClr val="tx1"/>
                </a:solidFill>
                <a:effectLst/>
                <a:latin typeface="+mn-lt"/>
                <a:ea typeface="+mn-ea"/>
                <a:cs typeface="+mn-cs"/>
              </a:rPr>
              <a:t>チーム編成」「</a:t>
            </a:r>
            <a:r>
              <a:rPr kumimoji="1" lang="en-US" altLang="ja-JP" sz="1200" kern="1200" dirty="0">
                <a:solidFill>
                  <a:schemeClr val="tx1"/>
                </a:solidFill>
                <a:effectLst/>
                <a:latin typeface="+mn-lt"/>
                <a:ea typeface="+mn-ea"/>
                <a:cs typeface="+mn-cs"/>
              </a:rPr>
              <a:t>Teams</a:t>
            </a:r>
            <a:r>
              <a:rPr kumimoji="1" lang="ja-JP" altLang="ja-JP" sz="1200" kern="1200" dirty="0">
                <a:solidFill>
                  <a:schemeClr val="tx1"/>
                </a:solidFill>
                <a:effectLst/>
                <a:latin typeface="+mn-lt"/>
                <a:ea typeface="+mn-ea"/>
                <a:cs typeface="+mn-cs"/>
              </a:rPr>
              <a:t>会議を使った授業の配信」「生徒の情報活用能力」についてお話をさせていただきます。</a:t>
            </a:r>
            <a:r>
              <a:rPr kumimoji="1" lang="ja-JP" altLang="en-US" sz="1200" kern="1200" dirty="0">
                <a:solidFill>
                  <a:schemeClr val="tx1"/>
                </a:solidFill>
                <a:effectLst/>
                <a:latin typeface="+mn-lt"/>
                <a:ea typeface="+mn-ea"/>
                <a:cs typeface="+mn-cs"/>
              </a:rPr>
              <a:t>どうぞ、</a:t>
            </a:r>
            <a:r>
              <a:rPr kumimoji="1" lang="ja-JP" altLang="ja-JP" sz="1200" kern="1200" dirty="0">
                <a:solidFill>
                  <a:schemeClr val="tx1"/>
                </a:solidFill>
                <a:effectLst/>
                <a:latin typeface="+mn-lt"/>
                <a:ea typeface="+mn-ea"/>
                <a:cs typeface="+mn-cs"/>
              </a:rPr>
              <a:t>よろしくお願いします。</a:t>
            </a:r>
          </a:p>
          <a:p>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019DF3-C999-431D-811B-87940E14421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7052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550145-EC7A-AF3F-3FD6-1F183FDC408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F4FE1A4-7F84-35C7-E5B4-8BAAE2BAA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65BD335-2588-4359-AAAA-5B1CD44B375B}"/>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65B916E5-1FBF-D543-27B1-D14CE2138D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05F2E5-DCD8-0620-4174-9366E3DAD86B}"/>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3859762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492BE-5DE5-39C2-6886-FD3147B96E9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20C18DE-9CD4-CCF2-04CD-507560BE0A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FF1DE4-688B-58C1-480D-1A97C4FACDC4}"/>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CD9DFCC6-F36A-8C97-88AC-D8E92B27611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BC8F15-E041-391E-F212-25A2EBFBD449}"/>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85653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16D07C7-018A-367F-E438-42299869345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97F0A24-4FA6-EEA2-9A31-C3D4DF81244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46B83F-8ED2-730D-4C51-C195DA9F123E}"/>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E1265ABA-470D-1B3A-78EB-35D1716DE9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16056D3-2FBF-5B56-2B7F-CE992E8B480A}"/>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3983677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BFD8B-1F2C-6831-BDCF-A46C1B0430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D1ED72-38B3-3DC6-E62B-2A910EB5585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B5B963F-711E-2372-AE93-A0E88705AEBA}"/>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D975D824-97C4-40EB-BCF0-1AB6609D5A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3996B3B-3ABD-A9C8-41EE-3454DA27B31C}"/>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318251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B52F90-BCA2-B4D7-E481-1BEFDE3983C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83EF817-DC32-26E1-DFFB-3691C4CB05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15C5966-A36E-81F3-D2CD-8D904238F6BF}"/>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04553A61-0056-01ED-0805-D9CB7FFEDE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211C0A-DD54-1B92-91D3-35DAEC3D331C}"/>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29345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129DFE-A5DD-11F2-7A87-30BFA7840D5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A6373FE-A57F-4343-A717-664FBBDE208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9CBE808-A3B0-EB3E-E53F-8EA941ADF5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DFBF545-B85C-0694-DFB7-6BD8DECD5BD6}"/>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6" name="フッター プレースホルダー 5">
            <a:extLst>
              <a:ext uri="{FF2B5EF4-FFF2-40B4-BE49-F238E27FC236}">
                <a16:creationId xmlns:a16="http://schemas.microsoft.com/office/drawing/2014/main" id="{E04DE3E2-0696-8FD1-EEB4-0513CD7A72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218C2C-778D-C4B4-AD59-C920EEBC8788}"/>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182555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9D25F-6993-169C-5804-975467B7DDE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EBDD1EA-4BDB-B4B3-40CE-EFE2A4B839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14D8EA3-35BE-FF2C-2A6C-FFDA01AD80F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1A803F0-192B-0D76-1E11-7A93FE4E0E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A2A3998-14DC-BED2-E8E0-5A375EF7C4F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98C4A2B-3589-EE37-0C22-FC562B4599BA}"/>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8" name="フッター プレースホルダー 7">
            <a:extLst>
              <a:ext uri="{FF2B5EF4-FFF2-40B4-BE49-F238E27FC236}">
                <a16:creationId xmlns:a16="http://schemas.microsoft.com/office/drawing/2014/main" id="{52899419-BCB0-A7D9-CCA8-9004AF7ACC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F709800-2290-7D7A-A476-39950E869DBA}"/>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399118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26F24A-61F1-DE34-42FE-A6278AA5903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651E3BD-7EC9-8E1D-96AC-A884124FFD47}"/>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4" name="フッター プレースホルダー 3">
            <a:extLst>
              <a:ext uri="{FF2B5EF4-FFF2-40B4-BE49-F238E27FC236}">
                <a16:creationId xmlns:a16="http://schemas.microsoft.com/office/drawing/2014/main" id="{C03E93BE-71D6-EF3D-9ACD-6B2C54F167B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300339B-3F8A-6506-BE07-ECD049250D0A}"/>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341916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7D23AE9-A01C-AA81-B9FA-6D270333FBA9}"/>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3" name="フッター プレースホルダー 2">
            <a:extLst>
              <a:ext uri="{FF2B5EF4-FFF2-40B4-BE49-F238E27FC236}">
                <a16:creationId xmlns:a16="http://schemas.microsoft.com/office/drawing/2014/main" id="{CADE277E-E2DE-C1CB-8B57-E9D9ED45CCD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085D660-0D3F-47C9-DB58-67D69B187A5C}"/>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201475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551D93-E0A9-85A1-D14C-DA802E3EAC4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41FE8B-A18A-D4B2-A3A2-F80B410F7D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91C0FEE-8686-5B8D-7962-5B97B7041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1F21BE4-989D-9335-DB3C-FD36C2B19CFE}"/>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6" name="フッター プレースホルダー 5">
            <a:extLst>
              <a:ext uri="{FF2B5EF4-FFF2-40B4-BE49-F238E27FC236}">
                <a16:creationId xmlns:a16="http://schemas.microsoft.com/office/drawing/2014/main" id="{2E9383DA-AC50-9313-B3F2-87195B043F5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3207909-8104-6949-15F1-55192EAB4B39}"/>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180706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97C986-36A0-84E3-4340-7B396C7A9AC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A6AD832-0DDA-1BCB-0282-4A9B19360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A3F2B3D-9746-0330-AE31-675AAF80F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85B6F1-12F2-0203-3810-4E7112386940}"/>
              </a:ext>
            </a:extLst>
          </p:cNvPr>
          <p:cNvSpPr>
            <a:spLocks noGrp="1"/>
          </p:cNvSpPr>
          <p:nvPr>
            <p:ph type="dt" sz="half" idx="10"/>
          </p:nvPr>
        </p:nvSpPr>
        <p:spPr/>
        <p:txBody>
          <a:bodyPr/>
          <a:lstStyle/>
          <a:p>
            <a:fld id="{0A65407C-67A6-42ED-BCD8-6CD110850C71}" type="datetimeFigureOut">
              <a:rPr kumimoji="1" lang="ja-JP" altLang="en-US" smtClean="0"/>
              <a:t>2022/11/28</a:t>
            </a:fld>
            <a:endParaRPr kumimoji="1" lang="ja-JP" altLang="en-US"/>
          </a:p>
        </p:txBody>
      </p:sp>
      <p:sp>
        <p:nvSpPr>
          <p:cNvPr id="6" name="フッター プレースホルダー 5">
            <a:extLst>
              <a:ext uri="{FF2B5EF4-FFF2-40B4-BE49-F238E27FC236}">
                <a16:creationId xmlns:a16="http://schemas.microsoft.com/office/drawing/2014/main" id="{75102A66-8933-DB32-97A8-46AA135E7B1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38C88D-7B78-A7C6-DC40-7192E900BFD4}"/>
              </a:ext>
            </a:extLst>
          </p:cNvPr>
          <p:cNvSpPr>
            <a:spLocks noGrp="1"/>
          </p:cNvSpPr>
          <p:nvPr>
            <p:ph type="sldNum" sz="quarter" idx="12"/>
          </p:nvPr>
        </p:nvSpPr>
        <p:spPr/>
        <p:txBody>
          <a:body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87731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D5E289A-39E4-5CDB-F16B-60FBBB55B1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43A5C39-12E0-AEA0-7801-BFEDD61655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4E1119-2ECC-3F9D-6C75-DEF634739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5407C-67A6-42ED-BCD8-6CD110850C71}" type="datetimeFigureOut">
              <a:rPr kumimoji="1" lang="ja-JP" altLang="en-US" smtClean="0"/>
              <a:t>2022/11/28</a:t>
            </a:fld>
            <a:endParaRPr kumimoji="1" lang="ja-JP" altLang="en-US"/>
          </a:p>
        </p:txBody>
      </p:sp>
      <p:sp>
        <p:nvSpPr>
          <p:cNvPr id="5" name="フッター プレースホルダー 4">
            <a:extLst>
              <a:ext uri="{FF2B5EF4-FFF2-40B4-BE49-F238E27FC236}">
                <a16:creationId xmlns:a16="http://schemas.microsoft.com/office/drawing/2014/main" id="{0CAFA944-2AA7-C505-951B-BBC1558D09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F864D2C-A619-42EE-1894-07ED354699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E4662-5743-44B3-87C8-71994C29B513}" type="slidenum">
              <a:rPr kumimoji="1" lang="ja-JP" altLang="en-US" smtClean="0"/>
              <a:t>‹#›</a:t>
            </a:fld>
            <a:endParaRPr kumimoji="1" lang="ja-JP" altLang="en-US"/>
          </a:p>
        </p:txBody>
      </p:sp>
    </p:spTree>
    <p:extLst>
      <p:ext uri="{BB962C8B-B14F-4D97-AF65-F5344CB8AC3E}">
        <p14:creationId xmlns:p14="http://schemas.microsoft.com/office/powerpoint/2010/main" val="233165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karatsugiga.l-gate.ne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3966"/>
            <a:ext cx="12192000" cy="898693"/>
          </a:xfrm>
          <a:solidFill>
            <a:srgbClr val="0033CC"/>
          </a:solidFill>
        </p:spPr>
        <p:txBody>
          <a:bodyPr anchor="ctr" anchorCtr="0">
            <a:normAutofit/>
          </a:bodyPr>
          <a:lstStyle/>
          <a:p>
            <a:r>
              <a:rPr kumimoji="1" lang="en-US" altLang="ja-JP" sz="4800" b="1" dirty="0">
                <a:solidFill>
                  <a:schemeClr val="bg1">
                    <a:lumMod val="95000"/>
                  </a:schemeClr>
                </a:solidFill>
                <a:latin typeface="UD デジタル 教科書体 NK-R" panose="02020400000000000000" pitchFamily="18" charset="-128"/>
                <a:ea typeface="UD デジタル 教科書体 NK-R" panose="02020400000000000000" pitchFamily="18" charset="-128"/>
              </a:rPr>
              <a:t>MEXCBT</a:t>
            </a:r>
            <a:r>
              <a:rPr kumimoji="1" lang="ja-JP" altLang="en-US" sz="4800" b="1" dirty="0">
                <a:solidFill>
                  <a:schemeClr val="bg1">
                    <a:lumMod val="95000"/>
                  </a:schemeClr>
                </a:solidFill>
                <a:latin typeface="UD デジタル 教科書体 NK-R" panose="02020400000000000000" pitchFamily="18" charset="-128"/>
                <a:ea typeface="UD デジタル 教科書体 NK-R" panose="02020400000000000000" pitchFamily="18" charset="-128"/>
              </a:rPr>
              <a:t>（メクビット）について</a:t>
            </a:r>
          </a:p>
        </p:txBody>
      </p:sp>
      <p:sp>
        <p:nvSpPr>
          <p:cNvPr id="4" name="サブタイトル 2"/>
          <p:cNvSpPr txBox="1">
            <a:spLocks/>
          </p:cNvSpPr>
          <p:nvPr/>
        </p:nvSpPr>
        <p:spPr>
          <a:xfrm>
            <a:off x="-1" y="6195046"/>
            <a:ext cx="12192000" cy="662954"/>
          </a:xfrm>
          <a:prstGeom prst="rect">
            <a:avLst/>
          </a:prstGeom>
          <a:solidFill>
            <a:srgbClr val="002060"/>
          </a:solidFill>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8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2022.11</a:t>
            </a:r>
            <a:r>
              <a:rPr kumimoji="1" lang="ja-JP" altLang="en-US" sz="28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月　唐津市立肥前中学校　鶴田和久</a:t>
            </a:r>
          </a:p>
        </p:txBody>
      </p:sp>
      <p:sp>
        <p:nvSpPr>
          <p:cNvPr id="6" name="額縁 5"/>
          <p:cNvSpPr/>
          <p:nvPr/>
        </p:nvSpPr>
        <p:spPr>
          <a:xfrm>
            <a:off x="495296" y="2517764"/>
            <a:ext cx="11201399" cy="796376"/>
          </a:xfrm>
          <a:prstGeom prst="bevel">
            <a:avLst/>
          </a:prstGeom>
          <a:gradFill>
            <a:gsLst>
              <a:gs pos="0">
                <a:srgbClr val="FF0066"/>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①　</a:t>
            </a:r>
            <a:r>
              <a:rPr lang="en-US" altLang="ja-JP" sz="3600" b="1" dirty="0">
                <a:solidFill>
                  <a:prstClr val="white"/>
                </a:solidFill>
                <a:latin typeface="UD デジタル 教科書体 NK-R" panose="02020400000000000000" pitchFamily="18" charset="-128"/>
                <a:ea typeface="UD デジタル 教科書体 NK-R" panose="02020400000000000000" pitchFamily="18" charset="-128"/>
              </a:rPr>
              <a:t> MEXCBT,L-Gate</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について</a:t>
            </a:r>
            <a:endPar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
        <p:nvSpPr>
          <p:cNvPr id="8" name="額縁 7"/>
          <p:cNvSpPr/>
          <p:nvPr/>
        </p:nvSpPr>
        <p:spPr>
          <a:xfrm>
            <a:off x="495297" y="3684079"/>
            <a:ext cx="11201399"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本日できるようになること</a:t>
            </a:r>
          </a:p>
        </p:txBody>
      </p:sp>
      <p:sp>
        <p:nvSpPr>
          <p:cNvPr id="3" name="テキスト ボックス 2">
            <a:extLst>
              <a:ext uri="{FF2B5EF4-FFF2-40B4-BE49-F238E27FC236}">
                <a16:creationId xmlns:a16="http://schemas.microsoft.com/office/drawing/2014/main" id="{B4C2F4F0-C3A5-B9B6-E654-92638DD2FCE0}"/>
              </a:ext>
            </a:extLst>
          </p:cNvPr>
          <p:cNvSpPr txBox="1"/>
          <p:nvPr/>
        </p:nvSpPr>
        <p:spPr>
          <a:xfrm>
            <a:off x="1" y="5363442"/>
            <a:ext cx="12191998" cy="461665"/>
          </a:xfrm>
          <a:prstGeom prst="rect">
            <a:avLst/>
          </a:prstGeom>
          <a:noFill/>
        </p:spPr>
        <p:txBody>
          <a:bodyPr wrap="square" rtlCol="0">
            <a:spAutoFit/>
          </a:bodyPr>
          <a:lstStyle/>
          <a:p>
            <a:pPr algn="ctr"/>
            <a:r>
              <a:rPr kumimoji="1" lang="ja-JP" altLang="en-US" sz="24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　②と③の内容を必ず研修するように、唐津市教育委員会より指示されています。</a:t>
            </a:r>
            <a:endParaRPr lang="en-US" altLang="ja-JP" sz="24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5" name="テキスト ボックス 4">
            <a:extLst>
              <a:ext uri="{FF2B5EF4-FFF2-40B4-BE49-F238E27FC236}">
                <a16:creationId xmlns:a16="http://schemas.microsoft.com/office/drawing/2014/main" id="{B27A33B7-99E4-3B43-322F-5196C3CAC86A}"/>
              </a:ext>
            </a:extLst>
          </p:cNvPr>
          <p:cNvSpPr txBox="1"/>
          <p:nvPr/>
        </p:nvSpPr>
        <p:spPr>
          <a:xfrm>
            <a:off x="4588809" y="1517824"/>
            <a:ext cx="279082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生徒用</a:t>
            </a: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a:t>
            </a:r>
            <a:endParaRPr kumimoji="1" lang="ja-JP" altLang="en-US" sz="3200" b="0" i="0" u="none" strike="noStrike" kern="1200" cap="none" spc="0" normalizeH="0" baseline="0" noProof="0" dirty="0">
              <a:ln>
                <a:noFill/>
              </a:ln>
              <a:solidFill>
                <a:srgbClr val="FFFF0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18451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9745A22-CF04-00AD-8AD7-6FC835C90B55}"/>
              </a:ext>
            </a:extLst>
          </p:cNvPr>
          <p:cNvSpPr txBox="1"/>
          <p:nvPr/>
        </p:nvSpPr>
        <p:spPr>
          <a:xfrm>
            <a:off x="0" y="2929897"/>
            <a:ext cx="121920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4800" b="1" dirty="0">
                <a:solidFill>
                  <a:srgbClr val="FFFF00"/>
                </a:solidFill>
                <a:latin typeface="UD デジタル 教科書体 NK-R" panose="02020400000000000000" pitchFamily="18" charset="-128"/>
                <a:ea typeface="UD デジタル 教科書体 NK-R" panose="02020400000000000000" pitchFamily="18" charset="-128"/>
              </a:rPr>
              <a:t>おわり</a:t>
            </a:r>
            <a:endParaRPr kumimoji="1" lang="ja-JP" altLang="en-US" sz="4800" b="0" i="0" u="none" strike="noStrike" kern="1200" cap="none" spc="0" normalizeH="0" baseline="0" noProof="0" dirty="0">
              <a:ln>
                <a:noFill/>
              </a:ln>
              <a:solidFill>
                <a:srgbClr val="FFFF0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0309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額縁 5"/>
          <p:cNvSpPr/>
          <p:nvPr/>
        </p:nvSpPr>
        <p:spPr>
          <a:xfrm>
            <a:off x="0" y="0"/>
            <a:ext cx="12192000" cy="796376"/>
          </a:xfrm>
          <a:prstGeom prst="bevel">
            <a:avLst/>
          </a:prstGeom>
          <a:gradFill>
            <a:gsLst>
              <a:gs pos="0">
                <a:srgbClr val="FF0066"/>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①　</a:t>
            </a:r>
            <a:r>
              <a:rPr kumimoji="1" lang="en-US" altLang="ja-JP"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MEXCBT,L-Gate</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について</a:t>
            </a:r>
          </a:p>
        </p:txBody>
      </p:sp>
      <p:sp>
        <p:nvSpPr>
          <p:cNvPr id="22" name="テキスト ボックス 21">
            <a:extLst>
              <a:ext uri="{FF2B5EF4-FFF2-40B4-BE49-F238E27FC236}">
                <a16:creationId xmlns:a16="http://schemas.microsoft.com/office/drawing/2014/main" id="{5D79BA3D-C46B-3F1E-2519-0268CF23A730}"/>
              </a:ext>
            </a:extLst>
          </p:cNvPr>
          <p:cNvSpPr txBox="1"/>
          <p:nvPr/>
        </p:nvSpPr>
        <p:spPr>
          <a:xfrm>
            <a:off x="285750" y="963063"/>
            <a:ext cx="2790825"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用語について</a:t>
            </a:r>
            <a:endParaRPr kumimoji="1" lang="ja-JP" altLang="en-US" sz="3200" b="0" i="0" u="none" strike="noStrike" kern="1200" cap="none" spc="0" normalizeH="0" baseline="0" noProof="0" dirty="0">
              <a:ln>
                <a:noFill/>
              </a:ln>
              <a:solidFill>
                <a:srgbClr val="FFFF00"/>
              </a:solidFill>
              <a:effectLst/>
              <a:uLnTx/>
              <a:uFillTx/>
              <a:latin typeface="游ゴシック" panose="020F0502020204030204"/>
              <a:ea typeface="游ゴシック" panose="020B0400000000000000" pitchFamily="50" charset="-128"/>
              <a:cs typeface="+mn-cs"/>
            </a:endParaRPr>
          </a:p>
        </p:txBody>
      </p:sp>
      <p:sp>
        <p:nvSpPr>
          <p:cNvPr id="23" name="テキスト ボックス 22">
            <a:extLst>
              <a:ext uri="{FF2B5EF4-FFF2-40B4-BE49-F238E27FC236}">
                <a16:creationId xmlns:a16="http://schemas.microsoft.com/office/drawing/2014/main" id="{3FAD05CB-4413-1B7F-C8AA-B75D87427046}"/>
              </a:ext>
            </a:extLst>
          </p:cNvPr>
          <p:cNvSpPr txBox="1"/>
          <p:nvPr/>
        </p:nvSpPr>
        <p:spPr>
          <a:xfrm>
            <a:off x="504824" y="1714526"/>
            <a:ext cx="11439526"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・・・文部科学省</a:t>
            </a:r>
            <a:r>
              <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CBT</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のこと。　</a:t>
            </a:r>
            <a:endPar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4000" b="1" dirty="0">
                <a:solidFill>
                  <a:prstClr val="white"/>
                </a:solidFill>
                <a:latin typeface="UD デジタル 教科書体 NK-R" panose="02020400000000000000" pitchFamily="18" charset="-128"/>
                <a:ea typeface="UD デジタル 教科書体 NK-R" panose="02020400000000000000" pitchFamily="18" charset="-128"/>
              </a:rPr>
              <a:t>　　　　　　　　　　　</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「メクビット」と読む。</a:t>
            </a:r>
            <a:endPar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MEXT</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（文部科学省）と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CBT</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a:t>
            </a: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C</a:t>
            </a:r>
            <a:r>
              <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omputer </a:t>
            </a: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B</a:t>
            </a:r>
            <a:r>
              <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ased </a:t>
            </a:r>
            <a:r>
              <a:rPr kumimoji="1" lang="en-US" altLang="ja-JP" sz="40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T</a:t>
            </a:r>
            <a:r>
              <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esting</a:t>
            </a: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a:t>
            </a:r>
            <a:endPar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srgbClr val="00B0F0"/>
                </a:solidFill>
                <a:effectLst/>
                <a:uLnTx/>
                <a:uFillTx/>
                <a:latin typeface="UD デジタル 教科書体 NK-R" panose="02020400000000000000" pitchFamily="18" charset="-128"/>
                <a:ea typeface="UD デジタル 教科書体 NK-R" panose="02020400000000000000" pitchFamily="18" charset="-128"/>
                <a:cs typeface="+mn-cs"/>
              </a:rPr>
              <a:t>　　　　　　　　　　　　＊コンピューターを利用して行うテスト</a:t>
            </a:r>
            <a:endParaRPr kumimoji="1" lang="en-US" altLang="ja-JP" sz="4000" b="1" i="0" u="none" strike="noStrike" kern="1200" cap="none" spc="0" normalizeH="0" baseline="0" noProof="0" dirty="0">
              <a:ln>
                <a:noFill/>
              </a:ln>
              <a:solidFill>
                <a:srgbClr val="00B0F0"/>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を合わせた造語。</a:t>
            </a:r>
            <a:endParaRPr kumimoji="1" lang="en-US" altLang="ja-JP" sz="40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Tree>
    <p:extLst>
      <p:ext uri="{BB962C8B-B14F-4D97-AF65-F5344CB8AC3E}">
        <p14:creationId xmlns:p14="http://schemas.microsoft.com/office/powerpoint/2010/main" val="3438570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額縁 5"/>
          <p:cNvSpPr/>
          <p:nvPr/>
        </p:nvSpPr>
        <p:spPr>
          <a:xfrm>
            <a:off x="0" y="0"/>
            <a:ext cx="12192000" cy="796376"/>
          </a:xfrm>
          <a:prstGeom prst="bevel">
            <a:avLst/>
          </a:prstGeom>
          <a:gradFill>
            <a:gsLst>
              <a:gs pos="0">
                <a:srgbClr val="FF0066"/>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①　</a:t>
            </a:r>
            <a:r>
              <a:rPr kumimoji="1" lang="en-US" altLang="ja-JP"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MEXCBT,L-Gate</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について</a:t>
            </a:r>
          </a:p>
        </p:txBody>
      </p:sp>
      <p:sp>
        <p:nvSpPr>
          <p:cNvPr id="2" name="テキスト ボックス 1">
            <a:extLst>
              <a:ext uri="{FF2B5EF4-FFF2-40B4-BE49-F238E27FC236}">
                <a16:creationId xmlns:a16="http://schemas.microsoft.com/office/drawing/2014/main" id="{6B3DBCE6-BAF7-D6F8-93EA-66C32E8D546C}"/>
              </a:ext>
            </a:extLst>
          </p:cNvPr>
          <p:cNvSpPr txBox="1"/>
          <p:nvPr/>
        </p:nvSpPr>
        <p:spPr>
          <a:xfrm>
            <a:off x="324409" y="989754"/>
            <a:ext cx="790575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i="0" u="none" strike="noStrike" kern="1200" cap="none" spc="0" normalizeH="0" baseline="0" noProof="0" dirty="0">
                <a:ln>
                  <a:noFill/>
                </a:ln>
                <a:solidFill>
                  <a:srgbClr val="FFC0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32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で何をするのか？</a:t>
            </a:r>
            <a:endParaRPr lang="en-US" altLang="ja-JP" sz="32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テキスト ボックス 3">
            <a:extLst>
              <a:ext uri="{FF2B5EF4-FFF2-40B4-BE49-F238E27FC236}">
                <a16:creationId xmlns:a16="http://schemas.microsoft.com/office/drawing/2014/main" id="{DDCCCDA2-5667-0545-F21B-3DC5D5FC6CE2}"/>
              </a:ext>
            </a:extLst>
          </p:cNvPr>
          <p:cNvSpPr txBox="1"/>
          <p:nvPr/>
        </p:nvSpPr>
        <p:spPr>
          <a:xfrm>
            <a:off x="0" y="2002776"/>
            <a:ext cx="1219200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　事前に作成された問題をコンピュータ上で解くことができます。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3200" b="1" dirty="0">
                <a:solidFill>
                  <a:prstClr val="white"/>
                </a:solidFill>
                <a:latin typeface="UD デジタル 教科書体 NK-R" panose="02020400000000000000" pitchFamily="18" charset="-128"/>
                <a:ea typeface="UD デジタル 教科書体 NK-R" panose="02020400000000000000" pitchFamily="18" charset="-128"/>
              </a:rPr>
              <a:t>　・　解いた履歴などを確認することができます。</a:t>
            </a:r>
            <a:endParaRPr lang="en-US" altLang="ja-JP" sz="3200" b="1" dirty="0">
              <a:solidFill>
                <a:prstClr val="white"/>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　</a:t>
            </a:r>
            <a:r>
              <a:rPr lang="ja-JP" altLang="en-US" sz="3200" b="1" dirty="0">
                <a:solidFill>
                  <a:prstClr val="white"/>
                </a:solidFill>
                <a:latin typeface="UD デジタル 教科書体 NK-R" panose="02020400000000000000" pitchFamily="18" charset="-128"/>
                <a:ea typeface="UD デジタル 教科書体 NK-R" panose="02020400000000000000" pitchFamily="18" charset="-128"/>
              </a:rPr>
              <a:t>令和</a:t>
            </a:r>
            <a:r>
              <a:rPr lang="en-US" altLang="ja-JP" sz="3200" b="1" dirty="0">
                <a:solidFill>
                  <a:prstClr val="white"/>
                </a:solidFill>
                <a:latin typeface="UD デジタル 教科書体 NK-R" panose="02020400000000000000" pitchFamily="18" charset="-128"/>
                <a:ea typeface="UD デジタル 教科書体 NK-R" panose="02020400000000000000" pitchFamily="18" charset="-128"/>
              </a:rPr>
              <a:t>5</a:t>
            </a:r>
            <a:r>
              <a:rPr lang="ja-JP" altLang="en-US" sz="3200" b="1" dirty="0">
                <a:solidFill>
                  <a:prstClr val="white"/>
                </a:solidFill>
                <a:latin typeface="UD デジタル 教科書体 NK-R" panose="02020400000000000000" pitchFamily="18" charset="-128"/>
                <a:ea typeface="UD デジタル 教科書体 NK-R" panose="02020400000000000000" pitchFamily="18" charset="-128"/>
              </a:rPr>
              <a:t>年度、</a:t>
            </a:r>
            <a:r>
              <a:rPr lang="en-US" altLang="ja-JP" sz="3200" b="1" dirty="0">
                <a:solidFill>
                  <a:prstClr val="white"/>
                </a:solidFill>
                <a:latin typeface="UD デジタル 教科書体 NK-R" panose="02020400000000000000" pitchFamily="18" charset="-128"/>
                <a:ea typeface="UD デジタル 教科書体 NK-R" panose="02020400000000000000" pitchFamily="18" charset="-128"/>
              </a:rPr>
              <a:t>4</a:t>
            </a:r>
            <a:r>
              <a:rPr lang="ja-JP" altLang="en-US" sz="3200" b="1" dirty="0">
                <a:solidFill>
                  <a:prstClr val="white"/>
                </a:solidFill>
                <a:latin typeface="UD デジタル 教科書体 NK-R" panose="02020400000000000000" pitchFamily="18" charset="-128"/>
                <a:ea typeface="UD デジタル 教科書体 NK-R" panose="02020400000000000000" pitchFamily="18" charset="-128"/>
              </a:rPr>
              <a:t>月全国学力・学習状況調査の</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中学校英語「話すこと」</a:t>
            </a:r>
            <a:endPar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　　　</a:t>
            </a:r>
            <a:r>
              <a:rPr lang="ja-JP" altLang="en-US" sz="3200" b="1" dirty="0">
                <a:solidFill>
                  <a:schemeClr val="bg1"/>
                </a:solidFill>
                <a:latin typeface="UD デジタル 教科書体 NK-R" panose="02020400000000000000" pitchFamily="18" charset="-128"/>
                <a:ea typeface="UD デジタル 教科書体 NK-R" panose="02020400000000000000" pitchFamily="18" charset="-128"/>
              </a:rPr>
              <a:t>および</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生徒質問紙調査</a:t>
            </a:r>
            <a:r>
              <a:rPr lang="ja-JP" altLang="en-US" sz="3200" b="1" dirty="0">
                <a:solidFill>
                  <a:schemeClr val="bg1"/>
                </a:solidFill>
                <a:latin typeface="UD デジタル 教科書体 NK-R" panose="02020400000000000000" pitchFamily="18" charset="-128"/>
                <a:ea typeface="UD デジタル 教科書体 NK-R" panose="02020400000000000000" pitchFamily="18" charset="-128"/>
              </a:rPr>
              <a:t>がこのシステムで行われます。</a:t>
            </a:r>
            <a:endParaRPr kumimoji="1" lang="en-US" altLang="ja-JP" sz="32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
        <p:nvSpPr>
          <p:cNvPr id="5" name="テキスト ボックス 4">
            <a:extLst>
              <a:ext uri="{FF2B5EF4-FFF2-40B4-BE49-F238E27FC236}">
                <a16:creationId xmlns:a16="http://schemas.microsoft.com/office/drawing/2014/main" id="{B2BCD94A-63AF-3FD3-EB06-893F6072B15A}"/>
              </a:ext>
            </a:extLst>
          </p:cNvPr>
          <p:cNvSpPr txBox="1"/>
          <p:nvPr/>
        </p:nvSpPr>
        <p:spPr>
          <a:xfrm>
            <a:off x="0" y="4809614"/>
            <a:ext cx="12192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solidFill>
                  <a:schemeClr val="accent4">
                    <a:lumMod val="40000"/>
                    <a:lumOff val="60000"/>
                  </a:schemeClr>
                </a:solidFill>
                <a:latin typeface="UD デジタル 教科書体 NK-R" panose="02020400000000000000" pitchFamily="18" charset="-128"/>
                <a:ea typeface="UD デジタル 教科書体 NK-R" panose="02020400000000000000" pitchFamily="18" charset="-128"/>
              </a:rPr>
              <a:t>来年度から始まりますので、今年度のうちに利用の方法を知らなければなりません。</a:t>
            </a:r>
            <a:endParaRPr lang="en-US" altLang="ja-JP" sz="2400" b="1" dirty="0">
              <a:solidFill>
                <a:schemeClr val="accent4">
                  <a:lumMod val="40000"/>
                  <a:lumOff val="60000"/>
                </a:schemeClr>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56728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額縁 5"/>
          <p:cNvSpPr/>
          <p:nvPr/>
        </p:nvSpPr>
        <p:spPr>
          <a:xfrm>
            <a:off x="0" y="0"/>
            <a:ext cx="12192000" cy="796376"/>
          </a:xfrm>
          <a:prstGeom prst="bevel">
            <a:avLst/>
          </a:prstGeom>
          <a:gradFill>
            <a:gsLst>
              <a:gs pos="0">
                <a:srgbClr val="FF0066"/>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①　</a:t>
            </a:r>
            <a:r>
              <a:rPr kumimoji="1" lang="en-US" altLang="ja-JP"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MEXCBT,L-Gate</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について</a:t>
            </a:r>
          </a:p>
        </p:txBody>
      </p:sp>
      <p:sp>
        <p:nvSpPr>
          <p:cNvPr id="14" name="テキスト ボックス 13">
            <a:extLst>
              <a:ext uri="{FF2B5EF4-FFF2-40B4-BE49-F238E27FC236}">
                <a16:creationId xmlns:a16="http://schemas.microsoft.com/office/drawing/2014/main" id="{32ED8D9F-45BF-027B-6949-FE29FD4EC53C}"/>
              </a:ext>
            </a:extLst>
          </p:cNvPr>
          <p:cNvSpPr txBox="1"/>
          <p:nvPr/>
        </p:nvSpPr>
        <p:spPr>
          <a:xfrm>
            <a:off x="657186" y="1859340"/>
            <a:ext cx="11110913" cy="2554545"/>
          </a:xfrm>
          <a:prstGeom prst="rect">
            <a:avLst/>
          </a:prstGeom>
          <a:noFill/>
        </p:spPr>
        <p:txBody>
          <a:bodyPr wrap="square" rtlCol="0">
            <a:spAutoFit/>
          </a:bodyPr>
          <a:lstStyle/>
          <a:p>
            <a:pPr algn="ct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L-Gate </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とは、</a:t>
            </a:r>
            <a:r>
              <a:rPr kumimoji="1" lang="ja-JP" altLang="en-US" sz="32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「学習</a:t>
            </a:r>
            <a:r>
              <a:rPr kumimoji="1" lang="en-US" altLang="ja-JP" sz="32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e</a:t>
            </a:r>
            <a:r>
              <a:rPr kumimoji="1" lang="ja-JP" altLang="en-US" sz="32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ポータル」と呼ばれるもので、</a:t>
            </a:r>
          </a:p>
          <a:p>
            <a:pPr algn="ctr"/>
            <a:r>
              <a:rPr lang="ja-JP" altLang="en-US" sz="3200" b="1" dirty="0">
                <a:solidFill>
                  <a:schemeClr val="bg1"/>
                </a:solidFill>
                <a:latin typeface="UD デジタル 教科書体 NK-R" panose="02020400000000000000" pitchFamily="18" charset="-128"/>
                <a:ea typeface="UD デジタル 教科書体 NK-R" panose="02020400000000000000" pitchFamily="18" charset="-128"/>
              </a:rPr>
              <a:t>　　　　　　　　　</a:t>
            </a:r>
          </a:p>
          <a:p>
            <a:pPr algn="ctr"/>
            <a:r>
              <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rPr>
              <a:t>＊文部科学省の</a:t>
            </a:r>
            <a:r>
              <a:rPr lang="en-US" altLang="ja-JP" sz="3200" b="1" dirty="0">
                <a:solidFill>
                  <a:srgbClr val="00B0F0"/>
                </a:solidFill>
                <a:latin typeface="UD デジタル 教科書体 NK-R" panose="02020400000000000000" pitchFamily="18" charset="-128"/>
                <a:ea typeface="UD デジタル 教科書体 NK-R" panose="02020400000000000000" pitchFamily="18" charset="-128"/>
              </a:rPr>
              <a:t>MEXCBT</a:t>
            </a:r>
            <a:r>
              <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rPr>
              <a:t>は、</a:t>
            </a:r>
          </a:p>
          <a:p>
            <a:pPr algn="ctr"/>
            <a:endPar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endParaRPr>
          </a:p>
          <a:p>
            <a:pPr algn="ctr"/>
            <a:r>
              <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rPr>
              <a:t>必ず</a:t>
            </a:r>
            <a:r>
              <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rPr>
              <a:t>L-Gate</a:t>
            </a:r>
            <a:r>
              <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rPr>
              <a:t>（学習</a:t>
            </a:r>
            <a:r>
              <a:rPr lang="en-US" altLang="ja-JP" sz="3200" b="1" dirty="0">
                <a:solidFill>
                  <a:srgbClr val="00B0F0"/>
                </a:solidFill>
                <a:latin typeface="UD デジタル 教科書体 NK-R" panose="02020400000000000000" pitchFamily="18" charset="-128"/>
                <a:ea typeface="UD デジタル 教科書体 NK-R" panose="02020400000000000000" pitchFamily="18" charset="-128"/>
              </a:rPr>
              <a:t>e</a:t>
            </a:r>
            <a:r>
              <a:rPr lang="ja-JP" altLang="en-US" sz="3200" b="1" dirty="0">
                <a:solidFill>
                  <a:srgbClr val="00B0F0"/>
                </a:solidFill>
                <a:latin typeface="UD デジタル 教科書体 NK-R" panose="02020400000000000000" pitchFamily="18" charset="-128"/>
                <a:ea typeface="UD デジタル 教科書体 NK-R" panose="02020400000000000000" pitchFamily="18" charset="-128"/>
              </a:rPr>
              <a:t>ポータル）経由で利用します。</a:t>
            </a:r>
            <a:endParaRPr lang="en-US" altLang="ja-JP" sz="3200" b="1" dirty="0">
              <a:solidFill>
                <a:srgbClr val="00B0F0"/>
              </a:solidFill>
              <a:latin typeface="UD デジタル 教科書体 NK-R" panose="02020400000000000000" pitchFamily="18" charset="-128"/>
              <a:ea typeface="UD デジタル 教科書体 NK-R" panose="02020400000000000000" pitchFamily="18" charset="-128"/>
            </a:endParaRPr>
          </a:p>
        </p:txBody>
      </p:sp>
      <p:sp>
        <p:nvSpPr>
          <p:cNvPr id="22" name="テキスト ボックス 21">
            <a:extLst>
              <a:ext uri="{FF2B5EF4-FFF2-40B4-BE49-F238E27FC236}">
                <a16:creationId xmlns:a16="http://schemas.microsoft.com/office/drawing/2014/main" id="{5D79BA3D-C46B-3F1E-2519-0268CF23A730}"/>
              </a:ext>
            </a:extLst>
          </p:cNvPr>
          <p:cNvSpPr txBox="1"/>
          <p:nvPr/>
        </p:nvSpPr>
        <p:spPr>
          <a:xfrm>
            <a:off x="190500" y="999844"/>
            <a:ext cx="4121524" cy="584775"/>
          </a:xfrm>
          <a:prstGeom prst="rect">
            <a:avLst/>
          </a:prstGeom>
          <a:noFill/>
        </p:spPr>
        <p:txBody>
          <a:bodyPr wrap="square" rtlCol="0">
            <a:spAutoFit/>
          </a:bodyPr>
          <a:lstStyle/>
          <a:p>
            <a:pPr algn="ct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L-Gate</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について</a:t>
            </a:r>
            <a:endParaRPr kumimoji="1" lang="ja-JP" altLang="en-US" sz="3200" dirty="0">
              <a:solidFill>
                <a:srgbClr val="FFFF00"/>
              </a:solidFill>
            </a:endParaRPr>
          </a:p>
        </p:txBody>
      </p:sp>
      <p:sp>
        <p:nvSpPr>
          <p:cNvPr id="2" name="吹き出し: 角を丸めた四角形 1">
            <a:extLst>
              <a:ext uri="{FF2B5EF4-FFF2-40B4-BE49-F238E27FC236}">
                <a16:creationId xmlns:a16="http://schemas.microsoft.com/office/drawing/2014/main" id="{746B5B2D-878B-8B0B-2C96-C5F9E84A6EAE}"/>
              </a:ext>
            </a:extLst>
          </p:cNvPr>
          <p:cNvSpPr/>
          <p:nvPr/>
        </p:nvSpPr>
        <p:spPr>
          <a:xfrm>
            <a:off x="2622315" y="5242733"/>
            <a:ext cx="6432038" cy="537883"/>
          </a:xfrm>
          <a:prstGeom prst="wedgeRoundRectCallout">
            <a:avLst>
              <a:gd name="adj1" fmla="val -21223"/>
              <a:gd name="adj2" fmla="val 50959"/>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それでは、本日できるようになることを確認します</a:t>
            </a:r>
          </a:p>
        </p:txBody>
      </p:sp>
      <p:sp>
        <p:nvSpPr>
          <p:cNvPr id="3" name="矢印: 下 2">
            <a:extLst>
              <a:ext uri="{FF2B5EF4-FFF2-40B4-BE49-F238E27FC236}">
                <a16:creationId xmlns:a16="http://schemas.microsoft.com/office/drawing/2014/main" id="{2F9CC8E8-781B-2746-3565-598DAD8B8A68}"/>
              </a:ext>
            </a:extLst>
          </p:cNvPr>
          <p:cNvSpPr/>
          <p:nvPr/>
        </p:nvSpPr>
        <p:spPr>
          <a:xfrm>
            <a:off x="5432612" y="5970494"/>
            <a:ext cx="923364" cy="4123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6367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額縁 7">
            <a:extLst>
              <a:ext uri="{FF2B5EF4-FFF2-40B4-BE49-F238E27FC236}">
                <a16:creationId xmlns:a16="http://schemas.microsoft.com/office/drawing/2014/main" id="{60BBA5A7-95F0-E204-457C-1945FE21E2C5}"/>
              </a:ext>
            </a:extLst>
          </p:cNvPr>
          <p:cNvSpPr/>
          <p:nvPr/>
        </p:nvSpPr>
        <p:spPr>
          <a:xfrm>
            <a:off x="0" y="0"/>
            <a:ext cx="12192000"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生徒が確認すること</a:t>
            </a:r>
          </a:p>
        </p:txBody>
      </p:sp>
      <p:sp>
        <p:nvSpPr>
          <p:cNvPr id="4" name="テキスト ボックス 3">
            <a:extLst>
              <a:ext uri="{FF2B5EF4-FFF2-40B4-BE49-F238E27FC236}">
                <a16:creationId xmlns:a16="http://schemas.microsoft.com/office/drawing/2014/main" id="{4B0F64E0-835D-5594-4C1C-A74CB9B65645}"/>
              </a:ext>
            </a:extLst>
          </p:cNvPr>
          <p:cNvSpPr txBox="1"/>
          <p:nvPr/>
        </p:nvSpPr>
        <p:spPr>
          <a:xfrm>
            <a:off x="695045" y="1505060"/>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（１）　</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唐津市専用のＵＲＬから、Ｌ－Ｇａｔｅを開くことができる。</a:t>
            </a:r>
          </a:p>
        </p:txBody>
      </p:sp>
      <p:sp>
        <p:nvSpPr>
          <p:cNvPr id="6" name="テキスト ボックス 5">
            <a:extLst>
              <a:ext uri="{FF2B5EF4-FFF2-40B4-BE49-F238E27FC236}">
                <a16:creationId xmlns:a16="http://schemas.microsoft.com/office/drawing/2014/main" id="{4E8EB084-3CD5-B393-B40D-55E5EE515DCC}"/>
              </a:ext>
            </a:extLst>
          </p:cNvPr>
          <p:cNvSpPr txBox="1"/>
          <p:nvPr/>
        </p:nvSpPr>
        <p:spPr>
          <a:xfrm>
            <a:off x="695045" y="2974061"/>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a:t>
            </a:r>
            <a:r>
              <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rPr>
              <a:t>2</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　</a:t>
            </a: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（機能拡充版）児童生徒を開くことができる。</a:t>
            </a:r>
          </a:p>
        </p:txBody>
      </p:sp>
    </p:spTree>
    <p:extLst>
      <p:ext uri="{BB962C8B-B14F-4D97-AF65-F5344CB8AC3E}">
        <p14:creationId xmlns:p14="http://schemas.microsoft.com/office/powerpoint/2010/main" val="1729702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額縁 7">
            <a:extLst>
              <a:ext uri="{FF2B5EF4-FFF2-40B4-BE49-F238E27FC236}">
                <a16:creationId xmlns:a16="http://schemas.microsoft.com/office/drawing/2014/main" id="{60BBA5A7-95F0-E204-457C-1945FE21E2C5}"/>
              </a:ext>
            </a:extLst>
          </p:cNvPr>
          <p:cNvSpPr/>
          <p:nvPr/>
        </p:nvSpPr>
        <p:spPr>
          <a:xfrm>
            <a:off x="0" y="0"/>
            <a:ext cx="12192000"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生徒が確認すること</a:t>
            </a:r>
          </a:p>
        </p:txBody>
      </p:sp>
      <p:sp>
        <p:nvSpPr>
          <p:cNvPr id="4" name="テキスト ボックス 3">
            <a:extLst>
              <a:ext uri="{FF2B5EF4-FFF2-40B4-BE49-F238E27FC236}">
                <a16:creationId xmlns:a16="http://schemas.microsoft.com/office/drawing/2014/main" id="{4B0F64E0-835D-5594-4C1C-A74CB9B65645}"/>
              </a:ext>
            </a:extLst>
          </p:cNvPr>
          <p:cNvSpPr txBox="1"/>
          <p:nvPr/>
        </p:nvSpPr>
        <p:spPr>
          <a:xfrm>
            <a:off x="623327" y="851800"/>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（１）　</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唐津市専用のＵＲＬから、Ｌ－Ｇａｔｅを開くことができる。</a:t>
            </a:r>
          </a:p>
        </p:txBody>
      </p:sp>
      <p:sp>
        <p:nvSpPr>
          <p:cNvPr id="6" name="テキスト ボックス 5">
            <a:extLst>
              <a:ext uri="{FF2B5EF4-FFF2-40B4-BE49-F238E27FC236}">
                <a16:creationId xmlns:a16="http://schemas.microsoft.com/office/drawing/2014/main" id="{4E8EB084-3CD5-B393-B40D-55E5EE515DCC}"/>
              </a:ext>
            </a:extLst>
          </p:cNvPr>
          <p:cNvSpPr txBox="1"/>
          <p:nvPr/>
        </p:nvSpPr>
        <p:spPr>
          <a:xfrm>
            <a:off x="757798" y="4849252"/>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a:t>
            </a:r>
            <a:r>
              <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rPr>
              <a:t>2</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　</a:t>
            </a: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（機能拡充版）児童生徒を開くことができる。</a:t>
            </a:r>
          </a:p>
        </p:txBody>
      </p:sp>
      <p:sp>
        <p:nvSpPr>
          <p:cNvPr id="10" name="吹き出し: 角を丸めた四角形 9">
            <a:extLst>
              <a:ext uri="{FF2B5EF4-FFF2-40B4-BE49-F238E27FC236}">
                <a16:creationId xmlns:a16="http://schemas.microsoft.com/office/drawing/2014/main" id="{02989A2D-7487-3BD0-431E-9239E89F3BF8}"/>
              </a:ext>
            </a:extLst>
          </p:cNvPr>
          <p:cNvSpPr/>
          <p:nvPr/>
        </p:nvSpPr>
        <p:spPr>
          <a:xfrm>
            <a:off x="4746949" y="2496667"/>
            <a:ext cx="6432038" cy="561781"/>
          </a:xfrm>
          <a:prstGeom prst="wedgeRoundRectCallout">
            <a:avLst>
              <a:gd name="adj1" fmla="val -21223"/>
              <a:gd name="adj2" fmla="val -120239"/>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ここをクリックして、</a:t>
            </a:r>
            <a:r>
              <a:rPr lang="en-US" altLang="ja-JP" sz="2000" dirty="0">
                <a:solidFill>
                  <a:sysClr val="windowText" lastClr="000000"/>
                </a:solidFill>
                <a:latin typeface="UD デジタル 教科書体 NK-B" panose="02020700000000000000" pitchFamily="18" charset="-128"/>
                <a:ea typeface="UD デジタル 教科書体 NK-B" panose="02020700000000000000" pitchFamily="18" charset="-128"/>
              </a:rPr>
              <a:t>L-Gate</a:t>
            </a: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に進みます。</a:t>
            </a:r>
            <a:endParaRPr lang="en-US" altLang="ja-JP" sz="2000" dirty="0">
              <a:solidFill>
                <a:sysClr val="windowText" lastClr="000000"/>
              </a:solidFill>
              <a:latin typeface="UD デジタル 教科書体 NK-B" panose="02020700000000000000" pitchFamily="18" charset="-128"/>
              <a:ea typeface="UD デジタル 教科書体 NK-B" panose="02020700000000000000" pitchFamily="18" charset="-128"/>
            </a:endParaRPr>
          </a:p>
        </p:txBody>
      </p:sp>
      <p:sp>
        <p:nvSpPr>
          <p:cNvPr id="13" name="テキスト ボックス 12">
            <a:extLst>
              <a:ext uri="{FF2B5EF4-FFF2-40B4-BE49-F238E27FC236}">
                <a16:creationId xmlns:a16="http://schemas.microsoft.com/office/drawing/2014/main" id="{948E7121-F29B-BAFB-1717-CE713E57391A}"/>
              </a:ext>
            </a:extLst>
          </p:cNvPr>
          <p:cNvSpPr txBox="1"/>
          <p:nvPr/>
        </p:nvSpPr>
        <p:spPr>
          <a:xfrm>
            <a:off x="946057" y="1635025"/>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chemeClr val="bg1"/>
                </a:solidFill>
                <a:effectLst/>
                <a:uLnTx/>
                <a:uFillTx/>
                <a:latin typeface="UD デジタル 教科書体 NK-R" panose="02020400000000000000" pitchFamily="18" charset="-128"/>
                <a:ea typeface="UD デジタル 教科書体 NK-R" panose="02020400000000000000" pitchFamily="18" charset="-128"/>
                <a:cs typeface="+mn-cs"/>
              </a:rPr>
              <a:t>唐津市専用　Ｌ－Ｇａｔｅ　</a:t>
            </a:r>
            <a:r>
              <a:rPr kumimoji="1" lang="en-US" altLang="ja-JP" sz="3200" b="1" i="0" u="none" strike="noStrike" kern="1200" cap="none" spc="0" normalizeH="0" baseline="0" noProof="0" dirty="0">
                <a:ln>
                  <a:noFill/>
                </a:ln>
                <a:solidFill>
                  <a:srgbClr val="00B0F0"/>
                </a:solidFill>
                <a:effectLst/>
                <a:uLnTx/>
                <a:uFillTx/>
                <a:latin typeface="UD デジタル 教科書体 NK-R" panose="02020400000000000000" pitchFamily="18" charset="-128"/>
                <a:ea typeface="UD デジタル 教科書体 NK-R" panose="02020400000000000000" pitchFamily="18" charset="-128"/>
                <a:cs typeface="+mn-cs"/>
                <a:hlinkClick r:id="rId2">
                  <a:extLst>
                    <a:ext uri="{A12FA001-AC4F-418D-AE19-62706E023703}">
                      <ahyp:hlinkClr xmlns:ahyp="http://schemas.microsoft.com/office/drawing/2018/hyperlinkcolor" val="tx"/>
                    </a:ext>
                  </a:extLst>
                </a:hlinkClick>
              </a:rPr>
              <a:t>https://karatsugiga.l-gate.net/</a:t>
            </a:r>
            <a:endParaRPr kumimoji="1" lang="en-US" altLang="ja-JP" sz="3200" b="1" i="0" u="none" strike="noStrike" kern="1200" cap="none" spc="0" normalizeH="0" baseline="0" noProof="0" dirty="0">
              <a:ln>
                <a:noFill/>
              </a:ln>
              <a:solidFill>
                <a:srgbClr val="00B0F0"/>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sp>
        <p:nvSpPr>
          <p:cNvPr id="7" name="吹き出し: 角を丸めた四角形 6">
            <a:extLst>
              <a:ext uri="{FF2B5EF4-FFF2-40B4-BE49-F238E27FC236}">
                <a16:creationId xmlns:a16="http://schemas.microsoft.com/office/drawing/2014/main" id="{6E3B8475-9167-433B-1623-A0633C5D12F1}"/>
              </a:ext>
            </a:extLst>
          </p:cNvPr>
          <p:cNvSpPr/>
          <p:nvPr/>
        </p:nvSpPr>
        <p:spPr>
          <a:xfrm>
            <a:off x="2994211" y="3319147"/>
            <a:ext cx="8753756" cy="912194"/>
          </a:xfrm>
          <a:prstGeom prst="wedgeRoundRectCallout">
            <a:avLst>
              <a:gd name="adj1" fmla="val -21362"/>
              <a:gd name="adj2" fmla="val -48429"/>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ログインした後、ショートカットをタブレットのデスクトップに作成しておきます。</a:t>
            </a:r>
            <a:endParaRPr lang="en-US" altLang="ja-JP" sz="2000" dirty="0">
              <a:solidFill>
                <a:sysClr val="windowText" lastClr="000000"/>
              </a:solidFill>
              <a:latin typeface="UD デジタル 教科書体 NK-B" panose="02020700000000000000" pitchFamily="18" charset="-128"/>
              <a:ea typeface="UD デジタル 教科書体 NK-B" panose="02020700000000000000" pitchFamily="18" charset="-128"/>
            </a:endParaRPr>
          </a:p>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＊その方法は、後で説明します。</a:t>
            </a:r>
          </a:p>
        </p:txBody>
      </p:sp>
    </p:spTree>
    <p:extLst>
      <p:ext uri="{BB962C8B-B14F-4D97-AF65-F5344CB8AC3E}">
        <p14:creationId xmlns:p14="http://schemas.microsoft.com/office/powerpoint/2010/main" val="103446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a:extLst>
              <a:ext uri="{FF2B5EF4-FFF2-40B4-BE49-F238E27FC236}">
                <a16:creationId xmlns:a16="http://schemas.microsoft.com/office/drawing/2014/main" id="{32ED8D9F-45BF-027B-6949-FE29FD4EC53C}"/>
              </a:ext>
            </a:extLst>
          </p:cNvPr>
          <p:cNvSpPr txBox="1"/>
          <p:nvPr/>
        </p:nvSpPr>
        <p:spPr>
          <a:xfrm>
            <a:off x="614362" y="874515"/>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（１）　</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唐津市専用のＵＲＬから、Ｌ－Ｇａｔｅを開くことができる。</a:t>
            </a:r>
          </a:p>
        </p:txBody>
      </p:sp>
      <p:sp>
        <p:nvSpPr>
          <p:cNvPr id="6" name="テキスト ボックス 5">
            <a:extLst>
              <a:ext uri="{FF2B5EF4-FFF2-40B4-BE49-F238E27FC236}">
                <a16:creationId xmlns:a16="http://schemas.microsoft.com/office/drawing/2014/main" id="{30692FF6-A36C-0B2C-CDE5-B4079641EE27}"/>
              </a:ext>
            </a:extLst>
          </p:cNvPr>
          <p:cNvSpPr txBox="1"/>
          <p:nvPr/>
        </p:nvSpPr>
        <p:spPr>
          <a:xfrm>
            <a:off x="136853" y="2033647"/>
            <a:ext cx="2193973" cy="2062103"/>
          </a:xfrm>
          <a:prstGeom prst="rect">
            <a:avLst/>
          </a:prstGeom>
          <a:solidFill>
            <a:schemeClr val="accent6">
              <a:lumMod val="50000"/>
            </a:schemeClr>
          </a:solid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Ｌ－Ｇａｔｅ</a:t>
            </a:r>
          </a:p>
          <a:p>
            <a:pPr marL="0" marR="0" lvl="0" indent="0" defTabSz="914400" rtl="0" eaLnBrk="1" fontAlgn="auto" latinLnBrk="0" hangingPunct="1">
              <a:lnSpc>
                <a:spcPct val="100000"/>
              </a:lnSpc>
              <a:spcBef>
                <a:spcPts val="0"/>
              </a:spcBef>
              <a:spcAft>
                <a:spcPts val="0"/>
              </a:spcAft>
              <a:buClrTx/>
              <a:buSzTx/>
              <a:buFontTx/>
              <a:buNone/>
              <a:tabLst/>
              <a:defRPr/>
            </a:pPr>
            <a:endPar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ユーザーホーム画面</a:t>
            </a:r>
            <a:endPar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endParaRPr>
          </a:p>
        </p:txBody>
      </p:sp>
      <p:grpSp>
        <p:nvGrpSpPr>
          <p:cNvPr id="9" name="グループ化 8">
            <a:extLst>
              <a:ext uri="{FF2B5EF4-FFF2-40B4-BE49-F238E27FC236}">
                <a16:creationId xmlns:a16="http://schemas.microsoft.com/office/drawing/2014/main" id="{6E41709B-3F20-1DBB-C4FF-24F0B331D317}"/>
              </a:ext>
            </a:extLst>
          </p:cNvPr>
          <p:cNvGrpSpPr/>
          <p:nvPr/>
        </p:nvGrpSpPr>
        <p:grpSpPr>
          <a:xfrm>
            <a:off x="2395957" y="2033647"/>
            <a:ext cx="9605401" cy="4130792"/>
            <a:chOff x="2395957" y="2033647"/>
            <a:chExt cx="9605401" cy="4130792"/>
          </a:xfrm>
        </p:grpSpPr>
        <p:pic>
          <p:nvPicPr>
            <p:cNvPr id="5" name="図 4">
              <a:extLst>
                <a:ext uri="{FF2B5EF4-FFF2-40B4-BE49-F238E27FC236}">
                  <a16:creationId xmlns:a16="http://schemas.microsoft.com/office/drawing/2014/main" id="{C0809118-CBD1-6162-DC97-8C9D21AD38E8}"/>
                </a:ext>
              </a:extLst>
            </p:cNvPr>
            <p:cNvPicPr>
              <a:picLocks noChangeAspect="1"/>
            </p:cNvPicPr>
            <p:nvPr/>
          </p:nvPicPr>
          <p:blipFill>
            <a:blip r:embed="rId3"/>
            <a:stretch>
              <a:fillRect/>
            </a:stretch>
          </p:blipFill>
          <p:spPr>
            <a:xfrm>
              <a:off x="2395957" y="2033647"/>
              <a:ext cx="9605401" cy="4130792"/>
            </a:xfrm>
            <a:prstGeom prst="rect">
              <a:avLst/>
            </a:prstGeom>
          </p:spPr>
        </p:pic>
        <p:sp>
          <p:nvSpPr>
            <p:cNvPr id="10" name="四角形: 角を丸くする 9">
              <a:extLst>
                <a:ext uri="{FF2B5EF4-FFF2-40B4-BE49-F238E27FC236}">
                  <a16:creationId xmlns:a16="http://schemas.microsoft.com/office/drawing/2014/main" id="{F205397A-CA3C-4BD8-7DA4-9C03992CDCB8}"/>
                </a:ext>
              </a:extLst>
            </p:cNvPr>
            <p:cNvSpPr/>
            <p:nvPr/>
          </p:nvSpPr>
          <p:spPr>
            <a:xfrm>
              <a:off x="6880952" y="2298224"/>
              <a:ext cx="1505528" cy="417959"/>
            </a:xfrm>
            <a:prstGeom prst="round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B85AD6CA-CAD8-1E74-BDEB-31BB9B3DAA69}"/>
                </a:ext>
              </a:extLst>
            </p:cNvPr>
            <p:cNvSpPr/>
            <p:nvPr/>
          </p:nvSpPr>
          <p:spPr>
            <a:xfrm>
              <a:off x="3597732" y="3086801"/>
              <a:ext cx="1930689" cy="622940"/>
            </a:xfrm>
            <a:prstGeom prst="round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吹き出し: 角を丸めた四角形 11">
              <a:extLst>
                <a:ext uri="{FF2B5EF4-FFF2-40B4-BE49-F238E27FC236}">
                  <a16:creationId xmlns:a16="http://schemas.microsoft.com/office/drawing/2014/main" id="{968FF585-DC4D-D29D-1E81-363851EE8EEE}"/>
                </a:ext>
              </a:extLst>
            </p:cNvPr>
            <p:cNvSpPr/>
            <p:nvPr/>
          </p:nvSpPr>
          <p:spPr>
            <a:xfrm>
              <a:off x="5199527" y="3952955"/>
              <a:ext cx="3998259" cy="502024"/>
            </a:xfrm>
            <a:prstGeom prst="wedgeRoundRectCallout">
              <a:avLst>
                <a:gd name="adj1" fmla="val -44328"/>
                <a:gd name="adj2" fmla="val -99423"/>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ここに生徒の名前が表示されます</a:t>
              </a:r>
            </a:p>
          </p:txBody>
        </p:sp>
        <p:sp>
          <p:nvSpPr>
            <p:cNvPr id="13" name="吹き出し: 角を丸めた四角形 12">
              <a:extLst>
                <a:ext uri="{FF2B5EF4-FFF2-40B4-BE49-F238E27FC236}">
                  <a16:creationId xmlns:a16="http://schemas.microsoft.com/office/drawing/2014/main" id="{7A9D079C-FFD4-7F08-45C4-8171612BE44E}"/>
                </a:ext>
              </a:extLst>
            </p:cNvPr>
            <p:cNvSpPr/>
            <p:nvPr/>
          </p:nvSpPr>
          <p:spPr>
            <a:xfrm>
              <a:off x="6992469" y="2980760"/>
              <a:ext cx="2375647" cy="502024"/>
            </a:xfrm>
            <a:prstGeom prst="wedgeRoundRectCallout">
              <a:avLst>
                <a:gd name="adj1" fmla="val -27183"/>
                <a:gd name="adj2" fmla="val -106008"/>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所属校名が表示</a:t>
              </a:r>
            </a:p>
          </p:txBody>
        </p:sp>
      </p:grpSp>
      <p:sp>
        <p:nvSpPr>
          <p:cNvPr id="2" name="額縁 7">
            <a:extLst>
              <a:ext uri="{FF2B5EF4-FFF2-40B4-BE49-F238E27FC236}">
                <a16:creationId xmlns:a16="http://schemas.microsoft.com/office/drawing/2014/main" id="{4194C033-A905-F8D3-F4B3-3ADC251E12F3}"/>
              </a:ext>
            </a:extLst>
          </p:cNvPr>
          <p:cNvSpPr/>
          <p:nvPr/>
        </p:nvSpPr>
        <p:spPr>
          <a:xfrm>
            <a:off x="0" y="-12016"/>
            <a:ext cx="12192000"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生徒が確認すること</a:t>
            </a:r>
          </a:p>
        </p:txBody>
      </p:sp>
    </p:spTree>
    <p:extLst>
      <p:ext uri="{BB962C8B-B14F-4D97-AF65-F5344CB8AC3E}">
        <p14:creationId xmlns:p14="http://schemas.microsoft.com/office/powerpoint/2010/main" val="217602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30692FF6-A36C-0B2C-CDE5-B4079641EE27}"/>
              </a:ext>
            </a:extLst>
          </p:cNvPr>
          <p:cNvSpPr txBox="1"/>
          <p:nvPr/>
        </p:nvSpPr>
        <p:spPr>
          <a:xfrm>
            <a:off x="497944" y="1865878"/>
            <a:ext cx="2182044" cy="584775"/>
          </a:xfrm>
          <a:prstGeom prst="rect">
            <a:avLst/>
          </a:prstGeom>
          <a:solidFill>
            <a:schemeClr val="accent6">
              <a:lumMod val="5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Ｌ－Ｇａｔｅ</a:t>
            </a:r>
          </a:p>
        </p:txBody>
      </p:sp>
      <p:pic>
        <p:nvPicPr>
          <p:cNvPr id="9" name="図 8">
            <a:extLst>
              <a:ext uri="{FF2B5EF4-FFF2-40B4-BE49-F238E27FC236}">
                <a16:creationId xmlns:a16="http://schemas.microsoft.com/office/drawing/2014/main" id="{35174150-8885-DE7C-BFAF-C647E2D35D6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50777" y="1857398"/>
            <a:ext cx="8556251" cy="4571966"/>
          </a:xfrm>
          <a:prstGeom prst="rect">
            <a:avLst/>
          </a:prstGeom>
        </p:spPr>
      </p:pic>
      <p:sp>
        <p:nvSpPr>
          <p:cNvPr id="5" name="吹き出し: 角を丸めた四角形 4">
            <a:extLst>
              <a:ext uri="{FF2B5EF4-FFF2-40B4-BE49-F238E27FC236}">
                <a16:creationId xmlns:a16="http://schemas.microsoft.com/office/drawing/2014/main" id="{2D3C89E6-86EA-2883-8D83-21115BB023D3}"/>
              </a:ext>
            </a:extLst>
          </p:cNvPr>
          <p:cNvSpPr/>
          <p:nvPr/>
        </p:nvSpPr>
        <p:spPr>
          <a:xfrm>
            <a:off x="327154" y="4238907"/>
            <a:ext cx="2671483" cy="510989"/>
          </a:xfrm>
          <a:prstGeom prst="wedgeRoundRectCallout">
            <a:avLst>
              <a:gd name="adj1" fmla="val 45712"/>
              <a:gd name="adj2" fmla="val -184452"/>
              <a:gd name="adj3" fmla="val 16667"/>
            </a:avLst>
          </a:prstGeom>
          <a:solidFill>
            <a:schemeClr val="accent6">
              <a:lumMod val="40000"/>
              <a:lumOff val="6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①　教材・アプリを開く</a:t>
            </a:r>
          </a:p>
        </p:txBody>
      </p:sp>
      <p:sp>
        <p:nvSpPr>
          <p:cNvPr id="7" name="吹き出し: 角を丸めた四角形 6">
            <a:extLst>
              <a:ext uri="{FF2B5EF4-FFF2-40B4-BE49-F238E27FC236}">
                <a16:creationId xmlns:a16="http://schemas.microsoft.com/office/drawing/2014/main" id="{348BB482-AA24-F07A-EAA6-46DD68581BD9}"/>
              </a:ext>
            </a:extLst>
          </p:cNvPr>
          <p:cNvSpPr/>
          <p:nvPr/>
        </p:nvSpPr>
        <p:spPr>
          <a:xfrm>
            <a:off x="7881898" y="4398875"/>
            <a:ext cx="2821961" cy="702043"/>
          </a:xfrm>
          <a:prstGeom prst="wedgeRoundRectCallout">
            <a:avLst>
              <a:gd name="adj1" fmla="val -66704"/>
              <a:gd name="adj2" fmla="val -137083"/>
              <a:gd name="adj3" fmla="val 16667"/>
            </a:avLst>
          </a:prstGeom>
          <a:solidFill>
            <a:schemeClr val="accent6">
              <a:lumMod val="40000"/>
              <a:lumOff val="6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②</a:t>
            </a:r>
            <a:r>
              <a:rPr kumimoji="1"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　</a:t>
            </a:r>
            <a:r>
              <a:rPr kumimoji="1" lang="en-US" altLang="zh-TW" sz="2000" dirty="0">
                <a:solidFill>
                  <a:sysClr val="windowText" lastClr="000000"/>
                </a:solidFill>
                <a:latin typeface="UD デジタル 教科書体 NK-B" panose="02020700000000000000" pitchFamily="18" charset="-128"/>
                <a:ea typeface="UD デジタル 教科書体 NK-B" panose="02020700000000000000" pitchFamily="18" charset="-128"/>
              </a:rPr>
              <a:t>MEXCBT(</a:t>
            </a:r>
            <a:r>
              <a:rPr kumimoji="1" lang="zh-TW"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機能拡充版</a:t>
            </a:r>
            <a:r>
              <a:rPr kumimoji="1" lang="en-US" altLang="zh-TW" sz="2000" dirty="0">
                <a:solidFill>
                  <a:sysClr val="windowText" lastClr="000000"/>
                </a:solidFill>
                <a:latin typeface="UD デジタル 教科書体 NK-B" panose="02020700000000000000" pitchFamily="18" charset="-128"/>
                <a:ea typeface="UD デジタル 教科書体 NK-B" panose="02020700000000000000" pitchFamily="18" charset="-128"/>
              </a:rPr>
              <a:t>)</a:t>
            </a:r>
            <a:r>
              <a:rPr kumimoji="1"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児童生徒を開く</a:t>
            </a:r>
          </a:p>
        </p:txBody>
      </p:sp>
      <p:sp>
        <p:nvSpPr>
          <p:cNvPr id="8" name="テキスト ボックス 7">
            <a:extLst>
              <a:ext uri="{FF2B5EF4-FFF2-40B4-BE49-F238E27FC236}">
                <a16:creationId xmlns:a16="http://schemas.microsoft.com/office/drawing/2014/main" id="{D73128FE-71D6-CB6F-2A51-7EB499F55A60}"/>
              </a:ext>
            </a:extLst>
          </p:cNvPr>
          <p:cNvSpPr txBox="1"/>
          <p:nvPr/>
        </p:nvSpPr>
        <p:spPr>
          <a:xfrm>
            <a:off x="695045" y="930353"/>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a:t>
            </a:r>
            <a:r>
              <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rPr>
              <a:t>2</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　</a:t>
            </a: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（機能拡充版）児童生徒を開くことができる。</a:t>
            </a:r>
          </a:p>
        </p:txBody>
      </p:sp>
      <p:sp>
        <p:nvSpPr>
          <p:cNvPr id="10" name="額縁 7">
            <a:extLst>
              <a:ext uri="{FF2B5EF4-FFF2-40B4-BE49-F238E27FC236}">
                <a16:creationId xmlns:a16="http://schemas.microsoft.com/office/drawing/2014/main" id="{5C8EBE06-DFE9-9333-2236-8E3DC2D9B974}"/>
              </a:ext>
            </a:extLst>
          </p:cNvPr>
          <p:cNvSpPr/>
          <p:nvPr/>
        </p:nvSpPr>
        <p:spPr>
          <a:xfrm>
            <a:off x="0" y="0"/>
            <a:ext cx="12192000"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生徒が確認すること</a:t>
            </a:r>
          </a:p>
        </p:txBody>
      </p:sp>
    </p:spTree>
    <p:extLst>
      <p:ext uri="{BB962C8B-B14F-4D97-AF65-F5344CB8AC3E}">
        <p14:creationId xmlns:p14="http://schemas.microsoft.com/office/powerpoint/2010/main" val="265121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1745CF3-F933-2BEA-2541-AD2C32F2BC1C}"/>
              </a:ext>
            </a:extLst>
          </p:cNvPr>
          <p:cNvPicPr>
            <a:picLocks noChangeAspect="1"/>
          </p:cNvPicPr>
          <p:nvPr/>
        </p:nvPicPr>
        <p:blipFill>
          <a:blip r:embed="rId2"/>
          <a:stretch>
            <a:fillRect/>
          </a:stretch>
        </p:blipFill>
        <p:spPr>
          <a:xfrm>
            <a:off x="0" y="1701176"/>
            <a:ext cx="12192000" cy="4226471"/>
          </a:xfrm>
          <a:prstGeom prst="rect">
            <a:avLst/>
          </a:prstGeom>
        </p:spPr>
      </p:pic>
      <p:sp>
        <p:nvSpPr>
          <p:cNvPr id="2" name="額縁 7">
            <a:extLst>
              <a:ext uri="{FF2B5EF4-FFF2-40B4-BE49-F238E27FC236}">
                <a16:creationId xmlns:a16="http://schemas.microsoft.com/office/drawing/2014/main" id="{60BBA5A7-95F0-E204-457C-1945FE21E2C5}"/>
              </a:ext>
            </a:extLst>
          </p:cNvPr>
          <p:cNvSpPr/>
          <p:nvPr/>
        </p:nvSpPr>
        <p:spPr>
          <a:xfrm>
            <a:off x="0" y="0"/>
            <a:ext cx="12192000" cy="796376"/>
          </a:xfrm>
          <a:prstGeom prst="bevel">
            <a:avLst/>
          </a:prstGeom>
          <a:gradFill>
            <a:gsLst>
              <a:gs pos="0">
                <a:srgbClr val="00FF00"/>
              </a:gs>
              <a:gs pos="50000">
                <a:schemeClr val="dk1">
                  <a:tint val="98000"/>
                  <a:satMod val="130000"/>
                  <a:shade val="90000"/>
                  <a:lumMod val="103000"/>
                </a:schemeClr>
              </a:gs>
              <a:gs pos="100000">
                <a:schemeClr val="dk1">
                  <a:shade val="63000"/>
                  <a:satMod val="120000"/>
                </a:schemeClr>
              </a:gs>
            </a:gsLst>
          </a:gradFill>
          <a:ln>
            <a:noFill/>
          </a:ln>
        </p:spPr>
        <p:style>
          <a:lnRef idx="2">
            <a:schemeClr val="accent1">
              <a:shade val="50000"/>
            </a:schemeClr>
          </a:lnRef>
          <a:fillRef idx="1003">
            <a:schemeClr val="dk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44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　</a:t>
            </a:r>
            <a:r>
              <a:rPr lang="ja-JP" altLang="en-US" sz="3600" b="1" dirty="0">
                <a:solidFill>
                  <a:prstClr val="white"/>
                </a:solidFill>
                <a:latin typeface="UD デジタル 教科書体 NK-R" panose="02020400000000000000" pitchFamily="18" charset="-128"/>
                <a:ea typeface="UD デジタル 教科書体 NK-R" panose="02020400000000000000" pitchFamily="18" charset="-128"/>
              </a:rPr>
              <a:t>②</a:t>
            </a:r>
            <a:r>
              <a:rPr kumimoji="1" lang="ja-JP" altLang="en-US" sz="3600" b="1" i="0" u="none" strike="noStrike" kern="1200" cap="none" spc="0" normalizeH="0" baseline="0" noProof="0" dirty="0">
                <a:ln>
                  <a:noFill/>
                </a:ln>
                <a:solidFill>
                  <a:prstClr val="white"/>
                </a:solidFill>
                <a:effectLst/>
                <a:uLnTx/>
                <a:uFillTx/>
                <a:latin typeface="UD デジタル 教科書体 NK-R" panose="02020400000000000000" pitchFamily="18" charset="-128"/>
                <a:ea typeface="UD デジタル 教科書体 NK-R" panose="02020400000000000000" pitchFamily="18" charset="-128"/>
                <a:cs typeface="+mn-cs"/>
              </a:rPr>
              <a:t>　生徒が確認すること</a:t>
            </a:r>
          </a:p>
        </p:txBody>
      </p:sp>
      <p:sp>
        <p:nvSpPr>
          <p:cNvPr id="6" name="テキスト ボックス 5">
            <a:extLst>
              <a:ext uri="{FF2B5EF4-FFF2-40B4-BE49-F238E27FC236}">
                <a16:creationId xmlns:a16="http://schemas.microsoft.com/office/drawing/2014/main" id="{4E8EB084-3CD5-B393-B40D-55E5EE515DCC}"/>
              </a:ext>
            </a:extLst>
          </p:cNvPr>
          <p:cNvSpPr txBox="1"/>
          <p:nvPr/>
        </p:nvSpPr>
        <p:spPr>
          <a:xfrm>
            <a:off x="695045" y="930353"/>
            <a:ext cx="1080191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a:t>
            </a:r>
            <a:r>
              <a:rPr lang="en-US" altLang="ja-JP" sz="3200" b="1" dirty="0">
                <a:solidFill>
                  <a:srgbClr val="FFFF00"/>
                </a:solidFill>
                <a:latin typeface="UD デジタル 教科書体 NK-R" panose="02020400000000000000" pitchFamily="18" charset="-128"/>
                <a:ea typeface="UD デジタル 教科書体 NK-R" panose="02020400000000000000" pitchFamily="18" charset="-128"/>
              </a:rPr>
              <a:t>2</a:t>
            </a:r>
            <a:r>
              <a:rPr lang="ja-JP" altLang="en-US" sz="3200" b="1" dirty="0">
                <a:solidFill>
                  <a:srgbClr val="FFFF00"/>
                </a:solidFill>
                <a:latin typeface="UD デジタル 教科書体 NK-R" panose="02020400000000000000" pitchFamily="18" charset="-128"/>
                <a:ea typeface="UD デジタル 教科書体 NK-R" panose="02020400000000000000" pitchFamily="18" charset="-128"/>
              </a:rPr>
              <a:t>）　</a:t>
            </a:r>
            <a:r>
              <a:rPr kumimoji="1" lang="en-US" altLang="ja-JP"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MEXCBT</a:t>
            </a:r>
            <a:r>
              <a:rPr kumimoji="1" lang="ja-JP" altLang="en-US" sz="3200" b="1" i="0" u="none" strike="noStrike" kern="1200" cap="none" spc="0" normalizeH="0" baseline="0" noProof="0" dirty="0">
                <a:ln>
                  <a:noFill/>
                </a:ln>
                <a:solidFill>
                  <a:srgbClr val="FFFF00"/>
                </a:solidFill>
                <a:effectLst/>
                <a:uLnTx/>
                <a:uFillTx/>
                <a:latin typeface="UD デジタル 教科書体 NK-R" panose="02020400000000000000" pitchFamily="18" charset="-128"/>
                <a:ea typeface="UD デジタル 教科書体 NK-R" panose="02020400000000000000" pitchFamily="18" charset="-128"/>
                <a:cs typeface="+mn-cs"/>
              </a:rPr>
              <a:t>（機能拡充版）児童生徒を開くことができる。</a:t>
            </a:r>
          </a:p>
        </p:txBody>
      </p:sp>
      <p:sp>
        <p:nvSpPr>
          <p:cNvPr id="7" name="正方形/長方形 6">
            <a:extLst>
              <a:ext uri="{FF2B5EF4-FFF2-40B4-BE49-F238E27FC236}">
                <a16:creationId xmlns:a16="http://schemas.microsoft.com/office/drawing/2014/main" id="{73C49342-DDD0-A48F-3E54-AF4902AF2D3D}"/>
              </a:ext>
            </a:extLst>
          </p:cNvPr>
          <p:cNvSpPr/>
          <p:nvPr/>
        </p:nvSpPr>
        <p:spPr>
          <a:xfrm>
            <a:off x="1250296" y="4769999"/>
            <a:ext cx="10246659" cy="958448"/>
          </a:xfrm>
          <a:prstGeom prst="rect">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8" name="吹き出し: 角を丸めた四角形 7">
            <a:extLst>
              <a:ext uri="{FF2B5EF4-FFF2-40B4-BE49-F238E27FC236}">
                <a16:creationId xmlns:a16="http://schemas.microsoft.com/office/drawing/2014/main" id="{B832AAAD-13CF-6790-87AE-CD9D8F00593F}"/>
              </a:ext>
            </a:extLst>
          </p:cNvPr>
          <p:cNvSpPr/>
          <p:nvPr/>
        </p:nvSpPr>
        <p:spPr>
          <a:xfrm>
            <a:off x="2879981" y="6113695"/>
            <a:ext cx="6432038" cy="537883"/>
          </a:xfrm>
          <a:prstGeom prst="wedgeRoundRectCallout">
            <a:avLst>
              <a:gd name="adj1" fmla="val -21223"/>
              <a:gd name="adj2" fmla="val 50959"/>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以上で、「生徒が確認すること」は終了です。</a:t>
            </a:r>
          </a:p>
        </p:txBody>
      </p:sp>
      <p:sp>
        <p:nvSpPr>
          <p:cNvPr id="10" name="吹き出し: 角を丸めた四角形 9">
            <a:extLst>
              <a:ext uri="{FF2B5EF4-FFF2-40B4-BE49-F238E27FC236}">
                <a16:creationId xmlns:a16="http://schemas.microsoft.com/office/drawing/2014/main" id="{02989A2D-7487-3BD0-431E-9239E89F3BF8}"/>
              </a:ext>
            </a:extLst>
          </p:cNvPr>
          <p:cNvSpPr/>
          <p:nvPr/>
        </p:nvSpPr>
        <p:spPr>
          <a:xfrm>
            <a:off x="3438100" y="2819399"/>
            <a:ext cx="6432038" cy="537883"/>
          </a:xfrm>
          <a:prstGeom prst="wedgeRoundRectCallout">
            <a:avLst>
              <a:gd name="adj1" fmla="val -36276"/>
              <a:gd name="adj2" fmla="val 325959"/>
              <a:gd name="adj3" fmla="val 16667"/>
            </a:avLst>
          </a:prstGeom>
          <a:solidFill>
            <a:schemeClr val="accent2">
              <a:lumMod val="20000"/>
              <a:lumOff val="80000"/>
            </a:schemeClr>
          </a:solidFill>
          <a:ln w="28575"/>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dirty="0">
                <a:solidFill>
                  <a:sysClr val="windowText" lastClr="000000"/>
                </a:solidFill>
                <a:latin typeface="UD デジタル 教科書体 NK-B" panose="02020700000000000000" pitchFamily="18" charset="-128"/>
                <a:ea typeface="UD デジタル 教科書体 NK-B" panose="02020700000000000000" pitchFamily="18" charset="-128"/>
              </a:rPr>
              <a:t>本校で作成したテストが表示されます</a:t>
            </a:r>
          </a:p>
        </p:txBody>
      </p:sp>
    </p:spTree>
    <p:extLst>
      <p:ext uri="{BB962C8B-B14F-4D97-AF65-F5344CB8AC3E}">
        <p14:creationId xmlns:p14="http://schemas.microsoft.com/office/powerpoint/2010/main" val="1083410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1564</Words>
  <Application>Microsoft Office PowerPoint</Application>
  <PresentationFormat>ワイド画面</PresentationFormat>
  <Paragraphs>92</Paragraphs>
  <Slides>10</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UD デジタル 教科書体 NK-B</vt:lpstr>
      <vt:lpstr>UD デジタル 教科書体 NK-R</vt:lpstr>
      <vt:lpstr>游ゴシック</vt:lpstr>
      <vt:lpstr>游ゴシック Light</vt:lpstr>
      <vt:lpstr>Arial</vt:lpstr>
      <vt:lpstr>Office テーマ</vt:lpstr>
      <vt:lpstr>MEXCBT（メクビット）について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職員04772</dc:creator>
  <cp:lastModifiedBy>職員04772</cp:lastModifiedBy>
  <cp:revision>17</cp:revision>
  <dcterms:created xsi:type="dcterms:W3CDTF">2022-10-25T07:36:38Z</dcterms:created>
  <dcterms:modified xsi:type="dcterms:W3CDTF">2022-11-28T00:06:30Z</dcterms:modified>
</cp:coreProperties>
</file>