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3" r:id="rId3"/>
    <p:sldId id="262" r:id="rId4"/>
    <p:sldId id="260" r:id="rId5"/>
    <p:sldId id="264" r:id="rId6"/>
    <p:sldId id="261" r:id="rId7"/>
    <p:sldId id="265" r:id="rId8"/>
    <p:sldId id="266" r:id="rId9"/>
    <p:sldId id="268" r:id="rId10"/>
    <p:sldId id="269" r:id="rId11"/>
    <p:sldId id="267"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6" r:id="rId27"/>
    <p:sldId id="287" r:id="rId28"/>
    <p:sldId id="285" r:id="rId29"/>
    <p:sldId id="284"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66"/>
    <a:srgbClr val="666633"/>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1" autoAdjust="0"/>
    <p:restoredTop sz="94660"/>
  </p:normalViewPr>
  <p:slideViewPr>
    <p:cSldViewPr snapToGrid="0">
      <p:cViewPr varScale="1">
        <p:scale>
          <a:sx n="85" d="100"/>
          <a:sy n="85"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11A9E-E5BB-48CA-BA71-E89C0367A44E}" type="datetimeFigureOut">
              <a:rPr kumimoji="1" lang="ja-JP" altLang="en-US" smtClean="0"/>
              <a:t>2022/11/28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E9CCE-C962-40D1-9877-C30420DE2C27}" type="slidenum">
              <a:rPr kumimoji="1" lang="ja-JP" altLang="en-US" smtClean="0"/>
              <a:t>‹#›</a:t>
            </a:fld>
            <a:endParaRPr kumimoji="1" lang="ja-JP" altLang="en-US"/>
          </a:p>
        </p:txBody>
      </p:sp>
    </p:spTree>
    <p:extLst>
      <p:ext uri="{BB962C8B-B14F-4D97-AF65-F5344CB8AC3E}">
        <p14:creationId xmlns:p14="http://schemas.microsoft.com/office/powerpoint/2010/main" val="23111436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6766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95445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2157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052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3969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8960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813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10550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2989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603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68727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みなさん</a:t>
            </a:r>
            <a:r>
              <a:rPr kumimoji="1" lang="ja-JP" altLang="en-US"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こんにちは、肥前中学校</a:t>
            </a:r>
            <a:r>
              <a:rPr kumimoji="1" lang="en-US" altLang="ja-JP" sz="1200" kern="1200" dirty="0">
                <a:solidFill>
                  <a:schemeClr val="tx1"/>
                </a:solidFill>
                <a:effectLst/>
                <a:latin typeface="+mn-lt"/>
                <a:ea typeface="+mn-ea"/>
                <a:cs typeface="+mn-cs"/>
              </a:rPr>
              <a:t>E</a:t>
            </a:r>
            <a:r>
              <a:rPr kumimoji="1" lang="ja-JP" altLang="ja-JP" sz="1200" kern="1200" dirty="0">
                <a:solidFill>
                  <a:schemeClr val="tx1"/>
                </a:solidFill>
                <a:effectLst/>
                <a:latin typeface="+mn-lt"/>
                <a:ea typeface="+mn-ea"/>
                <a:cs typeface="+mn-cs"/>
              </a:rPr>
              <a:t>リーダーの鶴田と申します。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昨年から引き続きで、</a:t>
            </a:r>
            <a:r>
              <a:rPr kumimoji="1" lang="en-US" altLang="ja-JP" sz="1200" kern="1200" dirty="0">
                <a:solidFill>
                  <a:schemeClr val="tx1"/>
                </a:solidFill>
                <a:effectLst/>
                <a:latin typeface="+mn-lt"/>
                <a:ea typeface="+mn-ea"/>
                <a:cs typeface="+mn-cs"/>
              </a:rPr>
              <a:t>2</a:t>
            </a:r>
            <a:r>
              <a:rPr kumimoji="1" lang="ja-JP" altLang="ja-JP" sz="1200" kern="1200" dirty="0">
                <a:solidFill>
                  <a:schemeClr val="tx1"/>
                </a:solidFill>
                <a:effectLst/>
                <a:latin typeface="+mn-lt"/>
                <a:ea typeface="+mn-ea"/>
                <a:cs typeface="+mn-cs"/>
              </a:rPr>
              <a:t>年目となりました。</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昨年度は、</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人１台端末の導入</a:t>
            </a:r>
            <a:r>
              <a:rPr kumimoji="1" lang="ja-JP" altLang="en-US" sz="1200" kern="1200" dirty="0">
                <a:solidFill>
                  <a:schemeClr val="tx1"/>
                </a:solidFill>
                <a:effectLst/>
                <a:latin typeface="+mn-lt"/>
                <a:ea typeface="+mn-ea"/>
                <a:cs typeface="+mn-cs"/>
              </a:rPr>
              <a:t>ということで</a:t>
            </a:r>
            <a:r>
              <a:rPr kumimoji="1" lang="ja-JP" altLang="ja-JP" sz="1200" kern="1200" dirty="0">
                <a:solidFill>
                  <a:schemeClr val="tx1"/>
                </a:solidFill>
                <a:effectLst/>
                <a:latin typeface="+mn-lt"/>
                <a:ea typeface="+mn-ea"/>
                <a:cs typeface="+mn-cs"/>
              </a:rPr>
              <a:t>、どのように端末を管理していくか、どのようなアプリケーションがあるのか、何ができるのかと試行錯誤を繰り返しながら実践してまいりました。教科によりかたよりはありますが、昨年度は全校でおよそ</a:t>
            </a:r>
            <a:r>
              <a:rPr kumimoji="1" lang="en-US" altLang="ja-JP" sz="1200" kern="1200" dirty="0">
                <a:solidFill>
                  <a:schemeClr val="tx1"/>
                </a:solidFill>
                <a:effectLst/>
                <a:latin typeface="+mn-lt"/>
                <a:ea typeface="+mn-ea"/>
                <a:cs typeface="+mn-cs"/>
              </a:rPr>
              <a:t>600</a:t>
            </a:r>
            <a:r>
              <a:rPr kumimoji="1" lang="ja-JP" altLang="ja-JP" sz="1200" kern="1200" dirty="0">
                <a:solidFill>
                  <a:schemeClr val="tx1"/>
                </a:solidFill>
                <a:effectLst/>
                <a:latin typeface="+mn-lt"/>
                <a:ea typeface="+mn-ea"/>
                <a:cs typeface="+mn-cs"/>
              </a:rPr>
              <a:t>時間の授業を実施しました。今年度は</a:t>
            </a:r>
            <a:r>
              <a:rPr kumimoji="1" lang="ja-JP" altLang="en-US" sz="1200" kern="1200" dirty="0">
                <a:solidFill>
                  <a:schemeClr val="tx1"/>
                </a:solidFill>
                <a:effectLst/>
                <a:latin typeface="+mn-lt"/>
                <a:ea typeface="+mn-ea"/>
                <a:cs typeface="+mn-cs"/>
              </a:rPr>
              <a:t>「使用」から</a:t>
            </a:r>
            <a:r>
              <a:rPr kumimoji="1" lang="ja-JP" altLang="ja-JP" sz="1200" kern="1200" dirty="0">
                <a:solidFill>
                  <a:schemeClr val="tx1"/>
                </a:solidFill>
                <a:effectLst/>
                <a:latin typeface="+mn-lt"/>
                <a:ea typeface="+mn-ea"/>
                <a:cs typeface="+mn-cs"/>
              </a:rPr>
              <a:t>「活用」</a:t>
            </a:r>
            <a:r>
              <a:rPr kumimoji="1" lang="ja-JP" altLang="en-US" sz="1200" kern="1200" dirty="0">
                <a:solidFill>
                  <a:schemeClr val="tx1"/>
                </a:solidFill>
                <a:effectLst/>
                <a:latin typeface="+mn-lt"/>
                <a:ea typeface="+mn-ea"/>
                <a:cs typeface="+mn-cs"/>
              </a:rPr>
              <a:t>へと</a:t>
            </a:r>
            <a:r>
              <a:rPr kumimoji="1" lang="ja-JP" altLang="ja-JP" sz="1200" kern="1200" dirty="0">
                <a:solidFill>
                  <a:schemeClr val="tx1"/>
                </a:solidFill>
                <a:effectLst/>
                <a:latin typeface="+mn-lt"/>
                <a:ea typeface="+mn-ea"/>
                <a:cs typeface="+mn-cs"/>
              </a:rPr>
              <a:t>意識</a:t>
            </a:r>
            <a:r>
              <a:rPr kumimoji="1" lang="ja-JP" altLang="en-US" sz="1200" kern="1200" dirty="0">
                <a:solidFill>
                  <a:schemeClr val="tx1"/>
                </a:solidFill>
                <a:effectLst/>
                <a:latin typeface="+mn-lt"/>
                <a:ea typeface="+mn-ea"/>
                <a:cs typeface="+mn-cs"/>
              </a:rPr>
              <a:t>を向上させていけたらと</a:t>
            </a:r>
            <a:r>
              <a:rPr kumimoji="1" lang="ja-JP" altLang="ja-JP" sz="1200" kern="1200" dirty="0">
                <a:solidFill>
                  <a:schemeClr val="tx1"/>
                </a:solidFill>
                <a:effectLst/>
                <a:latin typeface="+mn-lt"/>
                <a:ea typeface="+mn-ea"/>
                <a:cs typeface="+mn-cs"/>
              </a:rPr>
              <a:t>思っています。</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実践事例については本日の公開授業や授業実践例に代えさせて</a:t>
            </a:r>
            <a:r>
              <a:rPr kumimoji="1" lang="ja-JP" altLang="en-US" sz="1200" kern="1200" dirty="0">
                <a:solidFill>
                  <a:schemeClr val="tx1"/>
                </a:solidFill>
                <a:effectLst/>
                <a:latin typeface="+mn-lt"/>
                <a:ea typeface="+mn-ea"/>
                <a:cs typeface="+mn-cs"/>
              </a:rPr>
              <a:t>いただき、</a:t>
            </a:r>
            <a:r>
              <a:rPr kumimoji="1" lang="ja-JP" altLang="ja-JP" sz="1200" kern="1200" dirty="0">
                <a:solidFill>
                  <a:schemeClr val="tx1"/>
                </a:solidFill>
                <a:effectLst/>
                <a:latin typeface="+mn-lt"/>
                <a:ea typeface="+mn-ea"/>
                <a:cs typeface="+mn-cs"/>
              </a:rPr>
              <a:t>私からは、</a:t>
            </a:r>
            <a:endParaRPr kumimoji="1" lang="ja-JP" alt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「本校の</a:t>
            </a:r>
            <a:r>
              <a:rPr kumimoji="1" lang="en-US" altLang="ja-JP" sz="1200" kern="1200" dirty="0">
                <a:solidFill>
                  <a:schemeClr val="tx1"/>
                </a:solidFill>
                <a:effectLst/>
                <a:latin typeface="+mn-lt"/>
                <a:ea typeface="+mn-ea"/>
                <a:cs typeface="+mn-cs"/>
              </a:rPr>
              <a:t>Teams</a:t>
            </a:r>
            <a:r>
              <a:rPr kumimoji="1" lang="ja-JP" altLang="en-US" sz="1200" kern="1200" dirty="0">
                <a:solidFill>
                  <a:schemeClr val="tx1"/>
                </a:solidFill>
                <a:effectLst/>
                <a:latin typeface="+mn-lt"/>
                <a:ea typeface="+mn-ea"/>
                <a:cs typeface="+mn-cs"/>
              </a:rPr>
              <a:t>における</a:t>
            </a:r>
            <a:r>
              <a:rPr kumimoji="1" lang="ja-JP" altLang="ja-JP" sz="1200" kern="1200" dirty="0">
                <a:solidFill>
                  <a:schemeClr val="tx1"/>
                </a:solidFill>
                <a:effectLst/>
                <a:latin typeface="+mn-lt"/>
                <a:ea typeface="+mn-ea"/>
                <a:cs typeface="+mn-cs"/>
              </a:rPr>
              <a:t>チーム編成」「</a:t>
            </a:r>
            <a:r>
              <a:rPr kumimoji="1" lang="en-US" altLang="ja-JP" sz="1200" kern="1200" dirty="0">
                <a:solidFill>
                  <a:schemeClr val="tx1"/>
                </a:solidFill>
                <a:effectLst/>
                <a:latin typeface="+mn-lt"/>
                <a:ea typeface="+mn-ea"/>
                <a:cs typeface="+mn-cs"/>
              </a:rPr>
              <a:t>Teams</a:t>
            </a:r>
            <a:r>
              <a:rPr kumimoji="1" lang="ja-JP" altLang="ja-JP" sz="1200" kern="1200" dirty="0">
                <a:solidFill>
                  <a:schemeClr val="tx1"/>
                </a:solidFill>
                <a:effectLst/>
                <a:latin typeface="+mn-lt"/>
                <a:ea typeface="+mn-ea"/>
                <a:cs typeface="+mn-cs"/>
              </a:rPr>
              <a:t>会議を使った授業の配信」「生徒の情報活用能力」についてお話をさせていただきます。</a:t>
            </a:r>
            <a:r>
              <a:rPr kumimoji="1" lang="ja-JP" altLang="en-US" sz="1200" kern="1200" dirty="0">
                <a:solidFill>
                  <a:schemeClr val="tx1"/>
                </a:solidFill>
                <a:effectLst/>
                <a:latin typeface="+mn-lt"/>
                <a:ea typeface="+mn-ea"/>
                <a:cs typeface="+mn-cs"/>
              </a:rPr>
              <a:t>どうぞ、</a:t>
            </a:r>
            <a:r>
              <a:rPr kumimoji="1" lang="ja-JP" altLang="ja-JP" sz="1200" kern="1200" dirty="0">
                <a:solidFill>
                  <a:schemeClr val="tx1"/>
                </a:solidFill>
                <a:effectLst/>
                <a:latin typeface="+mn-lt"/>
                <a:ea typeface="+mn-ea"/>
                <a:cs typeface="+mn-cs"/>
              </a:rPr>
              <a:t>よろしくお願いします。</a:t>
            </a:r>
          </a:p>
          <a:p>
            <a:endParaRPr kumimoji="1" lang="ja-JP"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019DF3-C999-431D-811B-87940E14421E}"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0470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50145-EC7A-AF3F-3FD6-1F183FDC408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F4FE1A4-7F84-35C7-E5B4-8BAAE2BAA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065BD335-2588-4359-AAAA-5B1CD44B375B}"/>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65B916E5-1FBF-D543-27B1-D14CE2138D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05F2E5-DCD8-0620-4174-9366E3DAD86B}"/>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3859762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F492BE-5DE5-39C2-6886-FD3147B96E9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20C18DE-9CD4-CCF2-04CD-507560BE0A0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4FF1DE4-688B-58C1-480D-1A97C4FACDC4}"/>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CD9DFCC6-F36A-8C97-88AC-D8E92B27611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8BC8F15-E041-391E-F212-25A2EBFBD449}"/>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85653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6D07C7-018A-367F-E438-42299869345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7F0A24-4FA6-EEA2-9A31-C3D4DF81244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46B83F-8ED2-730D-4C51-C195DA9F123E}"/>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E1265ABA-470D-1B3A-78EB-35D1716DE95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16056D3-2FBF-5B56-2B7F-CE992E8B480A}"/>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3983677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5BFD8B-1F2C-6831-BDCF-A46C1B04303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5D1ED72-38B3-3DC6-E62B-2A910EB5585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5B963F-711E-2372-AE93-A0E88705AEBA}"/>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D975D824-97C4-40EB-BCF0-1AB6609D5A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3996B3B-3ABD-A9C8-41EE-3454DA27B31C}"/>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318251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B52F90-BCA2-B4D7-E481-1BEFDE3983C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3EF817-DC32-26E1-DFFB-3691C4CB0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15C5966-A36E-81F3-D2CD-8D904238F6BF}"/>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04553A61-0056-01ED-0805-D9CB7FFEDE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211C0A-DD54-1B92-91D3-35DAEC3D331C}"/>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293455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129DFE-A5DD-11F2-7A87-30BFA7840D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A6373FE-A57F-4343-A717-664FBBDE208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9CBE808-A3B0-EB3E-E53F-8EA941ADF570}"/>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FBF545-B85C-0694-DFB7-6BD8DECD5BD6}"/>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6" name="フッター プレースホルダー 5">
            <a:extLst>
              <a:ext uri="{FF2B5EF4-FFF2-40B4-BE49-F238E27FC236}">
                <a16:creationId xmlns:a16="http://schemas.microsoft.com/office/drawing/2014/main" id="{E04DE3E2-0696-8FD1-EEB4-0513CD7A72C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0218C2C-778D-C4B4-AD59-C920EEBC8788}"/>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1825556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9D25F-6993-169C-5804-975467B7DD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EBDD1EA-4BDB-B4B3-40CE-EFE2A4B83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4D8EA3-35BE-FF2C-2A6C-FFDA01AD80F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1A803F0-192B-0D76-1E11-7A93FE4E0E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A2A3998-14DC-BED2-E8E0-5A375EF7C4F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98C4A2B-3589-EE37-0C22-FC562B4599BA}"/>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8" name="フッター プレースホルダー 7">
            <a:extLst>
              <a:ext uri="{FF2B5EF4-FFF2-40B4-BE49-F238E27FC236}">
                <a16:creationId xmlns:a16="http://schemas.microsoft.com/office/drawing/2014/main" id="{52899419-BCB0-A7D9-CCA8-9004AF7ACC7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F709800-2290-7D7A-A476-39950E869DBA}"/>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3991186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6F24A-61F1-DE34-42FE-A6278AA5903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651E3BD-7EC9-8E1D-96AC-A884124FFD47}"/>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4" name="フッター プレースホルダー 3">
            <a:extLst>
              <a:ext uri="{FF2B5EF4-FFF2-40B4-BE49-F238E27FC236}">
                <a16:creationId xmlns:a16="http://schemas.microsoft.com/office/drawing/2014/main" id="{C03E93BE-71D6-EF3D-9ACD-6B2C54F167B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300339B-3F8A-6506-BE07-ECD049250D0A}"/>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341916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7D23AE9-A01C-AA81-B9FA-6D270333FBA9}"/>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3" name="フッター プレースホルダー 2">
            <a:extLst>
              <a:ext uri="{FF2B5EF4-FFF2-40B4-BE49-F238E27FC236}">
                <a16:creationId xmlns:a16="http://schemas.microsoft.com/office/drawing/2014/main" id="{CADE277E-E2DE-C1CB-8B57-E9D9ED45CCD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085D660-0D3F-47C9-DB58-67D69B187A5C}"/>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201475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551D93-E0A9-85A1-D14C-DA802E3EAC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B41FE8B-A18A-D4B2-A3A2-F80B410F7D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D91C0FEE-8686-5B8D-7962-5B97B7041C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F21BE4-989D-9335-DB3C-FD36C2B19CFE}"/>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6" name="フッター プレースホルダー 5">
            <a:extLst>
              <a:ext uri="{FF2B5EF4-FFF2-40B4-BE49-F238E27FC236}">
                <a16:creationId xmlns:a16="http://schemas.microsoft.com/office/drawing/2014/main" id="{2E9383DA-AC50-9313-B3F2-87195B043F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207909-8104-6949-15F1-55192EAB4B39}"/>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180706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97C986-36A0-84E3-4340-7B396C7A9AC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A6AD832-0DDA-1BCB-0282-4A9B19360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A3F2B3D-9746-0330-AE31-675AAF80F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F85B6F1-12F2-0203-3810-4E7112386940}"/>
              </a:ext>
            </a:extLst>
          </p:cNvPr>
          <p:cNvSpPr>
            <a:spLocks noGrp="1"/>
          </p:cNvSpPr>
          <p:nvPr>
            <p:ph type="dt" sz="half" idx="10"/>
          </p:nvPr>
        </p:nvSpPr>
        <p:spPr/>
        <p:txBody>
          <a:bodyPr/>
          <a:lstStyle/>
          <a:p>
            <a:fld id="{0A65407C-67A6-42ED-BCD8-6CD110850C71}" type="datetimeFigureOut">
              <a:rPr kumimoji="1" lang="ja-JP" altLang="en-US" smtClean="0"/>
              <a:t>2022/11/28</a:t>
            </a:fld>
            <a:endParaRPr kumimoji="1" lang="ja-JP" altLang="en-US"/>
          </a:p>
        </p:txBody>
      </p:sp>
      <p:sp>
        <p:nvSpPr>
          <p:cNvPr id="6" name="フッター プレースホルダー 5">
            <a:extLst>
              <a:ext uri="{FF2B5EF4-FFF2-40B4-BE49-F238E27FC236}">
                <a16:creationId xmlns:a16="http://schemas.microsoft.com/office/drawing/2014/main" id="{75102A66-8933-DB32-97A8-46AA135E7B1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238C88D-7B78-A7C6-DC40-7192E900BFD4}"/>
              </a:ext>
            </a:extLst>
          </p:cNvPr>
          <p:cNvSpPr>
            <a:spLocks noGrp="1"/>
          </p:cNvSpPr>
          <p:nvPr>
            <p:ph type="sldNum" sz="quarter" idx="12"/>
          </p:nvPr>
        </p:nvSpPr>
        <p:spPr/>
        <p:txBody>
          <a:body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87731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D5E289A-39E4-5CDB-F16B-60FBBB55B1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43A5C39-12E0-AEA0-7801-BFEDD6165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F4E1119-2ECC-3F9D-6C75-DEF634739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5407C-67A6-42ED-BCD8-6CD110850C71}" type="datetimeFigureOut">
              <a:rPr kumimoji="1" lang="ja-JP" altLang="en-US" smtClean="0"/>
              <a:t>2022/11/28</a:t>
            </a:fld>
            <a:endParaRPr kumimoji="1" lang="ja-JP" altLang="en-US"/>
          </a:p>
        </p:txBody>
      </p:sp>
      <p:sp>
        <p:nvSpPr>
          <p:cNvPr id="5" name="フッター プレースホルダー 4">
            <a:extLst>
              <a:ext uri="{FF2B5EF4-FFF2-40B4-BE49-F238E27FC236}">
                <a16:creationId xmlns:a16="http://schemas.microsoft.com/office/drawing/2014/main" id="{0CAFA944-2AA7-C505-951B-BBC1558D09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F864D2C-A619-42EE-1894-07ED35469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E4662-5743-44B3-87C8-71994C29B513}" type="slidenum">
              <a:rPr kumimoji="1" lang="ja-JP" altLang="en-US" smtClean="0"/>
              <a:t>‹#›</a:t>
            </a:fld>
            <a:endParaRPr kumimoji="1" lang="ja-JP" altLang="en-US"/>
          </a:p>
        </p:txBody>
      </p:sp>
    </p:spTree>
    <p:extLst>
      <p:ext uri="{BB962C8B-B14F-4D97-AF65-F5344CB8AC3E}">
        <p14:creationId xmlns:p14="http://schemas.microsoft.com/office/powerpoint/2010/main" val="2331650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karatsugiga.l-gate.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karatsugiga.l-gate.ne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karatsugiga.l-gate.net/"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03966"/>
            <a:ext cx="12192000" cy="898693"/>
          </a:xfrm>
          <a:solidFill>
            <a:srgbClr val="C00000"/>
          </a:solidFill>
        </p:spPr>
        <p:txBody>
          <a:bodyPr anchor="ctr" anchorCtr="0">
            <a:normAutofit/>
          </a:bodyPr>
          <a:lstStyle/>
          <a:p>
            <a:r>
              <a:rPr kumimoji="1" lang="en-US" altLang="ja-JP" sz="4800" b="1" dirty="0">
                <a:solidFill>
                  <a:schemeClr val="bg1">
                    <a:lumMod val="95000"/>
                  </a:schemeClr>
                </a:solidFill>
                <a:latin typeface="UD デジタル 教科書体 NK-R" panose="02020400000000000000" pitchFamily="18" charset="-128"/>
                <a:ea typeface="UD デジタル 教科書体 NK-R" panose="02020400000000000000" pitchFamily="18" charset="-128"/>
              </a:rPr>
              <a:t>MEXCBT</a:t>
            </a:r>
            <a:r>
              <a:rPr kumimoji="1" lang="ja-JP" altLang="en-US" sz="4800" b="1" dirty="0">
                <a:solidFill>
                  <a:schemeClr val="bg1">
                    <a:lumMod val="95000"/>
                  </a:schemeClr>
                </a:solidFill>
                <a:latin typeface="UD デジタル 教科書体 NK-R" panose="02020400000000000000" pitchFamily="18" charset="-128"/>
                <a:ea typeface="UD デジタル 教科書体 NK-R" panose="02020400000000000000" pitchFamily="18" charset="-128"/>
              </a:rPr>
              <a:t>（メクビット）についての職員研修</a:t>
            </a:r>
          </a:p>
        </p:txBody>
      </p:sp>
      <p:sp>
        <p:nvSpPr>
          <p:cNvPr id="4" name="サブタイトル 2"/>
          <p:cNvSpPr txBox="1">
            <a:spLocks/>
          </p:cNvSpPr>
          <p:nvPr/>
        </p:nvSpPr>
        <p:spPr>
          <a:xfrm>
            <a:off x="-1" y="6195046"/>
            <a:ext cx="12192000" cy="662954"/>
          </a:xfrm>
          <a:prstGeom prst="rect">
            <a:avLst/>
          </a:prstGeom>
          <a:solidFill>
            <a:srgbClr val="002060"/>
          </a:solidFill>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2022.11.5(</a:t>
            </a:r>
            <a:r>
              <a:rPr kumimoji="1" lang="ja-JP" altLang="en-US"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土</a:t>
            </a:r>
            <a:r>
              <a:rPr kumimoji="1" lang="en-US" altLang="ja-JP"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28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唐津市立肥前中学校　鶴田和久</a:t>
            </a:r>
          </a:p>
        </p:txBody>
      </p:sp>
      <p:sp>
        <p:nvSpPr>
          <p:cNvPr id="6" name="額縁 5"/>
          <p:cNvSpPr/>
          <p:nvPr/>
        </p:nvSpPr>
        <p:spPr>
          <a:xfrm>
            <a:off x="495299" y="1903316"/>
            <a:ext cx="11201399"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lang="en-US" altLang="ja-JP" sz="3600" b="1" dirty="0">
                <a:solidFill>
                  <a:prstClr val="white"/>
                </a:solidFill>
                <a:latin typeface="UD デジタル 教科書体 NK-R" panose="02020400000000000000" pitchFamily="18" charset="-128"/>
                <a:ea typeface="UD デジタル 教科書体 NK-R" panose="02020400000000000000" pitchFamily="18" charset="-128"/>
              </a:rPr>
              <a:t> MEXCBT,L-Gate</a:t>
            </a:r>
            <a:r>
              <a:rPr lang="ja-JP" altLang="en-US" sz="3600" b="1" dirty="0">
                <a:solidFill>
                  <a:prstClr val="white"/>
                </a:solidFill>
                <a:latin typeface="UD デジタル 教科書体 NK-R" panose="02020400000000000000" pitchFamily="18" charset="-128"/>
                <a:ea typeface="UD デジタル 教科書体 NK-R" panose="02020400000000000000" pitchFamily="18" charset="-128"/>
              </a:rPr>
              <a:t>について</a:t>
            </a:r>
            <a:endPar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7" name="額縁 6"/>
          <p:cNvSpPr/>
          <p:nvPr/>
        </p:nvSpPr>
        <p:spPr>
          <a:xfrm>
            <a:off x="495299" y="3030812"/>
            <a:ext cx="11201399"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8" name="額縁 7"/>
          <p:cNvSpPr/>
          <p:nvPr/>
        </p:nvSpPr>
        <p:spPr>
          <a:xfrm>
            <a:off x="495299" y="4197127"/>
            <a:ext cx="11201399" cy="796376"/>
          </a:xfrm>
          <a:prstGeom prst="bevel">
            <a:avLst/>
          </a:prstGeom>
          <a:gradFill>
            <a:gsLst>
              <a:gs pos="0">
                <a:srgbClr val="00FF0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③　生徒が確認すること</a:t>
            </a:r>
          </a:p>
        </p:txBody>
      </p:sp>
      <p:sp>
        <p:nvSpPr>
          <p:cNvPr id="3" name="テキスト ボックス 2">
            <a:extLst>
              <a:ext uri="{FF2B5EF4-FFF2-40B4-BE49-F238E27FC236}">
                <a16:creationId xmlns:a16="http://schemas.microsoft.com/office/drawing/2014/main" id="{B4C2F4F0-C3A5-B9B6-E654-92638DD2FCE0}"/>
              </a:ext>
            </a:extLst>
          </p:cNvPr>
          <p:cNvSpPr txBox="1"/>
          <p:nvPr/>
        </p:nvSpPr>
        <p:spPr>
          <a:xfrm>
            <a:off x="1" y="5363442"/>
            <a:ext cx="12191998" cy="461665"/>
          </a:xfrm>
          <a:prstGeom prst="rect">
            <a:avLst/>
          </a:prstGeom>
          <a:noFill/>
        </p:spPr>
        <p:txBody>
          <a:bodyPr wrap="square" rtlCol="0">
            <a:spAutoFit/>
          </a:bodyPr>
          <a:lstStyle/>
          <a:p>
            <a:pPr algn="ctr"/>
            <a:r>
              <a:rPr kumimoji="1" lang="ja-JP" altLang="en-US" sz="24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　②と③の内容を必ず研修するように、唐津市教育委員会より指示されています。</a:t>
            </a:r>
            <a:endPar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818451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717568-B6EE-AFAB-ADB5-4394D5394780}"/>
              </a:ext>
            </a:extLst>
          </p:cNvPr>
          <p:cNvSpPr txBox="1"/>
          <p:nvPr/>
        </p:nvSpPr>
        <p:spPr>
          <a:xfrm>
            <a:off x="0" y="812485"/>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2" name="額縁 6">
            <a:extLst>
              <a:ext uri="{FF2B5EF4-FFF2-40B4-BE49-F238E27FC236}">
                <a16:creationId xmlns:a16="http://schemas.microsoft.com/office/drawing/2014/main" id="{8B76AF2F-E466-65C3-C6E9-23F9EE4DD740}"/>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6" name="テキスト ボックス 5">
            <a:extLst>
              <a:ext uri="{FF2B5EF4-FFF2-40B4-BE49-F238E27FC236}">
                <a16:creationId xmlns:a16="http://schemas.microsoft.com/office/drawing/2014/main" id="{30692FF6-A36C-0B2C-CDE5-B4079641EE27}"/>
              </a:ext>
            </a:extLst>
          </p:cNvPr>
          <p:cNvSpPr txBox="1"/>
          <p:nvPr/>
        </p:nvSpPr>
        <p:spPr>
          <a:xfrm>
            <a:off x="447738" y="1626452"/>
            <a:ext cx="2182044" cy="584775"/>
          </a:xfrm>
          <a:prstGeom prst="rect">
            <a:avLst/>
          </a:prstGeom>
          <a:solidFill>
            <a:schemeClr val="accent6">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Ｌ－Ｇａｔｅ</a:t>
            </a:r>
          </a:p>
        </p:txBody>
      </p:sp>
      <p:grpSp>
        <p:nvGrpSpPr>
          <p:cNvPr id="3" name="グループ化 2">
            <a:extLst>
              <a:ext uri="{FF2B5EF4-FFF2-40B4-BE49-F238E27FC236}">
                <a16:creationId xmlns:a16="http://schemas.microsoft.com/office/drawing/2014/main" id="{13A028AC-E574-8873-DBB1-2AFF5982A924}"/>
              </a:ext>
            </a:extLst>
          </p:cNvPr>
          <p:cNvGrpSpPr/>
          <p:nvPr/>
        </p:nvGrpSpPr>
        <p:grpSpPr>
          <a:xfrm>
            <a:off x="2850777" y="1626452"/>
            <a:ext cx="8556251" cy="5033858"/>
            <a:chOff x="3613078" y="1731191"/>
            <a:chExt cx="8278044" cy="4824380"/>
          </a:xfrm>
        </p:grpSpPr>
        <p:pic>
          <p:nvPicPr>
            <p:cNvPr id="9" name="図 8">
              <a:extLst>
                <a:ext uri="{FF2B5EF4-FFF2-40B4-BE49-F238E27FC236}">
                  <a16:creationId xmlns:a16="http://schemas.microsoft.com/office/drawing/2014/main" id="{35174150-8885-DE7C-BFAF-C647E2D35D69}"/>
                </a:ext>
              </a:extLst>
            </p:cNvPr>
            <p:cNvPicPr>
              <a:picLocks noChangeAspect="1"/>
            </p:cNvPicPr>
            <p:nvPr/>
          </p:nvPicPr>
          <p:blipFill>
            <a:blip r:embed="rId3"/>
            <a:stretch>
              <a:fillRect/>
            </a:stretch>
          </p:blipFill>
          <p:spPr>
            <a:xfrm>
              <a:off x="3613078" y="1731191"/>
              <a:ext cx="8278044" cy="4824380"/>
            </a:xfrm>
            <a:prstGeom prst="rect">
              <a:avLst/>
            </a:prstGeom>
          </p:spPr>
        </p:pic>
        <p:sp>
          <p:nvSpPr>
            <p:cNvPr id="12" name="四角形: 角を丸くする 11">
              <a:extLst>
                <a:ext uri="{FF2B5EF4-FFF2-40B4-BE49-F238E27FC236}">
                  <a16:creationId xmlns:a16="http://schemas.microsoft.com/office/drawing/2014/main" id="{A1BC1DBD-0F39-CD92-54D9-CA5B3F27288D}"/>
                </a:ext>
              </a:extLst>
            </p:cNvPr>
            <p:cNvSpPr/>
            <p:nvPr/>
          </p:nvSpPr>
          <p:spPr>
            <a:xfrm>
              <a:off x="4923606" y="1964225"/>
              <a:ext cx="3557006" cy="2204363"/>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吹き出し: 角を丸めた四角形 4">
            <a:extLst>
              <a:ext uri="{FF2B5EF4-FFF2-40B4-BE49-F238E27FC236}">
                <a16:creationId xmlns:a16="http://schemas.microsoft.com/office/drawing/2014/main" id="{2D3C89E6-86EA-2883-8D83-21115BB023D3}"/>
              </a:ext>
            </a:extLst>
          </p:cNvPr>
          <p:cNvSpPr/>
          <p:nvPr/>
        </p:nvSpPr>
        <p:spPr>
          <a:xfrm>
            <a:off x="354047" y="4135785"/>
            <a:ext cx="2671483" cy="510989"/>
          </a:xfrm>
          <a:prstGeom prst="wedgeRoundRectCallout">
            <a:avLst>
              <a:gd name="adj1" fmla="val 45712"/>
              <a:gd name="adj2" fmla="val -18445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教材・アプリを開く</a:t>
            </a:r>
          </a:p>
        </p:txBody>
      </p:sp>
      <p:sp>
        <p:nvSpPr>
          <p:cNvPr id="7" name="吹き出し: 角を丸めた四角形 6">
            <a:extLst>
              <a:ext uri="{FF2B5EF4-FFF2-40B4-BE49-F238E27FC236}">
                <a16:creationId xmlns:a16="http://schemas.microsoft.com/office/drawing/2014/main" id="{348BB482-AA24-F07A-EAA6-46DD68581BD9}"/>
              </a:ext>
            </a:extLst>
          </p:cNvPr>
          <p:cNvSpPr/>
          <p:nvPr/>
        </p:nvSpPr>
        <p:spPr>
          <a:xfrm>
            <a:off x="7881898" y="4398875"/>
            <a:ext cx="2821961" cy="702043"/>
          </a:xfrm>
          <a:prstGeom prst="wedgeRoundRectCallout">
            <a:avLst>
              <a:gd name="adj1" fmla="val -66704"/>
              <a:gd name="adj2" fmla="val -137083"/>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a:t>
            </a: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a:t>
            </a:r>
            <a:r>
              <a:rPr kumimoji="1" lang="en-US" altLang="zh-TW" sz="2000" dirty="0">
                <a:solidFill>
                  <a:sysClr val="windowText" lastClr="000000"/>
                </a:solidFill>
                <a:latin typeface="UD デジタル 教科書体 NK-B" panose="02020700000000000000" pitchFamily="18" charset="-128"/>
                <a:ea typeface="UD デジタル 教科書体 NK-B" panose="02020700000000000000" pitchFamily="18" charset="-128"/>
              </a:rPr>
              <a:t>MEXCBT(</a:t>
            </a:r>
            <a:r>
              <a:rPr kumimoji="1" lang="zh-TW"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機能拡充版</a:t>
            </a:r>
            <a:r>
              <a:rPr kumimoji="1" lang="en-US" altLang="zh-TW" sz="2000" dirty="0">
                <a:solidFill>
                  <a:sysClr val="windowText" lastClr="000000"/>
                </a:solidFill>
                <a:latin typeface="UD デジタル 教科書体 NK-B" panose="02020700000000000000" pitchFamily="18" charset="-128"/>
                <a:ea typeface="UD デジタル 教科書体 NK-B" panose="02020700000000000000" pitchFamily="18" charset="-128"/>
              </a:rPr>
              <a:t>)</a:t>
            </a:r>
            <a:r>
              <a:rPr kumimoji="1" lang="zh-TW"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教員</a:t>
            </a: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を開く</a:t>
            </a:r>
          </a:p>
        </p:txBody>
      </p:sp>
      <p:sp>
        <p:nvSpPr>
          <p:cNvPr id="8" name="テキスト ボックス 7">
            <a:extLst>
              <a:ext uri="{FF2B5EF4-FFF2-40B4-BE49-F238E27FC236}">
                <a16:creationId xmlns:a16="http://schemas.microsoft.com/office/drawing/2014/main" id="{BE783EC6-7DE4-65EC-2E9F-93B36ECE5F1D}"/>
              </a:ext>
            </a:extLst>
          </p:cNvPr>
          <p:cNvSpPr txBox="1"/>
          <p:nvPr/>
        </p:nvSpPr>
        <p:spPr>
          <a:xfrm>
            <a:off x="11651735" y="942268"/>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356450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E717568-B6EE-AFAB-ADB5-4394D5394780}"/>
              </a:ext>
            </a:extLst>
          </p:cNvPr>
          <p:cNvSpPr txBox="1"/>
          <p:nvPr/>
        </p:nvSpPr>
        <p:spPr>
          <a:xfrm>
            <a:off x="0" y="796376"/>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38AFF319-138D-4927-232D-C66EFD635F03}"/>
              </a:ext>
            </a:extLst>
          </p:cNvPr>
          <p:cNvPicPr>
            <a:picLocks noChangeAspect="1"/>
          </p:cNvPicPr>
          <p:nvPr/>
        </p:nvPicPr>
        <p:blipFill>
          <a:blip r:embed="rId3"/>
          <a:stretch>
            <a:fillRect/>
          </a:stretch>
        </p:blipFill>
        <p:spPr>
          <a:xfrm>
            <a:off x="171940" y="1731191"/>
            <a:ext cx="11848119" cy="4947063"/>
          </a:xfrm>
          <a:prstGeom prst="rect">
            <a:avLst/>
          </a:prstGeom>
        </p:spPr>
      </p:pic>
      <p:sp>
        <p:nvSpPr>
          <p:cNvPr id="2" name="額縁 6">
            <a:extLst>
              <a:ext uri="{FF2B5EF4-FFF2-40B4-BE49-F238E27FC236}">
                <a16:creationId xmlns:a16="http://schemas.microsoft.com/office/drawing/2014/main" id="{8B76AF2F-E466-65C3-C6E9-23F9EE4DD740}"/>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0" name="四角形: 角を丸くする 9">
            <a:extLst>
              <a:ext uri="{FF2B5EF4-FFF2-40B4-BE49-F238E27FC236}">
                <a16:creationId xmlns:a16="http://schemas.microsoft.com/office/drawing/2014/main" id="{54C90420-1E41-095B-511B-8DD60267126B}"/>
              </a:ext>
            </a:extLst>
          </p:cNvPr>
          <p:cNvSpPr/>
          <p:nvPr/>
        </p:nvSpPr>
        <p:spPr>
          <a:xfrm>
            <a:off x="10754425" y="5746096"/>
            <a:ext cx="1174376" cy="490494"/>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吹き出し: 角を丸めた四角形 18">
            <a:extLst>
              <a:ext uri="{FF2B5EF4-FFF2-40B4-BE49-F238E27FC236}">
                <a16:creationId xmlns:a16="http://schemas.microsoft.com/office/drawing/2014/main" id="{F9287915-C19D-14C1-D664-D76A05E0806D}"/>
              </a:ext>
            </a:extLst>
          </p:cNvPr>
          <p:cNvSpPr/>
          <p:nvPr/>
        </p:nvSpPr>
        <p:spPr>
          <a:xfrm>
            <a:off x="7881898" y="4563035"/>
            <a:ext cx="2821961" cy="537883"/>
          </a:xfrm>
          <a:prstGeom prst="wedgeRoundRectCallout">
            <a:avLst>
              <a:gd name="adj1" fmla="val 52107"/>
              <a:gd name="adj2" fmla="val 186009"/>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新規作成を開く</a:t>
            </a:r>
            <a:endPar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E9A96CCF-E078-35E5-32A8-C23DEAEB208D}"/>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rPr>
              <a:t>2</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05203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414013A-B33E-8A4A-3A16-57339B406069}"/>
              </a:ext>
            </a:extLst>
          </p:cNvPr>
          <p:cNvPicPr>
            <a:picLocks noChangeAspect="1"/>
          </p:cNvPicPr>
          <p:nvPr/>
        </p:nvPicPr>
        <p:blipFill>
          <a:blip r:embed="rId2"/>
          <a:stretch>
            <a:fillRect/>
          </a:stretch>
        </p:blipFill>
        <p:spPr>
          <a:xfrm>
            <a:off x="116540" y="1754795"/>
            <a:ext cx="11958918" cy="4861086"/>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30117" y="827183"/>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8" name="吹き出し: 角を丸めた四角形 7">
            <a:extLst>
              <a:ext uri="{FF2B5EF4-FFF2-40B4-BE49-F238E27FC236}">
                <a16:creationId xmlns:a16="http://schemas.microsoft.com/office/drawing/2014/main" id="{258DC3A9-4F3E-2722-C376-76AB989F9BCB}"/>
              </a:ext>
            </a:extLst>
          </p:cNvPr>
          <p:cNvSpPr/>
          <p:nvPr/>
        </p:nvSpPr>
        <p:spPr>
          <a:xfrm>
            <a:off x="3820886" y="1653895"/>
            <a:ext cx="4085984" cy="537883"/>
          </a:xfrm>
          <a:prstGeom prst="wedgeRoundRectCallout">
            <a:avLst>
              <a:gd name="adj1" fmla="val -48114"/>
              <a:gd name="adj2" fmla="val 13934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テストグループ名称を入力する</a:t>
            </a:r>
            <a:endPar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11" name="吹き出し: 角を丸めた四角形 10">
            <a:extLst>
              <a:ext uri="{FF2B5EF4-FFF2-40B4-BE49-F238E27FC236}">
                <a16:creationId xmlns:a16="http://schemas.microsoft.com/office/drawing/2014/main" id="{20A7CCDD-D920-25B3-FBC1-D49A8F5224C6}"/>
              </a:ext>
            </a:extLst>
          </p:cNvPr>
          <p:cNvSpPr/>
          <p:nvPr/>
        </p:nvSpPr>
        <p:spPr>
          <a:xfrm>
            <a:off x="5863877" y="2739486"/>
            <a:ext cx="4947557" cy="537883"/>
          </a:xfrm>
          <a:prstGeom prst="wedgeRoundRectCallout">
            <a:avLst>
              <a:gd name="adj1" fmla="val -57548"/>
              <a:gd name="adj2" fmla="val 13689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終了期間をカレンダーから設定します</a:t>
            </a:r>
          </a:p>
        </p:txBody>
      </p:sp>
      <p:sp>
        <p:nvSpPr>
          <p:cNvPr id="12" name="吹き出し: 角を丸めた四角形 11">
            <a:extLst>
              <a:ext uri="{FF2B5EF4-FFF2-40B4-BE49-F238E27FC236}">
                <a16:creationId xmlns:a16="http://schemas.microsoft.com/office/drawing/2014/main" id="{BCAA681E-DFE3-363F-44C3-FD240C1E4DDB}"/>
              </a:ext>
            </a:extLst>
          </p:cNvPr>
          <p:cNvSpPr/>
          <p:nvPr/>
        </p:nvSpPr>
        <p:spPr>
          <a:xfrm>
            <a:off x="5218418" y="4750113"/>
            <a:ext cx="3459418" cy="537883"/>
          </a:xfrm>
          <a:prstGeom prst="wedgeRoundRectCallout">
            <a:avLst>
              <a:gd name="adj1" fmla="val -61350"/>
              <a:gd name="adj2" fmla="val -10643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③　自分に配信にチェック</a:t>
            </a:r>
          </a:p>
        </p:txBody>
      </p:sp>
      <p:sp>
        <p:nvSpPr>
          <p:cNvPr id="13" name="吹き出し: 角を丸めた四角形 12">
            <a:extLst>
              <a:ext uri="{FF2B5EF4-FFF2-40B4-BE49-F238E27FC236}">
                <a16:creationId xmlns:a16="http://schemas.microsoft.com/office/drawing/2014/main" id="{B39DA71E-69D0-DF55-B98D-DF0D65E1CAD6}"/>
              </a:ext>
            </a:extLst>
          </p:cNvPr>
          <p:cNvSpPr/>
          <p:nvPr/>
        </p:nvSpPr>
        <p:spPr>
          <a:xfrm>
            <a:off x="3318377" y="5641719"/>
            <a:ext cx="5538751" cy="537883"/>
          </a:xfrm>
          <a:prstGeom prst="wedgeRoundRectCallout">
            <a:avLst>
              <a:gd name="adj1" fmla="val -60313"/>
              <a:gd name="adj2" fmla="val -25643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④　配信対象者を選択します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→次のスライドへ</a:t>
            </a:r>
          </a:p>
        </p:txBody>
      </p:sp>
      <p:sp>
        <p:nvSpPr>
          <p:cNvPr id="14" name="吹き出し: 角を丸めた四角形 13">
            <a:extLst>
              <a:ext uri="{FF2B5EF4-FFF2-40B4-BE49-F238E27FC236}">
                <a16:creationId xmlns:a16="http://schemas.microsoft.com/office/drawing/2014/main" id="{C45BDB15-0185-5A5D-86B8-7C23A90A7787}"/>
              </a:ext>
            </a:extLst>
          </p:cNvPr>
          <p:cNvSpPr/>
          <p:nvPr/>
        </p:nvSpPr>
        <p:spPr>
          <a:xfrm>
            <a:off x="9735669" y="4677683"/>
            <a:ext cx="1913683" cy="537883"/>
          </a:xfrm>
          <a:prstGeom prst="wedgeRoundRectCallout">
            <a:avLst>
              <a:gd name="adj1" fmla="val 43402"/>
              <a:gd name="adj2" fmla="val 24189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⑤　保存を押す</a:t>
            </a:r>
          </a:p>
        </p:txBody>
      </p:sp>
      <p:sp>
        <p:nvSpPr>
          <p:cNvPr id="2" name="テキスト ボックス 1">
            <a:extLst>
              <a:ext uri="{FF2B5EF4-FFF2-40B4-BE49-F238E27FC236}">
                <a16:creationId xmlns:a16="http://schemas.microsoft.com/office/drawing/2014/main" id="{76ECD5E0-6E9B-2728-37AC-71BDC360CD17}"/>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rPr>
              <a:t>3</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112854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D02BE2C-7B45-193E-DAEB-32A437B4BA3E}"/>
              </a:ext>
            </a:extLst>
          </p:cNvPr>
          <p:cNvPicPr>
            <a:picLocks noChangeAspect="1"/>
          </p:cNvPicPr>
          <p:nvPr/>
        </p:nvPicPr>
        <p:blipFill>
          <a:blip r:embed="rId2"/>
          <a:stretch>
            <a:fillRect/>
          </a:stretch>
        </p:blipFill>
        <p:spPr>
          <a:xfrm>
            <a:off x="450616" y="1378949"/>
            <a:ext cx="11434201" cy="5238747"/>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39151" y="799815"/>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3" name="吹き出し: 角を丸めた四角形 12">
            <a:extLst>
              <a:ext uri="{FF2B5EF4-FFF2-40B4-BE49-F238E27FC236}">
                <a16:creationId xmlns:a16="http://schemas.microsoft.com/office/drawing/2014/main" id="{B39DA71E-69D0-DF55-B98D-DF0D65E1CAD6}"/>
              </a:ext>
            </a:extLst>
          </p:cNvPr>
          <p:cNvSpPr/>
          <p:nvPr/>
        </p:nvSpPr>
        <p:spPr>
          <a:xfrm>
            <a:off x="2144001" y="3729380"/>
            <a:ext cx="3270681" cy="537883"/>
          </a:xfrm>
          <a:prstGeom prst="wedgeRoundRectCallout">
            <a:avLst>
              <a:gd name="adj1" fmla="val -60313"/>
              <a:gd name="adj2" fmla="val -25643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対象クラスを選択します</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7234517" y="3586008"/>
            <a:ext cx="4058628" cy="537883"/>
          </a:xfrm>
          <a:prstGeom prst="wedgeRoundRectCallout">
            <a:avLst>
              <a:gd name="adj1" fmla="val 35450"/>
              <a:gd name="adj2" fmla="val -114771"/>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追加を押す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→次のスライドへ</a:t>
            </a:r>
            <a:endPar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14" name="吹き出し: 角を丸めた四角形 13">
            <a:extLst>
              <a:ext uri="{FF2B5EF4-FFF2-40B4-BE49-F238E27FC236}">
                <a16:creationId xmlns:a16="http://schemas.microsoft.com/office/drawing/2014/main" id="{8419A6FA-BD74-E27D-CB97-AE271110BCF5}"/>
              </a:ext>
            </a:extLst>
          </p:cNvPr>
          <p:cNvSpPr/>
          <p:nvPr/>
        </p:nvSpPr>
        <p:spPr>
          <a:xfrm>
            <a:off x="9379462" y="4706464"/>
            <a:ext cx="1913683" cy="537883"/>
          </a:xfrm>
          <a:prstGeom prst="wedgeRoundRectCallout">
            <a:avLst>
              <a:gd name="adj1" fmla="val 43402"/>
              <a:gd name="adj2" fmla="val 24189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③　保存を押す</a:t>
            </a:r>
          </a:p>
        </p:txBody>
      </p:sp>
      <p:sp>
        <p:nvSpPr>
          <p:cNvPr id="2" name="テキスト ボックス 1">
            <a:extLst>
              <a:ext uri="{FF2B5EF4-FFF2-40B4-BE49-F238E27FC236}">
                <a16:creationId xmlns:a16="http://schemas.microsoft.com/office/drawing/2014/main" id="{23160AC5-5E78-53AB-B74D-B80CA06A76E9}"/>
              </a:ext>
            </a:extLst>
          </p:cNvPr>
          <p:cNvSpPr txBox="1"/>
          <p:nvPr/>
        </p:nvSpPr>
        <p:spPr>
          <a:xfrm>
            <a:off x="11686684" y="794174"/>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4</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9514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62B5704-F25F-ABAA-AB42-9678EEDC48AB}"/>
              </a:ext>
            </a:extLst>
          </p:cNvPr>
          <p:cNvPicPr>
            <a:picLocks noChangeAspect="1"/>
          </p:cNvPicPr>
          <p:nvPr/>
        </p:nvPicPr>
        <p:blipFill>
          <a:blip r:embed="rId2"/>
          <a:stretch>
            <a:fillRect/>
          </a:stretch>
        </p:blipFill>
        <p:spPr>
          <a:xfrm>
            <a:off x="1225613" y="1507903"/>
            <a:ext cx="9740772" cy="5197698"/>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30117" y="827618"/>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3" name="吹き出し: 角を丸めた四角形 12">
            <a:extLst>
              <a:ext uri="{FF2B5EF4-FFF2-40B4-BE49-F238E27FC236}">
                <a16:creationId xmlns:a16="http://schemas.microsoft.com/office/drawing/2014/main" id="{B39DA71E-69D0-DF55-B98D-DF0D65E1CAD6}"/>
              </a:ext>
            </a:extLst>
          </p:cNvPr>
          <p:cNvSpPr/>
          <p:nvPr/>
        </p:nvSpPr>
        <p:spPr>
          <a:xfrm>
            <a:off x="2054354" y="4383803"/>
            <a:ext cx="3270681" cy="537883"/>
          </a:xfrm>
          <a:prstGeom prst="wedgeRoundRectCallout">
            <a:avLst>
              <a:gd name="adj1" fmla="val -60313"/>
              <a:gd name="adj2" fmla="val -25643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対象クラスにチェック</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8114710" y="4812214"/>
            <a:ext cx="3382244" cy="537883"/>
          </a:xfrm>
          <a:prstGeom prst="wedgeRoundRectCallout">
            <a:avLst>
              <a:gd name="adj1" fmla="val 20916"/>
              <a:gd name="adj2" fmla="val 230229"/>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保存　</a:t>
            </a:r>
            <a:r>
              <a:rPr lang="ja-JP" altLang="en-US" sz="2000" dirty="0">
                <a:solidFill>
                  <a:srgbClr val="FF0000"/>
                </a:solidFill>
                <a:latin typeface="UD デジタル 教科書体 NK-B" panose="02020700000000000000" pitchFamily="18" charset="-128"/>
                <a:ea typeface="UD デジタル 教科書体 NK-B" panose="02020700000000000000" pitchFamily="18" charset="-128"/>
              </a:rPr>
              <a:t> →次のスライドへ</a:t>
            </a:r>
            <a:endPar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C6053399-D257-DCBF-BF39-353FA514218C}"/>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5</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88221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C48ECBBF-F0E8-E0F9-78E8-7402E6902662}"/>
              </a:ext>
            </a:extLst>
          </p:cNvPr>
          <p:cNvPicPr>
            <a:picLocks noChangeAspect="1"/>
          </p:cNvPicPr>
          <p:nvPr/>
        </p:nvPicPr>
        <p:blipFill>
          <a:blip r:embed="rId2"/>
          <a:stretch>
            <a:fillRect/>
          </a:stretch>
        </p:blipFill>
        <p:spPr>
          <a:xfrm>
            <a:off x="124868" y="1507903"/>
            <a:ext cx="11942263" cy="5039780"/>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94174"/>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3" name="吹き出し: 角を丸めた四角形 12">
            <a:extLst>
              <a:ext uri="{FF2B5EF4-FFF2-40B4-BE49-F238E27FC236}">
                <a16:creationId xmlns:a16="http://schemas.microsoft.com/office/drawing/2014/main" id="{B39DA71E-69D0-DF55-B98D-DF0D65E1CAD6}"/>
              </a:ext>
            </a:extLst>
          </p:cNvPr>
          <p:cNvSpPr/>
          <p:nvPr/>
        </p:nvSpPr>
        <p:spPr>
          <a:xfrm>
            <a:off x="8226273" y="5081155"/>
            <a:ext cx="3270681" cy="537883"/>
          </a:xfrm>
          <a:prstGeom prst="wedgeRoundRectCallout">
            <a:avLst>
              <a:gd name="adj1" fmla="val 47679"/>
              <a:gd name="adj2" fmla="val 143563"/>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確認をして保存を押す</a:t>
            </a:r>
          </a:p>
        </p:txBody>
      </p:sp>
      <p:sp>
        <p:nvSpPr>
          <p:cNvPr id="2" name="テキスト ボックス 1">
            <a:extLst>
              <a:ext uri="{FF2B5EF4-FFF2-40B4-BE49-F238E27FC236}">
                <a16:creationId xmlns:a16="http://schemas.microsoft.com/office/drawing/2014/main" id="{0224FF4B-AD77-8654-A497-57238634A6E4}"/>
              </a:ext>
            </a:extLst>
          </p:cNvPr>
          <p:cNvSpPr txBox="1"/>
          <p:nvPr/>
        </p:nvSpPr>
        <p:spPr>
          <a:xfrm>
            <a:off x="11725835" y="835216"/>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6</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98365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5131A31-9EEB-6533-87DB-62A383329741}"/>
              </a:ext>
            </a:extLst>
          </p:cNvPr>
          <p:cNvPicPr>
            <a:picLocks noChangeAspect="1"/>
          </p:cNvPicPr>
          <p:nvPr/>
        </p:nvPicPr>
        <p:blipFill>
          <a:blip r:embed="rId2"/>
          <a:stretch>
            <a:fillRect/>
          </a:stretch>
        </p:blipFill>
        <p:spPr>
          <a:xfrm>
            <a:off x="0" y="1450667"/>
            <a:ext cx="12192000" cy="5131731"/>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96376"/>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8471648" y="3951602"/>
            <a:ext cx="3231494" cy="537883"/>
          </a:xfrm>
          <a:prstGeom prst="wedgeRoundRectCallout">
            <a:avLst>
              <a:gd name="adj1" fmla="val 43402"/>
              <a:gd name="adj2" fmla="val 24189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確認して保存を押す</a:t>
            </a:r>
          </a:p>
        </p:txBody>
      </p:sp>
      <p:sp>
        <p:nvSpPr>
          <p:cNvPr id="2" name="テキスト ボックス 1">
            <a:extLst>
              <a:ext uri="{FF2B5EF4-FFF2-40B4-BE49-F238E27FC236}">
                <a16:creationId xmlns:a16="http://schemas.microsoft.com/office/drawing/2014/main" id="{EE4B61FA-DA25-5574-A490-4E72FC0CA1A4}"/>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7</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113617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DF6A104-A23A-8859-6922-A2AFC6A77DDA}"/>
              </a:ext>
            </a:extLst>
          </p:cNvPr>
          <p:cNvPicPr>
            <a:picLocks noChangeAspect="1"/>
          </p:cNvPicPr>
          <p:nvPr/>
        </p:nvPicPr>
        <p:blipFill>
          <a:blip r:embed="rId2"/>
          <a:stretch>
            <a:fillRect/>
          </a:stretch>
        </p:blipFill>
        <p:spPr>
          <a:xfrm>
            <a:off x="403412" y="2024903"/>
            <a:ext cx="11582400" cy="4524375"/>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84782"/>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1896316" y="3307977"/>
            <a:ext cx="8188978" cy="979114"/>
          </a:xfrm>
          <a:prstGeom prst="wedgeRoundRectCallout">
            <a:avLst>
              <a:gd name="adj1" fmla="val -38002"/>
              <a:gd name="adj2" fmla="val 170923"/>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利用するテストを選択します</a:t>
            </a:r>
            <a:endPar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＋を押すと、右下に　　　　　　　　　　　　　が現れるので押します</a:t>
            </a:r>
          </a:p>
        </p:txBody>
      </p:sp>
      <p:pic>
        <p:nvPicPr>
          <p:cNvPr id="11" name="図 10">
            <a:extLst>
              <a:ext uri="{FF2B5EF4-FFF2-40B4-BE49-F238E27FC236}">
                <a16:creationId xmlns:a16="http://schemas.microsoft.com/office/drawing/2014/main" id="{72DE3BB7-26E2-52C3-53AC-95D2D27D25B1}"/>
              </a:ext>
            </a:extLst>
          </p:cNvPr>
          <p:cNvPicPr>
            <a:picLocks noChangeAspect="1"/>
          </p:cNvPicPr>
          <p:nvPr/>
        </p:nvPicPr>
        <p:blipFill>
          <a:blip r:embed="rId3"/>
          <a:stretch>
            <a:fillRect/>
          </a:stretch>
        </p:blipFill>
        <p:spPr>
          <a:xfrm>
            <a:off x="4539837" y="3788570"/>
            <a:ext cx="1484445" cy="333781"/>
          </a:xfrm>
          <a:prstGeom prst="rect">
            <a:avLst/>
          </a:prstGeom>
        </p:spPr>
      </p:pic>
      <p:cxnSp>
        <p:nvCxnSpPr>
          <p:cNvPr id="13" name="直線矢印コネクタ 12">
            <a:extLst>
              <a:ext uri="{FF2B5EF4-FFF2-40B4-BE49-F238E27FC236}">
                <a16:creationId xmlns:a16="http://schemas.microsoft.com/office/drawing/2014/main" id="{01442E47-0933-7DE1-E739-BA95C862F566}"/>
              </a:ext>
            </a:extLst>
          </p:cNvPr>
          <p:cNvCxnSpPr/>
          <p:nvPr/>
        </p:nvCxnSpPr>
        <p:spPr>
          <a:xfrm>
            <a:off x="6024282" y="4124720"/>
            <a:ext cx="4479971" cy="1941475"/>
          </a:xfrm>
          <a:prstGeom prst="straightConnector1">
            <a:avLst/>
          </a:prstGeom>
          <a:ln w="95250" cmpd="sng">
            <a:prstDash val="sysDash"/>
            <a:tailEnd type="triangle"/>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CB7E9D7-96F1-F179-C9EC-7E7E6519DB0B}"/>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8</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126566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132070F-0ED4-58BE-533E-CFCF098A99F6}"/>
              </a:ext>
            </a:extLst>
          </p:cNvPr>
          <p:cNvPicPr>
            <a:picLocks noChangeAspect="1"/>
          </p:cNvPicPr>
          <p:nvPr/>
        </p:nvPicPr>
        <p:blipFill>
          <a:blip r:embed="rId2"/>
          <a:stretch>
            <a:fillRect/>
          </a:stretch>
        </p:blipFill>
        <p:spPr>
          <a:xfrm>
            <a:off x="203244" y="2511038"/>
            <a:ext cx="11703143" cy="3281917"/>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94174"/>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2404222" y="1676052"/>
            <a:ext cx="3158380" cy="537883"/>
          </a:xfrm>
          <a:prstGeom prst="wedgeRoundRectCallout">
            <a:avLst>
              <a:gd name="adj1" fmla="val 1782"/>
              <a:gd name="adj2" fmla="val 341063"/>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教科から選ぶならココ　　</a:t>
            </a:r>
          </a:p>
        </p:txBody>
      </p:sp>
      <p:sp>
        <p:nvSpPr>
          <p:cNvPr id="5" name="吹き出し: 角を丸めた四角形 4">
            <a:extLst>
              <a:ext uri="{FF2B5EF4-FFF2-40B4-BE49-F238E27FC236}">
                <a16:creationId xmlns:a16="http://schemas.microsoft.com/office/drawing/2014/main" id="{437E6D9B-F943-CE4E-9F86-41D5629B705D}"/>
              </a:ext>
            </a:extLst>
          </p:cNvPr>
          <p:cNvSpPr/>
          <p:nvPr/>
        </p:nvSpPr>
        <p:spPr>
          <a:xfrm>
            <a:off x="6629400" y="1676052"/>
            <a:ext cx="5150224" cy="537883"/>
          </a:xfrm>
          <a:prstGeom prst="wedgeRoundRectCallout">
            <a:avLst>
              <a:gd name="adj1" fmla="val 3290"/>
              <a:gd name="adj2" fmla="val 349917"/>
              <a:gd name="adj3" fmla="val 16667"/>
            </a:avLst>
          </a:prstGeom>
          <a:solidFill>
            <a:schemeClr val="accent5">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問題の種類から選ぶならこちらを選ぶ　　</a:t>
            </a: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6817800" y="5953153"/>
            <a:ext cx="2631000" cy="537883"/>
          </a:xfrm>
          <a:prstGeom prst="wedgeRoundRectCallout">
            <a:avLst>
              <a:gd name="adj1" fmla="val -21651"/>
              <a:gd name="adj2" fmla="val -142374"/>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⑤最後に検索を押す　　　</a:t>
            </a:r>
          </a:p>
        </p:txBody>
      </p:sp>
      <p:sp>
        <p:nvSpPr>
          <p:cNvPr id="10" name="吹き出し: 角を丸めた四角形 9">
            <a:extLst>
              <a:ext uri="{FF2B5EF4-FFF2-40B4-BE49-F238E27FC236}">
                <a16:creationId xmlns:a16="http://schemas.microsoft.com/office/drawing/2014/main" id="{88DAA028-1394-1E50-4B6F-E12E4BBFDD98}"/>
              </a:ext>
            </a:extLst>
          </p:cNvPr>
          <p:cNvSpPr/>
          <p:nvPr/>
        </p:nvSpPr>
        <p:spPr>
          <a:xfrm>
            <a:off x="5562602" y="3690601"/>
            <a:ext cx="1873204" cy="475993"/>
          </a:xfrm>
          <a:prstGeom prst="wedgeRoundRectCallout">
            <a:avLst>
              <a:gd name="adj1" fmla="val -70822"/>
              <a:gd name="adj2" fmla="val 87784"/>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教科を選ぶ　　　</a:t>
            </a:r>
          </a:p>
        </p:txBody>
      </p:sp>
      <p:sp>
        <p:nvSpPr>
          <p:cNvPr id="12" name="吹き出し: 角を丸めた四角形 11">
            <a:extLst>
              <a:ext uri="{FF2B5EF4-FFF2-40B4-BE49-F238E27FC236}">
                <a16:creationId xmlns:a16="http://schemas.microsoft.com/office/drawing/2014/main" id="{0BE19D9A-9F68-B67A-3A74-3720D7D3294C}"/>
              </a:ext>
            </a:extLst>
          </p:cNvPr>
          <p:cNvSpPr/>
          <p:nvPr/>
        </p:nvSpPr>
        <p:spPr>
          <a:xfrm>
            <a:off x="9801225" y="3676004"/>
            <a:ext cx="2187531" cy="475993"/>
          </a:xfrm>
          <a:prstGeom prst="wedgeRoundRectCallout">
            <a:avLst>
              <a:gd name="adj1" fmla="val -51663"/>
              <a:gd name="adj2" fmla="val 8378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③　中学校を選ぶ　　　</a:t>
            </a:r>
          </a:p>
        </p:txBody>
      </p:sp>
      <p:sp>
        <p:nvSpPr>
          <p:cNvPr id="13" name="吹き出し: 角を丸めた四角形 12">
            <a:extLst>
              <a:ext uri="{FF2B5EF4-FFF2-40B4-BE49-F238E27FC236}">
                <a16:creationId xmlns:a16="http://schemas.microsoft.com/office/drawing/2014/main" id="{1E5AF61A-6630-0CF0-D947-8CF3ACEFB74C}"/>
              </a:ext>
            </a:extLst>
          </p:cNvPr>
          <p:cNvSpPr/>
          <p:nvPr/>
        </p:nvSpPr>
        <p:spPr>
          <a:xfrm>
            <a:off x="9801224" y="4714577"/>
            <a:ext cx="2187531" cy="475993"/>
          </a:xfrm>
          <a:prstGeom prst="wedgeRoundRectCallout">
            <a:avLst>
              <a:gd name="adj1" fmla="val -53840"/>
              <a:gd name="adj2" fmla="val -86310"/>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lIns="36000" tIns="36000" rIns="36000" bIns="36000"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④　学年を選ぶ　　　</a:t>
            </a:r>
          </a:p>
        </p:txBody>
      </p:sp>
      <p:sp>
        <p:nvSpPr>
          <p:cNvPr id="2" name="テキスト ボックス 1">
            <a:extLst>
              <a:ext uri="{FF2B5EF4-FFF2-40B4-BE49-F238E27FC236}">
                <a16:creationId xmlns:a16="http://schemas.microsoft.com/office/drawing/2014/main" id="{928C7A43-904A-FCDC-E851-D5B1F92ECA25}"/>
              </a:ext>
            </a:extLst>
          </p:cNvPr>
          <p:cNvSpPr txBox="1"/>
          <p:nvPr/>
        </p:nvSpPr>
        <p:spPr>
          <a:xfrm>
            <a:off x="11695718" y="857930"/>
            <a:ext cx="4661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9</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340861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9BB5FAF2-5ECC-C0A7-D5E5-0BB81CD8BE89}"/>
              </a:ext>
            </a:extLst>
          </p:cNvPr>
          <p:cNvPicPr>
            <a:picLocks noChangeAspect="1"/>
          </p:cNvPicPr>
          <p:nvPr/>
        </p:nvPicPr>
        <p:blipFill>
          <a:blip r:embed="rId2"/>
          <a:stretch>
            <a:fillRect/>
          </a:stretch>
        </p:blipFill>
        <p:spPr>
          <a:xfrm>
            <a:off x="237306" y="1902456"/>
            <a:ext cx="11717385" cy="4344006"/>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30117" y="796374"/>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9" name="吹き出し: 角を丸めた四角形 8">
            <a:extLst>
              <a:ext uri="{FF2B5EF4-FFF2-40B4-BE49-F238E27FC236}">
                <a16:creationId xmlns:a16="http://schemas.microsoft.com/office/drawing/2014/main" id="{69BF51F5-2607-EB6A-9BCF-CB9B66B1CBD0}"/>
              </a:ext>
            </a:extLst>
          </p:cNvPr>
          <p:cNvSpPr/>
          <p:nvPr/>
        </p:nvSpPr>
        <p:spPr>
          <a:xfrm>
            <a:off x="1211915" y="2830609"/>
            <a:ext cx="3781425" cy="997320"/>
          </a:xfrm>
          <a:prstGeom prst="wedgeRoundRectCallout">
            <a:avLst>
              <a:gd name="adj1" fmla="val -66258"/>
              <a:gd name="adj2" fmla="val 14836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選ぶ問題にチェックを入れる</a:t>
            </a:r>
            <a:endPar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複数選択することもできます</a:t>
            </a: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7642553" y="5525943"/>
            <a:ext cx="1196647" cy="537883"/>
          </a:xfrm>
          <a:prstGeom prst="wedgeRoundRectCallout">
            <a:avLst>
              <a:gd name="adj1" fmla="val -88837"/>
              <a:gd name="adj2" fmla="val 2262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押す　　　</a:t>
            </a:r>
          </a:p>
        </p:txBody>
      </p:sp>
      <p:sp>
        <p:nvSpPr>
          <p:cNvPr id="2" name="テキスト ボックス 1">
            <a:extLst>
              <a:ext uri="{FF2B5EF4-FFF2-40B4-BE49-F238E27FC236}">
                <a16:creationId xmlns:a16="http://schemas.microsoft.com/office/drawing/2014/main" id="{07C206A2-2E52-FBAA-B8C1-7941D44A89A7}"/>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10</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200667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0" y="0"/>
            <a:ext cx="12192000"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MEXCBT,L-Gate</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について</a:t>
            </a:r>
          </a:p>
        </p:txBody>
      </p:sp>
      <p:sp>
        <p:nvSpPr>
          <p:cNvPr id="22" name="テキスト ボックス 21">
            <a:extLst>
              <a:ext uri="{FF2B5EF4-FFF2-40B4-BE49-F238E27FC236}">
                <a16:creationId xmlns:a16="http://schemas.microsoft.com/office/drawing/2014/main" id="{5D79BA3D-C46B-3F1E-2519-0268CF23A730}"/>
              </a:ext>
            </a:extLst>
          </p:cNvPr>
          <p:cNvSpPr txBox="1"/>
          <p:nvPr/>
        </p:nvSpPr>
        <p:spPr>
          <a:xfrm>
            <a:off x="285750" y="963063"/>
            <a:ext cx="27908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用語について</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23" name="テキスト ボックス 22">
            <a:extLst>
              <a:ext uri="{FF2B5EF4-FFF2-40B4-BE49-F238E27FC236}">
                <a16:creationId xmlns:a16="http://schemas.microsoft.com/office/drawing/2014/main" id="{3FAD05CB-4413-1B7F-C8AA-B75D87427046}"/>
              </a:ext>
            </a:extLst>
          </p:cNvPr>
          <p:cNvSpPr txBox="1"/>
          <p:nvPr/>
        </p:nvSpPr>
        <p:spPr>
          <a:xfrm>
            <a:off x="504824" y="1714526"/>
            <a:ext cx="1143952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MEXCBT</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・・・文部科学省</a:t>
            </a:r>
            <a:r>
              <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CBT</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のこと。　</a:t>
            </a:r>
            <a:endPar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white"/>
                </a:solidFill>
                <a:latin typeface="UD デジタル 教科書体 NK-R" panose="02020400000000000000" pitchFamily="18" charset="-128"/>
                <a:ea typeface="UD デジタル 教科書体 NK-R" panose="02020400000000000000" pitchFamily="18" charset="-128"/>
              </a:rPr>
              <a:t>　　　　　　　　　　　</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「メクビット」と読む。</a:t>
            </a:r>
            <a:endPar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MEXT</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（文部科学省）と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CBT</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C</a:t>
            </a:r>
            <a:r>
              <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omputer </a:t>
            </a: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B</a:t>
            </a:r>
            <a:r>
              <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ased </a:t>
            </a:r>
            <a:r>
              <a:rPr kumimoji="1" lang="en-US" altLang="ja-JP" sz="40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T</a:t>
            </a:r>
            <a:r>
              <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esting</a:t>
            </a: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a:t>
            </a:r>
            <a:endPar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　　　　　　　　　　　　＊コンピューターを利用して行うテスト</a:t>
            </a:r>
            <a:endParaRPr kumimoji="1" lang="en-US" altLang="ja-JP" sz="40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を合わせた造語。</a:t>
            </a:r>
            <a:endParaRPr kumimoji="1" lang="en-US" altLang="ja-JP" sz="40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438570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907F808-2D47-56FE-2E10-31403EA4FA68}"/>
              </a:ext>
            </a:extLst>
          </p:cNvPr>
          <p:cNvPicPr>
            <a:picLocks noChangeAspect="1"/>
          </p:cNvPicPr>
          <p:nvPr/>
        </p:nvPicPr>
        <p:blipFill>
          <a:blip r:embed="rId2"/>
          <a:stretch>
            <a:fillRect/>
          </a:stretch>
        </p:blipFill>
        <p:spPr>
          <a:xfrm>
            <a:off x="1199465" y="2096935"/>
            <a:ext cx="9793067" cy="3524742"/>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96376"/>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8117682" y="4590517"/>
            <a:ext cx="1671777" cy="537883"/>
          </a:xfrm>
          <a:prstGeom prst="wedgeRoundRectCallout">
            <a:avLst>
              <a:gd name="adj1" fmla="val -88837"/>
              <a:gd name="adj2" fmla="val 22626"/>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追加する</a:t>
            </a:r>
          </a:p>
        </p:txBody>
      </p:sp>
      <p:sp>
        <p:nvSpPr>
          <p:cNvPr id="2" name="テキスト ボックス 1">
            <a:extLst>
              <a:ext uri="{FF2B5EF4-FFF2-40B4-BE49-F238E27FC236}">
                <a16:creationId xmlns:a16="http://schemas.microsoft.com/office/drawing/2014/main" id="{2127B629-7B6D-A465-F85F-3E3114C0FEDC}"/>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11</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473476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0A433D0-169F-30FA-3AE6-3B99D7F18D5E}"/>
              </a:ext>
            </a:extLst>
          </p:cNvPr>
          <p:cNvPicPr>
            <a:picLocks noChangeAspect="1"/>
          </p:cNvPicPr>
          <p:nvPr/>
        </p:nvPicPr>
        <p:blipFill>
          <a:blip r:embed="rId2"/>
          <a:stretch>
            <a:fillRect/>
          </a:stretch>
        </p:blipFill>
        <p:spPr>
          <a:xfrm>
            <a:off x="-1" y="1495490"/>
            <a:ext cx="12192000" cy="4462299"/>
          </a:xfrm>
          <a:prstGeom prst="rect">
            <a:avLst/>
          </a:prstGeom>
        </p:spPr>
      </p:pic>
      <p:sp>
        <p:nvSpPr>
          <p:cNvPr id="6" name="テキスト ボックス 5">
            <a:extLst>
              <a:ext uri="{FF2B5EF4-FFF2-40B4-BE49-F238E27FC236}">
                <a16:creationId xmlns:a16="http://schemas.microsoft.com/office/drawing/2014/main" id="{4C5D2C5D-0C61-A86B-D0AF-F51662CA8944}"/>
              </a:ext>
            </a:extLst>
          </p:cNvPr>
          <p:cNvSpPr txBox="1"/>
          <p:nvPr/>
        </p:nvSpPr>
        <p:spPr>
          <a:xfrm>
            <a:off x="0" y="796376"/>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2671483" y="3726639"/>
            <a:ext cx="6275293" cy="537883"/>
          </a:xfrm>
          <a:prstGeom prst="wedgeRoundRectCallout">
            <a:avLst>
              <a:gd name="adj1" fmla="val -36407"/>
              <a:gd name="adj2" fmla="val 10929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追加されていることを確認できたら、問題の完成です！！</a:t>
            </a:r>
          </a:p>
        </p:txBody>
      </p:sp>
      <p:sp>
        <p:nvSpPr>
          <p:cNvPr id="5" name="正方形/長方形 4">
            <a:extLst>
              <a:ext uri="{FF2B5EF4-FFF2-40B4-BE49-F238E27FC236}">
                <a16:creationId xmlns:a16="http://schemas.microsoft.com/office/drawing/2014/main" id="{F64FD9E6-00AF-C33D-1196-4254A2C91B30}"/>
              </a:ext>
            </a:extLst>
          </p:cNvPr>
          <p:cNvSpPr/>
          <p:nvPr/>
        </p:nvSpPr>
        <p:spPr>
          <a:xfrm>
            <a:off x="2241176" y="4636688"/>
            <a:ext cx="9780495" cy="654425"/>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吹き出し: 角を丸めた四角形 8">
            <a:extLst>
              <a:ext uri="{FF2B5EF4-FFF2-40B4-BE49-F238E27FC236}">
                <a16:creationId xmlns:a16="http://schemas.microsoft.com/office/drawing/2014/main" id="{A7CE987D-C3B4-03D6-5B86-017F61B04987}"/>
              </a:ext>
            </a:extLst>
          </p:cNvPr>
          <p:cNvSpPr/>
          <p:nvPr/>
        </p:nvSpPr>
        <p:spPr>
          <a:xfrm>
            <a:off x="4603515" y="6063826"/>
            <a:ext cx="4854249"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次に、この問題を解いてみます</a:t>
            </a:r>
          </a:p>
        </p:txBody>
      </p:sp>
      <p:sp>
        <p:nvSpPr>
          <p:cNvPr id="2" name="テキスト ボックス 1">
            <a:extLst>
              <a:ext uri="{FF2B5EF4-FFF2-40B4-BE49-F238E27FC236}">
                <a16:creationId xmlns:a16="http://schemas.microsoft.com/office/drawing/2014/main" id="{A6337880-F179-9BDF-E6E8-D84529A2E12B}"/>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12</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1916398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CD5DF92-82A4-6467-FEAC-6DBBE087B383}"/>
              </a:ext>
            </a:extLst>
          </p:cNvPr>
          <p:cNvPicPr>
            <a:picLocks noChangeAspect="1"/>
          </p:cNvPicPr>
          <p:nvPr/>
        </p:nvPicPr>
        <p:blipFill>
          <a:blip r:embed="rId2"/>
          <a:stretch>
            <a:fillRect/>
          </a:stretch>
        </p:blipFill>
        <p:spPr>
          <a:xfrm>
            <a:off x="0" y="1572616"/>
            <a:ext cx="12192000" cy="4997921"/>
          </a:xfrm>
          <a:prstGeom prst="rect">
            <a:avLst/>
          </a:prstGeom>
        </p:spPr>
      </p:pic>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5" name="正方形/長方形 4">
            <a:extLst>
              <a:ext uri="{FF2B5EF4-FFF2-40B4-BE49-F238E27FC236}">
                <a16:creationId xmlns:a16="http://schemas.microsoft.com/office/drawing/2014/main" id="{F64FD9E6-00AF-C33D-1196-4254A2C91B30}"/>
              </a:ext>
            </a:extLst>
          </p:cNvPr>
          <p:cNvSpPr/>
          <p:nvPr/>
        </p:nvSpPr>
        <p:spPr>
          <a:xfrm>
            <a:off x="11712388" y="1703985"/>
            <a:ext cx="403412" cy="437336"/>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19745A22-CF04-00AD-8AD7-6FC835C90B55}"/>
              </a:ext>
            </a:extLst>
          </p:cNvPr>
          <p:cNvSpPr txBox="1"/>
          <p:nvPr/>
        </p:nvSpPr>
        <p:spPr>
          <a:xfrm>
            <a:off x="5043" y="800254"/>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3</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作成した問題を解いてみます。</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C8241301-AF2B-D091-33B0-25CB7CAE1B8C}"/>
              </a:ext>
            </a:extLst>
          </p:cNvPr>
          <p:cNvSpPr/>
          <p:nvPr/>
        </p:nvSpPr>
        <p:spPr>
          <a:xfrm>
            <a:off x="9565341" y="2310773"/>
            <a:ext cx="2483224" cy="437336"/>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吹き出し: 角を丸めた四角形 9">
            <a:extLst>
              <a:ext uri="{FF2B5EF4-FFF2-40B4-BE49-F238E27FC236}">
                <a16:creationId xmlns:a16="http://schemas.microsoft.com/office/drawing/2014/main" id="{725D82FA-A40B-88E3-EF1B-8D1B1B2E4F2C}"/>
              </a:ext>
            </a:extLst>
          </p:cNvPr>
          <p:cNvSpPr/>
          <p:nvPr/>
        </p:nvSpPr>
        <p:spPr>
          <a:xfrm>
            <a:off x="4204448" y="1803113"/>
            <a:ext cx="5109882" cy="726328"/>
          </a:xfrm>
          <a:prstGeom prst="wedgeRoundRectCallout">
            <a:avLst>
              <a:gd name="adj1" fmla="val 57461"/>
              <a:gd name="adj2" fmla="val 42454"/>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　ユーザーホーム画面を選びます</a:t>
            </a:r>
            <a:endPar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a:t>
            </a:r>
            <a:r>
              <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rPr>
              <a:t>L-Gate</a:t>
            </a: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にログインした時の画面です</a:t>
            </a: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7492253" y="896151"/>
            <a:ext cx="3314700" cy="537883"/>
          </a:xfrm>
          <a:prstGeom prst="wedgeRoundRectCallout">
            <a:avLst>
              <a:gd name="adj1" fmla="val 78450"/>
              <a:gd name="adj2" fmla="val 11429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このメニューを開きます</a:t>
            </a:r>
          </a:p>
        </p:txBody>
      </p:sp>
      <p:sp>
        <p:nvSpPr>
          <p:cNvPr id="2" name="テキスト ボックス 1">
            <a:extLst>
              <a:ext uri="{FF2B5EF4-FFF2-40B4-BE49-F238E27FC236}">
                <a16:creationId xmlns:a16="http://schemas.microsoft.com/office/drawing/2014/main" id="{943728B2-BD52-F16D-5F79-D4846D2B4C99}"/>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336324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2E5DBD0-26E7-B96C-8458-C9D8EA58780C}"/>
              </a:ext>
            </a:extLst>
          </p:cNvPr>
          <p:cNvPicPr>
            <a:picLocks noChangeAspect="1"/>
          </p:cNvPicPr>
          <p:nvPr/>
        </p:nvPicPr>
        <p:blipFill>
          <a:blip r:embed="rId2"/>
          <a:stretch>
            <a:fillRect/>
          </a:stretch>
        </p:blipFill>
        <p:spPr>
          <a:xfrm>
            <a:off x="511420" y="1499275"/>
            <a:ext cx="10895888" cy="5199463"/>
          </a:xfrm>
          <a:prstGeom prst="rect">
            <a:avLst/>
          </a:prstGeom>
        </p:spPr>
      </p:pic>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1" name="テキスト ボックス 10">
            <a:extLst>
              <a:ext uri="{FF2B5EF4-FFF2-40B4-BE49-F238E27FC236}">
                <a16:creationId xmlns:a16="http://schemas.microsoft.com/office/drawing/2014/main" id="{19745A22-CF04-00AD-8AD7-6FC835C90B55}"/>
              </a:ext>
            </a:extLst>
          </p:cNvPr>
          <p:cNvSpPr txBox="1"/>
          <p:nvPr/>
        </p:nvSpPr>
        <p:spPr>
          <a:xfrm>
            <a:off x="30117" y="803858"/>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3</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作成した問題を解いてみます。</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12" name="正方形/長方形 11">
            <a:extLst>
              <a:ext uri="{FF2B5EF4-FFF2-40B4-BE49-F238E27FC236}">
                <a16:creationId xmlns:a16="http://schemas.microsoft.com/office/drawing/2014/main" id="{C8241301-AF2B-D091-33B0-25CB7CAE1B8C}"/>
              </a:ext>
            </a:extLst>
          </p:cNvPr>
          <p:cNvSpPr/>
          <p:nvPr/>
        </p:nvSpPr>
        <p:spPr>
          <a:xfrm>
            <a:off x="1891552" y="5681502"/>
            <a:ext cx="9233647" cy="943415"/>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3523240" y="4709661"/>
            <a:ext cx="4872248" cy="537883"/>
          </a:xfrm>
          <a:prstGeom prst="wedgeRoundRectCallout">
            <a:avLst>
              <a:gd name="adj1" fmla="val -39464"/>
              <a:gd name="adj2" fmla="val 120959"/>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作成されたテストを開きます</a:t>
            </a:r>
          </a:p>
        </p:txBody>
      </p:sp>
      <p:sp>
        <p:nvSpPr>
          <p:cNvPr id="9" name="吹き出し: 角を丸めた四角形 8">
            <a:extLst>
              <a:ext uri="{FF2B5EF4-FFF2-40B4-BE49-F238E27FC236}">
                <a16:creationId xmlns:a16="http://schemas.microsoft.com/office/drawing/2014/main" id="{F7EC8964-83DC-377B-C68C-E7BCFE7BBAA2}"/>
              </a:ext>
            </a:extLst>
          </p:cNvPr>
          <p:cNvSpPr/>
          <p:nvPr/>
        </p:nvSpPr>
        <p:spPr>
          <a:xfrm>
            <a:off x="2613350" y="1996272"/>
            <a:ext cx="6432038"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ユーザーホーム画面の下の方にテストがあります</a:t>
            </a:r>
          </a:p>
        </p:txBody>
      </p:sp>
      <p:sp>
        <p:nvSpPr>
          <p:cNvPr id="2" name="テキスト ボックス 1">
            <a:extLst>
              <a:ext uri="{FF2B5EF4-FFF2-40B4-BE49-F238E27FC236}">
                <a16:creationId xmlns:a16="http://schemas.microsoft.com/office/drawing/2014/main" id="{AF9CEED0-C21D-A0AC-4F80-5320CA6E2997}"/>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rPr>
              <a:t>2</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258878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額縁 6">
            <a:extLst>
              <a:ext uri="{FF2B5EF4-FFF2-40B4-BE49-F238E27FC236}">
                <a16:creationId xmlns:a16="http://schemas.microsoft.com/office/drawing/2014/main" id="{5333778B-E9C7-5071-892C-81D79489966D}"/>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11" name="テキスト ボックス 10">
            <a:extLst>
              <a:ext uri="{FF2B5EF4-FFF2-40B4-BE49-F238E27FC236}">
                <a16:creationId xmlns:a16="http://schemas.microsoft.com/office/drawing/2014/main" id="{19745A22-CF04-00AD-8AD7-6FC835C90B55}"/>
              </a:ext>
            </a:extLst>
          </p:cNvPr>
          <p:cNvSpPr txBox="1"/>
          <p:nvPr/>
        </p:nvSpPr>
        <p:spPr>
          <a:xfrm>
            <a:off x="30117" y="805318"/>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3</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作成した問題を解いてみます。</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grpSp>
        <p:nvGrpSpPr>
          <p:cNvPr id="5" name="グループ化 4">
            <a:extLst>
              <a:ext uri="{FF2B5EF4-FFF2-40B4-BE49-F238E27FC236}">
                <a16:creationId xmlns:a16="http://schemas.microsoft.com/office/drawing/2014/main" id="{34D39AAC-58BF-481B-F274-13FE9C4517CC}"/>
              </a:ext>
            </a:extLst>
          </p:cNvPr>
          <p:cNvGrpSpPr/>
          <p:nvPr/>
        </p:nvGrpSpPr>
        <p:grpSpPr>
          <a:xfrm>
            <a:off x="0" y="1596986"/>
            <a:ext cx="12192000" cy="4057293"/>
            <a:chOff x="0" y="1596986"/>
            <a:chExt cx="12192000" cy="4057293"/>
          </a:xfrm>
        </p:grpSpPr>
        <p:pic>
          <p:nvPicPr>
            <p:cNvPr id="3" name="図 2">
              <a:extLst>
                <a:ext uri="{FF2B5EF4-FFF2-40B4-BE49-F238E27FC236}">
                  <a16:creationId xmlns:a16="http://schemas.microsoft.com/office/drawing/2014/main" id="{72604DED-3E43-1556-D77B-677721A95626}"/>
                </a:ext>
              </a:extLst>
            </p:cNvPr>
            <p:cNvPicPr>
              <a:picLocks noChangeAspect="1"/>
            </p:cNvPicPr>
            <p:nvPr/>
          </p:nvPicPr>
          <p:blipFill>
            <a:blip r:embed="rId2"/>
            <a:stretch>
              <a:fillRect/>
            </a:stretch>
          </p:blipFill>
          <p:spPr>
            <a:xfrm>
              <a:off x="0" y="1596986"/>
              <a:ext cx="12192000" cy="4057293"/>
            </a:xfrm>
            <a:prstGeom prst="rect">
              <a:avLst/>
            </a:prstGeom>
          </p:spPr>
        </p:pic>
        <p:sp>
          <p:nvSpPr>
            <p:cNvPr id="12" name="正方形/長方形 11">
              <a:extLst>
                <a:ext uri="{FF2B5EF4-FFF2-40B4-BE49-F238E27FC236}">
                  <a16:creationId xmlns:a16="http://schemas.microsoft.com/office/drawing/2014/main" id="{C8241301-AF2B-D091-33B0-25CB7CAE1B8C}"/>
                </a:ext>
              </a:extLst>
            </p:cNvPr>
            <p:cNvSpPr/>
            <p:nvPr/>
          </p:nvSpPr>
          <p:spPr>
            <a:xfrm>
              <a:off x="1317812" y="4111726"/>
              <a:ext cx="10246659" cy="77365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吹き出し: 角を丸めた四角形 7">
              <a:extLst>
                <a:ext uri="{FF2B5EF4-FFF2-40B4-BE49-F238E27FC236}">
                  <a16:creationId xmlns:a16="http://schemas.microsoft.com/office/drawing/2014/main" id="{BD927EEE-C197-E4A1-1BDE-96D3033456F9}"/>
                </a:ext>
              </a:extLst>
            </p:cNvPr>
            <p:cNvSpPr/>
            <p:nvPr/>
          </p:nvSpPr>
          <p:spPr>
            <a:xfrm>
              <a:off x="5401305" y="3160058"/>
              <a:ext cx="4504696" cy="537883"/>
            </a:xfrm>
            <a:prstGeom prst="wedgeRoundRectCallout">
              <a:avLst>
                <a:gd name="adj1" fmla="val -39280"/>
                <a:gd name="adj2" fmla="val 14429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作成されたテストをクリックしてます</a:t>
              </a:r>
            </a:p>
          </p:txBody>
        </p:sp>
      </p:grpSp>
      <p:sp>
        <p:nvSpPr>
          <p:cNvPr id="9" name="吹き出し: 角を丸めた四角形 8">
            <a:extLst>
              <a:ext uri="{FF2B5EF4-FFF2-40B4-BE49-F238E27FC236}">
                <a16:creationId xmlns:a16="http://schemas.microsoft.com/office/drawing/2014/main" id="{F7EC8964-83DC-377B-C68C-E7BCFE7BBAA2}"/>
              </a:ext>
            </a:extLst>
          </p:cNvPr>
          <p:cNvSpPr/>
          <p:nvPr/>
        </p:nvSpPr>
        <p:spPr>
          <a:xfrm>
            <a:off x="2720926" y="5917006"/>
            <a:ext cx="6432038"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以上で、「職員が確認すること」は終了です。</a:t>
            </a:r>
          </a:p>
        </p:txBody>
      </p:sp>
      <p:sp>
        <p:nvSpPr>
          <p:cNvPr id="2" name="テキスト ボックス 1">
            <a:extLst>
              <a:ext uri="{FF2B5EF4-FFF2-40B4-BE49-F238E27FC236}">
                <a16:creationId xmlns:a16="http://schemas.microsoft.com/office/drawing/2014/main" id="{CA8F1BC5-336F-95C7-7F60-FDB48DC8E1FD}"/>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rPr>
              <a:t>3</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432713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額縁 7">
            <a:extLst>
              <a:ext uri="{FF2B5EF4-FFF2-40B4-BE49-F238E27FC236}">
                <a16:creationId xmlns:a16="http://schemas.microsoft.com/office/drawing/2014/main" id="{60BBA5A7-95F0-E204-457C-1945FE21E2C5}"/>
              </a:ext>
            </a:extLst>
          </p:cNvPr>
          <p:cNvSpPr/>
          <p:nvPr/>
        </p:nvSpPr>
        <p:spPr>
          <a:xfrm>
            <a:off x="0" y="0"/>
            <a:ext cx="12192000" cy="796376"/>
          </a:xfrm>
          <a:prstGeom prst="bevel">
            <a:avLst/>
          </a:prstGeom>
          <a:gradFill>
            <a:gsLst>
              <a:gs pos="0">
                <a:srgbClr val="00FF0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③　生徒が確認すること</a:t>
            </a:r>
          </a:p>
        </p:txBody>
      </p:sp>
      <p:sp>
        <p:nvSpPr>
          <p:cNvPr id="4" name="テキスト ボックス 3">
            <a:extLst>
              <a:ext uri="{FF2B5EF4-FFF2-40B4-BE49-F238E27FC236}">
                <a16:creationId xmlns:a16="http://schemas.microsoft.com/office/drawing/2014/main" id="{4B0F64E0-835D-5594-4C1C-A74CB9B65645}"/>
              </a:ext>
            </a:extLst>
          </p:cNvPr>
          <p:cNvSpPr txBox="1"/>
          <p:nvPr/>
        </p:nvSpPr>
        <p:spPr>
          <a:xfrm>
            <a:off x="695045" y="2432661"/>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（１）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唐津市専用のＵＲＬから、Ｌ－Ｇａｔｅを開くことができる。</a:t>
            </a:r>
          </a:p>
        </p:txBody>
      </p:sp>
      <p:sp>
        <p:nvSpPr>
          <p:cNvPr id="6" name="テキスト ボックス 5">
            <a:extLst>
              <a:ext uri="{FF2B5EF4-FFF2-40B4-BE49-F238E27FC236}">
                <a16:creationId xmlns:a16="http://schemas.microsoft.com/office/drawing/2014/main" id="{4E8EB084-3CD5-B393-B40D-55E5EE515DCC}"/>
              </a:ext>
            </a:extLst>
          </p:cNvPr>
          <p:cNvSpPr txBox="1"/>
          <p:nvPr/>
        </p:nvSpPr>
        <p:spPr>
          <a:xfrm>
            <a:off x="695045" y="4653721"/>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2</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MEXCBT</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（機能拡充版）児童生徒を開くことができる。</a:t>
            </a:r>
          </a:p>
        </p:txBody>
      </p:sp>
      <p:sp>
        <p:nvSpPr>
          <p:cNvPr id="10" name="吹き出し: 角を丸めた四角形 9">
            <a:extLst>
              <a:ext uri="{FF2B5EF4-FFF2-40B4-BE49-F238E27FC236}">
                <a16:creationId xmlns:a16="http://schemas.microsoft.com/office/drawing/2014/main" id="{02989A2D-7487-3BD0-431E-9239E89F3BF8}"/>
              </a:ext>
            </a:extLst>
          </p:cNvPr>
          <p:cNvSpPr/>
          <p:nvPr/>
        </p:nvSpPr>
        <p:spPr>
          <a:xfrm>
            <a:off x="1492761" y="1127074"/>
            <a:ext cx="6432038"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rPr>
              <a:t>11</a:t>
            </a: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月中に、各学級ごとに生徒に確認する内容です</a:t>
            </a:r>
          </a:p>
        </p:txBody>
      </p:sp>
      <p:sp>
        <p:nvSpPr>
          <p:cNvPr id="13" name="テキスト ボックス 12">
            <a:extLst>
              <a:ext uri="{FF2B5EF4-FFF2-40B4-BE49-F238E27FC236}">
                <a16:creationId xmlns:a16="http://schemas.microsoft.com/office/drawing/2014/main" id="{948E7121-F29B-BAFB-1717-CE713E57391A}"/>
              </a:ext>
            </a:extLst>
          </p:cNvPr>
          <p:cNvSpPr txBox="1"/>
          <p:nvPr/>
        </p:nvSpPr>
        <p:spPr>
          <a:xfrm>
            <a:off x="981916" y="3200365"/>
            <a:ext cx="10801910"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唐津市専用　Ｌ－Ｇａｔｅ　</a:t>
            </a:r>
            <a:r>
              <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hlinkClick r:id="rId2">
                  <a:extLst>
                    <a:ext uri="{A12FA001-AC4F-418D-AE19-62706E023703}">
                      <ahyp:hlinkClr xmlns:ahyp="http://schemas.microsoft.com/office/drawing/2018/hyperlinkcolor" val="tx"/>
                    </a:ext>
                  </a:extLst>
                </a:hlinkClick>
              </a:rPr>
              <a:t>https://karatsugiga.l-gate.net/</a:t>
            </a:r>
            <a:endPar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accent2">
                    <a:lumMod val="40000"/>
                    <a:lumOff val="60000"/>
                  </a:schemeClr>
                </a:solidFill>
                <a:latin typeface="UD デジタル 教科書体 NK-R" panose="02020400000000000000" pitchFamily="18" charset="-128"/>
                <a:ea typeface="UD デジタル 教科書体 NK-R" panose="02020400000000000000" pitchFamily="18" charset="-128"/>
              </a:rPr>
              <a:t>＊　職員研修と同じものです</a:t>
            </a:r>
            <a:endParaRPr kumimoji="1" lang="en-US" altLang="ja-JP" sz="2400" b="1" i="0" u="none" strike="noStrike" kern="1200" cap="none" spc="0" normalizeH="0" baseline="0" noProof="0" dirty="0">
              <a:ln>
                <a:noFill/>
              </a:ln>
              <a:solidFill>
                <a:schemeClr val="accent2">
                  <a:lumMod val="40000"/>
                  <a:lumOff val="60000"/>
                </a:schemeClr>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804332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32ED8D9F-45BF-027B-6949-FE29FD4EC53C}"/>
              </a:ext>
            </a:extLst>
          </p:cNvPr>
          <p:cNvSpPr txBox="1"/>
          <p:nvPr/>
        </p:nvSpPr>
        <p:spPr>
          <a:xfrm>
            <a:off x="695045" y="912837"/>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（１）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唐津市専用のＵＲＬから、Ｌ－Ｇａｔｅを開くことができる。</a:t>
            </a:r>
          </a:p>
        </p:txBody>
      </p:sp>
      <p:sp>
        <p:nvSpPr>
          <p:cNvPr id="3" name="テキスト ボックス 2">
            <a:extLst>
              <a:ext uri="{FF2B5EF4-FFF2-40B4-BE49-F238E27FC236}">
                <a16:creationId xmlns:a16="http://schemas.microsoft.com/office/drawing/2014/main" id="{35A6E53C-8D10-E8A7-77FF-223B3F44CAFC}"/>
              </a:ext>
            </a:extLst>
          </p:cNvPr>
          <p:cNvSpPr txBox="1"/>
          <p:nvPr/>
        </p:nvSpPr>
        <p:spPr>
          <a:xfrm>
            <a:off x="695045" y="1521715"/>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唐津市専用　Ｌ－Ｇａｔｅ　</a:t>
            </a:r>
            <a:r>
              <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hlinkClick r:id="rId3">
                  <a:extLst>
                    <a:ext uri="{A12FA001-AC4F-418D-AE19-62706E023703}">
                      <ahyp:hlinkClr xmlns:ahyp="http://schemas.microsoft.com/office/drawing/2018/hyperlinkcolor" val="tx"/>
                    </a:ext>
                  </a:extLst>
                </a:hlinkClick>
              </a:rPr>
              <a:t>https://karatsugiga.l-gate.net/</a:t>
            </a:r>
            <a:endPar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a:extLst>
              <a:ext uri="{FF2B5EF4-FFF2-40B4-BE49-F238E27FC236}">
                <a16:creationId xmlns:a16="http://schemas.microsoft.com/office/drawing/2014/main" id="{C0809118-CBD1-6162-DC97-8C9D21AD38E8}"/>
              </a:ext>
            </a:extLst>
          </p:cNvPr>
          <p:cNvPicPr>
            <a:picLocks noChangeAspect="1"/>
          </p:cNvPicPr>
          <p:nvPr/>
        </p:nvPicPr>
        <p:blipFill>
          <a:blip r:embed="rId4"/>
          <a:stretch>
            <a:fillRect/>
          </a:stretch>
        </p:blipFill>
        <p:spPr>
          <a:xfrm>
            <a:off x="2449746" y="2463689"/>
            <a:ext cx="9605401" cy="4130792"/>
          </a:xfrm>
          <a:prstGeom prst="rect">
            <a:avLst/>
          </a:prstGeom>
        </p:spPr>
      </p:pic>
      <p:sp>
        <p:nvSpPr>
          <p:cNvPr id="6" name="テキスト ボックス 5">
            <a:extLst>
              <a:ext uri="{FF2B5EF4-FFF2-40B4-BE49-F238E27FC236}">
                <a16:creationId xmlns:a16="http://schemas.microsoft.com/office/drawing/2014/main" id="{30692FF6-A36C-0B2C-CDE5-B4079641EE27}"/>
              </a:ext>
            </a:extLst>
          </p:cNvPr>
          <p:cNvSpPr txBox="1"/>
          <p:nvPr/>
        </p:nvSpPr>
        <p:spPr>
          <a:xfrm>
            <a:off x="155623" y="2486032"/>
            <a:ext cx="2193973" cy="2062103"/>
          </a:xfrm>
          <a:prstGeom prst="rect">
            <a:avLst/>
          </a:prstGeom>
          <a:solidFill>
            <a:schemeClr val="accent6">
              <a:lumMod val="5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Ｌ－Ｇａｔｅ</a:t>
            </a: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ユーザーホーム画面</a:t>
            </a:r>
            <a:endPar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矢印: 下 7">
            <a:extLst>
              <a:ext uri="{FF2B5EF4-FFF2-40B4-BE49-F238E27FC236}">
                <a16:creationId xmlns:a16="http://schemas.microsoft.com/office/drawing/2014/main" id="{7CABB466-5BA2-B0CD-F571-E0B78D9AD3B9}"/>
              </a:ext>
            </a:extLst>
          </p:cNvPr>
          <p:cNvSpPr/>
          <p:nvPr/>
        </p:nvSpPr>
        <p:spPr>
          <a:xfrm>
            <a:off x="7252447" y="2106490"/>
            <a:ext cx="645459" cy="30501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205397A-CA3C-4BD8-7DA4-9C03992CDCB8}"/>
              </a:ext>
            </a:extLst>
          </p:cNvPr>
          <p:cNvSpPr/>
          <p:nvPr/>
        </p:nvSpPr>
        <p:spPr>
          <a:xfrm>
            <a:off x="6918036" y="2697018"/>
            <a:ext cx="1505528" cy="417959"/>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B85AD6CA-CAD8-1E74-BDEB-31BB9B3DAA69}"/>
              </a:ext>
            </a:extLst>
          </p:cNvPr>
          <p:cNvSpPr/>
          <p:nvPr/>
        </p:nvSpPr>
        <p:spPr>
          <a:xfrm>
            <a:off x="3660485" y="3472810"/>
            <a:ext cx="1930689" cy="62294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968FF585-DC4D-D29D-1E81-363851EE8EEE}"/>
              </a:ext>
            </a:extLst>
          </p:cNvPr>
          <p:cNvSpPr/>
          <p:nvPr/>
        </p:nvSpPr>
        <p:spPr>
          <a:xfrm>
            <a:off x="5199529" y="4352705"/>
            <a:ext cx="3998259" cy="502024"/>
          </a:xfrm>
          <a:prstGeom prst="wedgeRoundRectCallout">
            <a:avLst>
              <a:gd name="adj1" fmla="val -44328"/>
              <a:gd name="adj2" fmla="val -99423"/>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ここに生徒の名前が表示されます</a:t>
            </a:r>
          </a:p>
        </p:txBody>
      </p:sp>
      <p:sp>
        <p:nvSpPr>
          <p:cNvPr id="13" name="吹き出し: 角を丸めた四角形 12">
            <a:extLst>
              <a:ext uri="{FF2B5EF4-FFF2-40B4-BE49-F238E27FC236}">
                <a16:creationId xmlns:a16="http://schemas.microsoft.com/office/drawing/2014/main" id="{7A9D079C-FFD4-7F08-45C4-8171612BE44E}"/>
              </a:ext>
            </a:extLst>
          </p:cNvPr>
          <p:cNvSpPr/>
          <p:nvPr/>
        </p:nvSpPr>
        <p:spPr>
          <a:xfrm>
            <a:off x="7468159" y="3472176"/>
            <a:ext cx="2375647" cy="502024"/>
          </a:xfrm>
          <a:prstGeom prst="wedgeRoundRectCallout">
            <a:avLst>
              <a:gd name="adj1" fmla="val -27183"/>
              <a:gd name="adj2" fmla="val -106008"/>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所属校名が表示</a:t>
            </a:r>
          </a:p>
        </p:txBody>
      </p:sp>
      <p:sp>
        <p:nvSpPr>
          <p:cNvPr id="4" name="額縁 7">
            <a:extLst>
              <a:ext uri="{FF2B5EF4-FFF2-40B4-BE49-F238E27FC236}">
                <a16:creationId xmlns:a16="http://schemas.microsoft.com/office/drawing/2014/main" id="{CDEF38AE-59C5-7174-44F3-F2E6755D2C5B}"/>
              </a:ext>
            </a:extLst>
          </p:cNvPr>
          <p:cNvSpPr/>
          <p:nvPr/>
        </p:nvSpPr>
        <p:spPr>
          <a:xfrm>
            <a:off x="0" y="0"/>
            <a:ext cx="12192000" cy="796376"/>
          </a:xfrm>
          <a:prstGeom prst="bevel">
            <a:avLst/>
          </a:prstGeom>
          <a:gradFill>
            <a:gsLst>
              <a:gs pos="0">
                <a:srgbClr val="00FF0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③　生徒が確認すること</a:t>
            </a:r>
          </a:p>
        </p:txBody>
      </p:sp>
    </p:spTree>
    <p:extLst>
      <p:ext uri="{BB962C8B-B14F-4D97-AF65-F5344CB8AC3E}">
        <p14:creationId xmlns:p14="http://schemas.microsoft.com/office/powerpoint/2010/main" val="21760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30692FF6-A36C-0B2C-CDE5-B4079641EE27}"/>
              </a:ext>
            </a:extLst>
          </p:cNvPr>
          <p:cNvSpPr txBox="1"/>
          <p:nvPr/>
        </p:nvSpPr>
        <p:spPr>
          <a:xfrm>
            <a:off x="447738" y="1626452"/>
            <a:ext cx="2182044" cy="584775"/>
          </a:xfrm>
          <a:prstGeom prst="rect">
            <a:avLst/>
          </a:prstGeom>
          <a:solidFill>
            <a:schemeClr val="accent6">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Ｌ－Ｇａｔｅ</a:t>
            </a:r>
          </a:p>
        </p:txBody>
      </p:sp>
      <p:pic>
        <p:nvPicPr>
          <p:cNvPr id="9" name="図 8">
            <a:extLst>
              <a:ext uri="{FF2B5EF4-FFF2-40B4-BE49-F238E27FC236}">
                <a16:creationId xmlns:a16="http://schemas.microsoft.com/office/drawing/2014/main" id="{35174150-8885-DE7C-BFAF-C647E2D35D6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50777" y="1857398"/>
            <a:ext cx="8556251" cy="4571966"/>
          </a:xfrm>
          <a:prstGeom prst="rect">
            <a:avLst/>
          </a:prstGeom>
        </p:spPr>
      </p:pic>
      <p:sp>
        <p:nvSpPr>
          <p:cNvPr id="5" name="吹き出し: 角を丸めた四角形 4">
            <a:extLst>
              <a:ext uri="{FF2B5EF4-FFF2-40B4-BE49-F238E27FC236}">
                <a16:creationId xmlns:a16="http://schemas.microsoft.com/office/drawing/2014/main" id="{2D3C89E6-86EA-2883-8D83-21115BB023D3}"/>
              </a:ext>
            </a:extLst>
          </p:cNvPr>
          <p:cNvSpPr/>
          <p:nvPr/>
        </p:nvSpPr>
        <p:spPr>
          <a:xfrm>
            <a:off x="371977" y="3873012"/>
            <a:ext cx="2671483" cy="510989"/>
          </a:xfrm>
          <a:prstGeom prst="wedgeRoundRectCallout">
            <a:avLst>
              <a:gd name="adj1" fmla="val 45712"/>
              <a:gd name="adj2" fmla="val -18445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　教材・アプリを開く</a:t>
            </a:r>
          </a:p>
        </p:txBody>
      </p:sp>
      <p:sp>
        <p:nvSpPr>
          <p:cNvPr id="7" name="吹き出し: 角を丸めた四角形 6">
            <a:extLst>
              <a:ext uri="{FF2B5EF4-FFF2-40B4-BE49-F238E27FC236}">
                <a16:creationId xmlns:a16="http://schemas.microsoft.com/office/drawing/2014/main" id="{348BB482-AA24-F07A-EAA6-46DD68581BD9}"/>
              </a:ext>
            </a:extLst>
          </p:cNvPr>
          <p:cNvSpPr/>
          <p:nvPr/>
        </p:nvSpPr>
        <p:spPr>
          <a:xfrm>
            <a:off x="7881898" y="4398875"/>
            <a:ext cx="2821961" cy="702043"/>
          </a:xfrm>
          <a:prstGeom prst="wedgeRoundRectCallout">
            <a:avLst>
              <a:gd name="adj1" fmla="val -66704"/>
              <a:gd name="adj2" fmla="val -137083"/>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a:t>
            </a: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　</a:t>
            </a:r>
            <a:r>
              <a:rPr kumimoji="1" lang="en-US" altLang="zh-TW" sz="2000" dirty="0">
                <a:solidFill>
                  <a:sysClr val="windowText" lastClr="000000"/>
                </a:solidFill>
                <a:latin typeface="UD デジタル 教科書体 NK-B" panose="02020700000000000000" pitchFamily="18" charset="-128"/>
                <a:ea typeface="UD デジタル 教科書体 NK-B" panose="02020700000000000000" pitchFamily="18" charset="-128"/>
              </a:rPr>
              <a:t>MEXCBT(</a:t>
            </a:r>
            <a:r>
              <a:rPr kumimoji="1" lang="zh-TW"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機能拡充版</a:t>
            </a:r>
            <a:r>
              <a:rPr kumimoji="1" lang="en-US" altLang="zh-TW" sz="2000" dirty="0">
                <a:solidFill>
                  <a:sysClr val="windowText" lastClr="000000"/>
                </a:solidFill>
                <a:latin typeface="UD デジタル 教科書体 NK-B" panose="02020700000000000000" pitchFamily="18" charset="-128"/>
                <a:ea typeface="UD デジタル 教科書体 NK-B" panose="02020700000000000000" pitchFamily="18" charset="-128"/>
              </a:rPr>
              <a:t>)</a:t>
            </a: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児童生徒を開く</a:t>
            </a:r>
          </a:p>
        </p:txBody>
      </p:sp>
      <p:sp>
        <p:nvSpPr>
          <p:cNvPr id="8" name="テキスト ボックス 7">
            <a:extLst>
              <a:ext uri="{FF2B5EF4-FFF2-40B4-BE49-F238E27FC236}">
                <a16:creationId xmlns:a16="http://schemas.microsoft.com/office/drawing/2014/main" id="{D73128FE-71D6-CB6F-2A51-7EB499F55A60}"/>
              </a:ext>
            </a:extLst>
          </p:cNvPr>
          <p:cNvSpPr txBox="1"/>
          <p:nvPr/>
        </p:nvSpPr>
        <p:spPr>
          <a:xfrm>
            <a:off x="30117" y="803554"/>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2</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MEXCBT</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（機能拡充版）児童生徒を開くことができる。</a:t>
            </a:r>
          </a:p>
        </p:txBody>
      </p:sp>
      <p:sp>
        <p:nvSpPr>
          <p:cNvPr id="10" name="額縁 7">
            <a:extLst>
              <a:ext uri="{FF2B5EF4-FFF2-40B4-BE49-F238E27FC236}">
                <a16:creationId xmlns:a16="http://schemas.microsoft.com/office/drawing/2014/main" id="{5C8EBE06-DFE9-9333-2236-8E3DC2D9B974}"/>
              </a:ext>
            </a:extLst>
          </p:cNvPr>
          <p:cNvSpPr/>
          <p:nvPr/>
        </p:nvSpPr>
        <p:spPr>
          <a:xfrm>
            <a:off x="0" y="0"/>
            <a:ext cx="12192000" cy="796376"/>
          </a:xfrm>
          <a:prstGeom prst="bevel">
            <a:avLst/>
          </a:prstGeom>
          <a:gradFill>
            <a:gsLst>
              <a:gs pos="0">
                <a:srgbClr val="00FF0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③　生徒が確認すること</a:t>
            </a:r>
          </a:p>
        </p:txBody>
      </p:sp>
      <p:sp>
        <p:nvSpPr>
          <p:cNvPr id="2" name="テキスト ボックス 1">
            <a:extLst>
              <a:ext uri="{FF2B5EF4-FFF2-40B4-BE49-F238E27FC236}">
                <a16:creationId xmlns:a16="http://schemas.microsoft.com/office/drawing/2014/main" id="{D713CB83-07EA-88CE-173A-2747D64C0BD2}"/>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400" b="1" dirty="0">
                <a:solidFill>
                  <a:srgbClr val="FFFF00"/>
                </a:solidFill>
                <a:latin typeface="Tisa Offc Serif Pro" panose="020B0604020202020204" pitchFamily="2" charset="0"/>
                <a:ea typeface="UD デジタル 教科書体 NK-R" panose="02020400000000000000" pitchFamily="18" charset="-128"/>
              </a:rPr>
              <a:t>1</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265121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1745CF3-F933-2BEA-2541-AD2C32F2BC1C}"/>
              </a:ext>
            </a:extLst>
          </p:cNvPr>
          <p:cNvPicPr>
            <a:picLocks noChangeAspect="1"/>
          </p:cNvPicPr>
          <p:nvPr/>
        </p:nvPicPr>
        <p:blipFill>
          <a:blip r:embed="rId2"/>
          <a:stretch>
            <a:fillRect/>
          </a:stretch>
        </p:blipFill>
        <p:spPr>
          <a:xfrm>
            <a:off x="0" y="1701176"/>
            <a:ext cx="12192000" cy="4226471"/>
          </a:xfrm>
          <a:prstGeom prst="rect">
            <a:avLst/>
          </a:prstGeom>
        </p:spPr>
      </p:pic>
      <p:sp>
        <p:nvSpPr>
          <p:cNvPr id="2" name="額縁 7">
            <a:extLst>
              <a:ext uri="{FF2B5EF4-FFF2-40B4-BE49-F238E27FC236}">
                <a16:creationId xmlns:a16="http://schemas.microsoft.com/office/drawing/2014/main" id="{60BBA5A7-95F0-E204-457C-1945FE21E2C5}"/>
              </a:ext>
            </a:extLst>
          </p:cNvPr>
          <p:cNvSpPr/>
          <p:nvPr/>
        </p:nvSpPr>
        <p:spPr>
          <a:xfrm>
            <a:off x="0" y="0"/>
            <a:ext cx="12192000" cy="796376"/>
          </a:xfrm>
          <a:prstGeom prst="bevel">
            <a:avLst/>
          </a:prstGeom>
          <a:gradFill>
            <a:gsLst>
              <a:gs pos="0">
                <a:srgbClr val="00FF0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③　生徒が確認すること</a:t>
            </a:r>
          </a:p>
        </p:txBody>
      </p:sp>
      <p:sp>
        <p:nvSpPr>
          <p:cNvPr id="6" name="テキスト ボックス 5">
            <a:extLst>
              <a:ext uri="{FF2B5EF4-FFF2-40B4-BE49-F238E27FC236}">
                <a16:creationId xmlns:a16="http://schemas.microsoft.com/office/drawing/2014/main" id="{4E8EB084-3CD5-B393-B40D-55E5EE515DCC}"/>
              </a:ext>
            </a:extLst>
          </p:cNvPr>
          <p:cNvSpPr txBox="1"/>
          <p:nvPr/>
        </p:nvSpPr>
        <p:spPr>
          <a:xfrm>
            <a:off x="0" y="802001"/>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2</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MEXCBT</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（機能拡充版）児童生徒を開くことができる。</a:t>
            </a:r>
          </a:p>
        </p:txBody>
      </p:sp>
      <p:sp>
        <p:nvSpPr>
          <p:cNvPr id="7" name="正方形/長方形 6">
            <a:extLst>
              <a:ext uri="{FF2B5EF4-FFF2-40B4-BE49-F238E27FC236}">
                <a16:creationId xmlns:a16="http://schemas.microsoft.com/office/drawing/2014/main" id="{73C49342-DDD0-A48F-3E54-AF4902AF2D3D}"/>
              </a:ext>
            </a:extLst>
          </p:cNvPr>
          <p:cNvSpPr/>
          <p:nvPr/>
        </p:nvSpPr>
        <p:spPr>
          <a:xfrm>
            <a:off x="1250296" y="4769999"/>
            <a:ext cx="10246659" cy="958448"/>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吹き出し: 角を丸めた四角形 7">
            <a:extLst>
              <a:ext uri="{FF2B5EF4-FFF2-40B4-BE49-F238E27FC236}">
                <a16:creationId xmlns:a16="http://schemas.microsoft.com/office/drawing/2014/main" id="{B832AAAD-13CF-6790-87AE-CD9D8F00593F}"/>
              </a:ext>
            </a:extLst>
          </p:cNvPr>
          <p:cNvSpPr/>
          <p:nvPr/>
        </p:nvSpPr>
        <p:spPr>
          <a:xfrm>
            <a:off x="2879981" y="6113695"/>
            <a:ext cx="6432038"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以上で、「生徒が確認すること」は終了です。</a:t>
            </a:r>
          </a:p>
        </p:txBody>
      </p:sp>
      <p:sp>
        <p:nvSpPr>
          <p:cNvPr id="10" name="吹き出し: 角を丸めた四角形 9">
            <a:extLst>
              <a:ext uri="{FF2B5EF4-FFF2-40B4-BE49-F238E27FC236}">
                <a16:creationId xmlns:a16="http://schemas.microsoft.com/office/drawing/2014/main" id="{02989A2D-7487-3BD0-431E-9239E89F3BF8}"/>
              </a:ext>
            </a:extLst>
          </p:cNvPr>
          <p:cNvSpPr/>
          <p:nvPr/>
        </p:nvSpPr>
        <p:spPr>
          <a:xfrm>
            <a:off x="3438100" y="2819399"/>
            <a:ext cx="6432038" cy="537883"/>
          </a:xfrm>
          <a:prstGeom prst="wedgeRoundRectCallout">
            <a:avLst>
              <a:gd name="adj1" fmla="val -36276"/>
              <a:gd name="adj2" fmla="val 325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本校で作成したテストが表示されます</a:t>
            </a:r>
          </a:p>
        </p:txBody>
      </p:sp>
      <p:sp>
        <p:nvSpPr>
          <p:cNvPr id="3" name="テキスト ボックス 2">
            <a:extLst>
              <a:ext uri="{FF2B5EF4-FFF2-40B4-BE49-F238E27FC236}">
                <a16:creationId xmlns:a16="http://schemas.microsoft.com/office/drawing/2014/main" id="{53E70EF0-53AB-B979-D6C6-FB581F44A7FB}"/>
              </a:ext>
            </a:extLst>
          </p:cNvPr>
          <p:cNvSpPr txBox="1"/>
          <p:nvPr/>
        </p:nvSpPr>
        <p:spPr>
          <a:xfrm>
            <a:off x="11196918" y="857930"/>
            <a:ext cx="9649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rPr>
              <a:t>2</a:t>
            </a:r>
            <a:endParaRPr kumimoji="1" lang="ja-JP" altLang="en-US" sz="2400" b="1" i="0" u="none" strike="noStrike" kern="1200" cap="none" spc="0" normalizeH="0" baseline="0" noProof="0" dirty="0">
              <a:ln>
                <a:noFill/>
              </a:ln>
              <a:solidFill>
                <a:srgbClr val="FFFF00"/>
              </a:solidFill>
              <a:effectLst/>
              <a:uLnTx/>
              <a:uFillTx/>
              <a:latin typeface="Tisa Offc Serif Pro" panose="020B0604020202020204" pitchFamily="2" charset="0"/>
              <a:ea typeface="UD デジタル 教科書体 NK-R" panose="02020400000000000000" pitchFamily="18" charset="-128"/>
            </a:endParaRPr>
          </a:p>
        </p:txBody>
      </p:sp>
    </p:spTree>
    <p:extLst>
      <p:ext uri="{BB962C8B-B14F-4D97-AF65-F5344CB8AC3E}">
        <p14:creationId xmlns:p14="http://schemas.microsoft.com/office/powerpoint/2010/main" val="108341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9745A22-CF04-00AD-8AD7-6FC835C90B55}"/>
              </a:ext>
            </a:extLst>
          </p:cNvPr>
          <p:cNvSpPr txBox="1"/>
          <p:nvPr/>
        </p:nvSpPr>
        <p:spPr>
          <a:xfrm>
            <a:off x="0" y="2929897"/>
            <a:ext cx="12192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800" b="1" dirty="0">
                <a:solidFill>
                  <a:srgbClr val="FFFF00"/>
                </a:solidFill>
                <a:latin typeface="UD デジタル 教科書体 NK-R" panose="02020400000000000000" pitchFamily="18" charset="-128"/>
                <a:ea typeface="UD デジタル 教科書体 NK-R" panose="02020400000000000000" pitchFamily="18" charset="-128"/>
              </a:rPr>
              <a:t>おわり</a:t>
            </a:r>
            <a:endParaRPr kumimoji="1" lang="ja-JP" altLang="en-US" sz="48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0309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0" y="0"/>
            <a:ext cx="12192000"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MEXCBT,L-Gate</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について</a:t>
            </a:r>
          </a:p>
        </p:txBody>
      </p:sp>
      <p:sp>
        <p:nvSpPr>
          <p:cNvPr id="23" name="テキスト ボックス 22">
            <a:extLst>
              <a:ext uri="{FF2B5EF4-FFF2-40B4-BE49-F238E27FC236}">
                <a16:creationId xmlns:a16="http://schemas.microsoft.com/office/drawing/2014/main" id="{3FAD05CB-4413-1B7F-C8AA-B75D87427046}"/>
              </a:ext>
            </a:extLst>
          </p:cNvPr>
          <p:cNvSpPr txBox="1"/>
          <p:nvPr/>
        </p:nvSpPr>
        <p:spPr>
          <a:xfrm>
            <a:off x="422002" y="3563470"/>
            <a:ext cx="790575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prstClr val="white"/>
                </a:solidFill>
                <a:latin typeface="UD デジタル 教科書体 NK-R" panose="02020400000000000000" pitchFamily="18" charset="-128"/>
                <a:ea typeface="UD デジタル 教科書体 NK-R" panose="02020400000000000000" pitchFamily="18" charset="-128"/>
              </a:rPr>
              <a:t>　令和</a:t>
            </a:r>
            <a:r>
              <a:rPr lang="en-US" altLang="ja-JP" sz="3200" b="1" dirty="0">
                <a:solidFill>
                  <a:prstClr val="white"/>
                </a:solidFill>
                <a:latin typeface="UD デジタル 教科書体 NK-R" panose="02020400000000000000" pitchFamily="18" charset="-128"/>
                <a:ea typeface="UD デジタル 教科書体 NK-R" panose="02020400000000000000" pitchFamily="18" charset="-128"/>
              </a:rPr>
              <a:t>5</a:t>
            </a:r>
            <a:r>
              <a:rPr lang="ja-JP" altLang="en-US" sz="3200" b="1" dirty="0">
                <a:solidFill>
                  <a:prstClr val="white"/>
                </a:solidFill>
                <a:latin typeface="UD デジタル 教科書体 NK-R" panose="02020400000000000000" pitchFamily="18" charset="-128"/>
                <a:ea typeface="UD デジタル 教科書体 NK-R" panose="02020400000000000000" pitchFamily="18" charset="-128"/>
              </a:rPr>
              <a:t>年度、</a:t>
            </a:r>
            <a:r>
              <a:rPr lang="en-US" altLang="ja-JP" sz="3200" b="1" dirty="0">
                <a:solidFill>
                  <a:prstClr val="white"/>
                </a:solidFill>
                <a:latin typeface="UD デジタル 教科書体 NK-R" panose="02020400000000000000" pitchFamily="18" charset="-128"/>
                <a:ea typeface="UD デジタル 教科書体 NK-R" panose="02020400000000000000" pitchFamily="18" charset="-128"/>
              </a:rPr>
              <a:t>4</a:t>
            </a:r>
            <a:r>
              <a:rPr lang="ja-JP" altLang="en-US" sz="3200" b="1" dirty="0">
                <a:solidFill>
                  <a:prstClr val="white"/>
                </a:solidFill>
                <a:latin typeface="UD デジタル 教科書体 NK-R" panose="02020400000000000000" pitchFamily="18" charset="-128"/>
                <a:ea typeface="UD デジタル 教科書体 NK-R" panose="02020400000000000000" pitchFamily="18" charset="-128"/>
              </a:rPr>
              <a:t>月全国学力・学習状況調査の</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中学校英語「話すこと」、生徒質問紙調査</a:t>
            </a:r>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がこのシステムで行われます。</a:t>
            </a:r>
            <a:endParaRPr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pic>
        <p:nvPicPr>
          <p:cNvPr id="3" name="図 2">
            <a:extLst>
              <a:ext uri="{FF2B5EF4-FFF2-40B4-BE49-F238E27FC236}">
                <a16:creationId xmlns:a16="http://schemas.microsoft.com/office/drawing/2014/main" id="{23DF867E-F113-FBB9-AB5A-D5BBC142B18C}"/>
              </a:ext>
            </a:extLst>
          </p:cNvPr>
          <p:cNvPicPr>
            <a:picLocks noChangeAspect="1"/>
          </p:cNvPicPr>
          <p:nvPr/>
        </p:nvPicPr>
        <p:blipFill>
          <a:blip r:embed="rId3"/>
          <a:stretch>
            <a:fillRect/>
          </a:stretch>
        </p:blipFill>
        <p:spPr>
          <a:xfrm>
            <a:off x="8749754" y="796376"/>
            <a:ext cx="3251747" cy="5928275"/>
          </a:xfrm>
          <a:prstGeom prst="rect">
            <a:avLst/>
          </a:prstGeom>
        </p:spPr>
      </p:pic>
      <p:sp>
        <p:nvSpPr>
          <p:cNvPr id="2" name="テキスト ボックス 1">
            <a:extLst>
              <a:ext uri="{FF2B5EF4-FFF2-40B4-BE49-F238E27FC236}">
                <a16:creationId xmlns:a16="http://schemas.microsoft.com/office/drawing/2014/main" id="{6B3DBCE6-BAF7-D6F8-93EA-66C32E8D546C}"/>
              </a:ext>
            </a:extLst>
          </p:cNvPr>
          <p:cNvSpPr txBox="1"/>
          <p:nvPr/>
        </p:nvSpPr>
        <p:spPr>
          <a:xfrm>
            <a:off x="333373" y="914987"/>
            <a:ext cx="79057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MEXCBT</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で何ができるのか？</a:t>
            </a:r>
            <a:endParaRPr lang="en-US" altLang="ja-JP" sz="3200" b="1" dirty="0">
              <a:solidFill>
                <a:schemeClr val="bg1"/>
              </a:solidFill>
              <a:latin typeface="UD デジタル 教科書体 NK-R" panose="02020400000000000000" pitchFamily="18" charset="-128"/>
              <a:ea typeface="UD デジタル 教科書体 NK-R" panose="02020400000000000000" pitchFamily="18" charset="-128"/>
            </a:endParaRPr>
          </a:p>
        </p:txBody>
      </p:sp>
      <p:sp>
        <p:nvSpPr>
          <p:cNvPr id="4" name="テキスト ボックス 3">
            <a:extLst>
              <a:ext uri="{FF2B5EF4-FFF2-40B4-BE49-F238E27FC236}">
                <a16:creationId xmlns:a16="http://schemas.microsoft.com/office/drawing/2014/main" id="{DDCCCDA2-5667-0545-F21B-3DC5D5FC6CE2}"/>
              </a:ext>
            </a:extLst>
          </p:cNvPr>
          <p:cNvSpPr txBox="1"/>
          <p:nvPr/>
        </p:nvSpPr>
        <p:spPr>
          <a:xfrm>
            <a:off x="422001" y="1724870"/>
            <a:ext cx="790575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右のメニューのように、登録されている問題をいろいろな方法で自由に選んで課題を作成することができます。</a:t>
            </a:r>
            <a:endParaRPr kumimoji="1" lang="en-US" altLang="ja-JP" sz="32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B2BCD94A-63AF-3FD3-EB06-893F6072B15A}"/>
              </a:ext>
            </a:extLst>
          </p:cNvPr>
          <p:cNvSpPr txBox="1"/>
          <p:nvPr/>
        </p:nvSpPr>
        <p:spPr>
          <a:xfrm>
            <a:off x="0" y="5762666"/>
            <a:ext cx="874975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・・・他にもいろいろできるということですが・・・</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schemeClr val="bg1"/>
                </a:solidFill>
                <a:latin typeface="UD デジタル 教科書体 NK-R" panose="02020400000000000000" pitchFamily="18" charset="-128"/>
                <a:ea typeface="UD デジタル 教科書体 NK-R" panose="02020400000000000000" pitchFamily="18" charset="-128"/>
              </a:rPr>
              <a:t>問題の解答のしかた、正答判断などまだまだ開発中のような印象</a:t>
            </a:r>
            <a:r>
              <a:rPr lang="en-US" altLang="ja-JP" sz="2400" b="1" dirty="0">
                <a:solidFill>
                  <a:schemeClr val="bg1"/>
                </a:solidFill>
                <a:latin typeface="UD デジタル 教科書体 NK-R" panose="02020400000000000000" pitchFamily="18" charset="-128"/>
                <a:ea typeface="UD デジタル 教科書体 NK-R" panose="02020400000000000000" pitchFamily="18" charset="-128"/>
              </a:rPr>
              <a:t>!?</a:t>
            </a:r>
          </a:p>
        </p:txBody>
      </p:sp>
    </p:spTree>
    <p:extLst>
      <p:ext uri="{BB962C8B-B14F-4D97-AF65-F5344CB8AC3E}">
        <p14:creationId xmlns:p14="http://schemas.microsoft.com/office/powerpoint/2010/main" val="567282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0" y="0"/>
            <a:ext cx="12192000"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MEXCBT,L-Gate</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について</a:t>
            </a:r>
          </a:p>
        </p:txBody>
      </p:sp>
      <p:sp>
        <p:nvSpPr>
          <p:cNvPr id="14" name="テキスト ボックス 13">
            <a:extLst>
              <a:ext uri="{FF2B5EF4-FFF2-40B4-BE49-F238E27FC236}">
                <a16:creationId xmlns:a16="http://schemas.microsoft.com/office/drawing/2014/main" id="{32ED8D9F-45BF-027B-6949-FE29FD4EC53C}"/>
              </a:ext>
            </a:extLst>
          </p:cNvPr>
          <p:cNvSpPr txBox="1"/>
          <p:nvPr/>
        </p:nvSpPr>
        <p:spPr>
          <a:xfrm>
            <a:off x="621327" y="4024309"/>
            <a:ext cx="11110913" cy="1569660"/>
          </a:xfrm>
          <a:prstGeom prst="rect">
            <a:avLst/>
          </a:prstGeom>
          <a:noFill/>
        </p:spPr>
        <p:txBody>
          <a:bodyPr wrap="square" rtlCol="0">
            <a:spAutoFit/>
          </a:bodyPr>
          <a:lstStyle/>
          <a:p>
            <a:r>
              <a:rPr kumimoji="1" lang="en-US" altLang="ja-JP"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L-Gate</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a:t>
            </a:r>
            <a:r>
              <a:rPr kumimoji="1" lang="ja-JP" altLang="en-US"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学習</a:t>
            </a:r>
            <a:r>
              <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e</a:t>
            </a:r>
            <a:r>
              <a:rPr kumimoji="1" lang="ja-JP" altLang="en-US"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rPr>
              <a:t>ポータル</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」と呼ばれる</a:t>
            </a:r>
            <a:r>
              <a:rPr kumimoji="1" lang="zh-CN" altLang="en-US"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内田洋行</a:t>
            </a:r>
            <a:r>
              <a:rPr kumimoji="1" lang="ja-JP" altLang="en-US"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（株）</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の</a:t>
            </a:r>
          </a:p>
          <a:p>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学習マネジメントシステムで唐津市はこれを採用。</a:t>
            </a:r>
            <a:endParaRPr kumimoji="1" lang="en-US" altLang="ja-JP"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endParaRPr>
          </a:p>
          <a:p>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　　　　　　　　　　　　　</a:t>
            </a:r>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rPr>
              <a:t>MEXBIT</a:t>
            </a:r>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は必ず学習</a:t>
            </a:r>
            <a:r>
              <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rPr>
              <a:t>e</a:t>
            </a:r>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ポータル経由で利用</a:t>
            </a:r>
            <a:endPar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endParaRPr>
          </a:p>
        </p:txBody>
      </p:sp>
      <p:sp>
        <p:nvSpPr>
          <p:cNvPr id="22" name="テキスト ボックス 21">
            <a:extLst>
              <a:ext uri="{FF2B5EF4-FFF2-40B4-BE49-F238E27FC236}">
                <a16:creationId xmlns:a16="http://schemas.microsoft.com/office/drawing/2014/main" id="{5D79BA3D-C46B-3F1E-2519-0268CF23A730}"/>
              </a:ext>
            </a:extLst>
          </p:cNvPr>
          <p:cNvSpPr txBox="1"/>
          <p:nvPr/>
        </p:nvSpPr>
        <p:spPr>
          <a:xfrm>
            <a:off x="190500" y="999844"/>
            <a:ext cx="2790825" cy="584775"/>
          </a:xfrm>
          <a:prstGeom prst="rect">
            <a:avLst/>
          </a:prstGeom>
          <a:noFill/>
        </p:spPr>
        <p:txBody>
          <a:bodyPr wrap="square" rtlCol="0">
            <a:spAutoFit/>
          </a:bodyPr>
          <a:lstStyle/>
          <a:p>
            <a:pPr algn="ct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用語について</a:t>
            </a:r>
            <a:endParaRPr kumimoji="1" lang="ja-JP" altLang="en-US" sz="3200" dirty="0">
              <a:solidFill>
                <a:srgbClr val="FFFF00"/>
              </a:solidFill>
            </a:endParaRPr>
          </a:p>
        </p:txBody>
      </p:sp>
      <p:sp>
        <p:nvSpPr>
          <p:cNvPr id="25" name="テキスト ボックス 24">
            <a:extLst>
              <a:ext uri="{FF2B5EF4-FFF2-40B4-BE49-F238E27FC236}">
                <a16:creationId xmlns:a16="http://schemas.microsoft.com/office/drawing/2014/main" id="{E36E84EE-B517-FCC4-197A-4B1A47E1F4B7}"/>
              </a:ext>
            </a:extLst>
          </p:cNvPr>
          <p:cNvSpPr txBox="1"/>
          <p:nvPr/>
        </p:nvSpPr>
        <p:spPr>
          <a:xfrm>
            <a:off x="621327" y="1845056"/>
            <a:ext cx="11110913" cy="1569660"/>
          </a:xfrm>
          <a:prstGeom prst="rect">
            <a:avLst/>
          </a:prstGeom>
          <a:noFill/>
        </p:spPr>
        <p:txBody>
          <a:bodyPr wrap="square" rtlCol="0">
            <a:spAutoFit/>
          </a:bodyPr>
          <a:lstStyle/>
          <a:p>
            <a:r>
              <a:rPr kumimoji="1" lang="ja-JP" altLang="en-US"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学習</a:t>
            </a:r>
            <a:r>
              <a:rPr kumimoji="1" lang="en-US" altLang="ja-JP"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e</a:t>
            </a:r>
            <a:r>
              <a:rPr kumimoji="1" lang="ja-JP" altLang="en-US" sz="3200" b="1" i="0" u="none" strike="noStrike" kern="1200" cap="none" spc="0" normalizeH="0" baseline="0" noProof="0" dirty="0">
                <a:ln>
                  <a:noFill/>
                </a:ln>
                <a:solidFill>
                  <a:srgbClr val="FFC000"/>
                </a:solidFill>
                <a:effectLst/>
                <a:uLnTx/>
                <a:uFillTx/>
                <a:latin typeface="UD デジタル 教科書体 NK-R" panose="02020400000000000000" pitchFamily="18" charset="-128"/>
                <a:ea typeface="UD デジタル 教科書体 NK-R" panose="02020400000000000000" pitchFamily="18" charset="-128"/>
                <a:cs typeface="+mn-cs"/>
              </a:rPr>
              <a:t>ポータル</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・・・民間企業が開発した学習マネジメントシステム</a:t>
            </a:r>
          </a:p>
          <a:p>
            <a:r>
              <a:rPr lang="ja-JP" altLang="en-US" sz="3200" b="1" dirty="0">
                <a:solidFill>
                  <a:schemeClr val="bg1"/>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で、複数企業が開発されたものがあります。</a:t>
            </a:r>
          </a:p>
          <a:p>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　　　　　　　＊</a:t>
            </a:r>
            <a:r>
              <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rPr>
              <a:t>MEXBIT</a:t>
            </a:r>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はこの学習</a:t>
            </a:r>
            <a:r>
              <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rPr>
              <a:t>e</a:t>
            </a:r>
            <a:r>
              <a:rPr lang="ja-JP" altLang="en-US" sz="3200" b="1" dirty="0">
                <a:solidFill>
                  <a:srgbClr val="00B0F0"/>
                </a:solidFill>
                <a:latin typeface="UD デジタル 教科書体 NK-R" panose="02020400000000000000" pitchFamily="18" charset="-128"/>
                <a:ea typeface="UD デジタル 教科書体 NK-R" panose="02020400000000000000" pitchFamily="18" charset="-128"/>
              </a:rPr>
              <a:t>ポータル経由が必須</a:t>
            </a:r>
            <a:endParaRPr lang="en-US" altLang="ja-JP" sz="3200" b="1" dirty="0">
              <a:solidFill>
                <a:srgbClr val="00B0F0"/>
              </a:solidFill>
              <a:latin typeface="UD デジタル 教科書体 NK-R" panose="02020400000000000000" pitchFamily="18" charset="-128"/>
              <a:ea typeface="UD デジタル 教科書体 NK-R" panose="02020400000000000000" pitchFamily="18" charset="-128"/>
            </a:endParaRPr>
          </a:p>
        </p:txBody>
      </p:sp>
    </p:spTree>
    <p:extLst>
      <p:ext uri="{BB962C8B-B14F-4D97-AF65-F5344CB8AC3E}">
        <p14:creationId xmlns:p14="http://schemas.microsoft.com/office/powerpoint/2010/main" val="206367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0" y="0"/>
            <a:ext cx="12192000"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MEXBIT,L-Gate</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について</a:t>
            </a:r>
          </a:p>
        </p:txBody>
      </p:sp>
      <p:pic>
        <p:nvPicPr>
          <p:cNvPr id="3" name="図 2">
            <a:extLst>
              <a:ext uri="{FF2B5EF4-FFF2-40B4-BE49-F238E27FC236}">
                <a16:creationId xmlns:a16="http://schemas.microsoft.com/office/drawing/2014/main" id="{B296EF1D-A716-8AFC-C4C2-78470193128A}"/>
              </a:ext>
            </a:extLst>
          </p:cNvPr>
          <p:cNvPicPr>
            <a:picLocks noChangeAspect="1"/>
          </p:cNvPicPr>
          <p:nvPr/>
        </p:nvPicPr>
        <p:blipFill>
          <a:blip r:embed="rId3"/>
          <a:stretch>
            <a:fillRect/>
          </a:stretch>
        </p:blipFill>
        <p:spPr>
          <a:xfrm>
            <a:off x="89647" y="1047388"/>
            <a:ext cx="12012706" cy="5698663"/>
          </a:xfrm>
          <a:prstGeom prst="rect">
            <a:avLst/>
          </a:prstGeom>
        </p:spPr>
      </p:pic>
      <p:sp>
        <p:nvSpPr>
          <p:cNvPr id="4" name="正方形/長方形 3">
            <a:extLst>
              <a:ext uri="{FF2B5EF4-FFF2-40B4-BE49-F238E27FC236}">
                <a16:creationId xmlns:a16="http://schemas.microsoft.com/office/drawing/2014/main" id="{9E2F4B75-82F1-F843-5ADF-06C59F3AF6A4}"/>
              </a:ext>
            </a:extLst>
          </p:cNvPr>
          <p:cNvSpPr/>
          <p:nvPr/>
        </p:nvSpPr>
        <p:spPr>
          <a:xfrm>
            <a:off x="165847" y="2008094"/>
            <a:ext cx="10452847" cy="48409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3311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額縁 5"/>
          <p:cNvSpPr/>
          <p:nvPr/>
        </p:nvSpPr>
        <p:spPr>
          <a:xfrm>
            <a:off x="0" y="0"/>
            <a:ext cx="12192000" cy="796376"/>
          </a:xfrm>
          <a:prstGeom prst="bevel">
            <a:avLst/>
          </a:prstGeom>
          <a:gradFill>
            <a:gsLst>
              <a:gs pos="0">
                <a:srgbClr val="FF0066"/>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①　</a:t>
            </a:r>
            <a:r>
              <a:rPr kumimoji="1" lang="en-US" altLang="ja-JP"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 MEXCBT,L-Gate</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について</a:t>
            </a:r>
          </a:p>
        </p:txBody>
      </p:sp>
      <p:pic>
        <p:nvPicPr>
          <p:cNvPr id="10" name="図 9">
            <a:extLst>
              <a:ext uri="{FF2B5EF4-FFF2-40B4-BE49-F238E27FC236}">
                <a16:creationId xmlns:a16="http://schemas.microsoft.com/office/drawing/2014/main" id="{0D7498C1-1B08-CF85-80F6-A46AF7995CCB}"/>
              </a:ext>
            </a:extLst>
          </p:cNvPr>
          <p:cNvPicPr>
            <a:picLocks noChangeAspect="1"/>
          </p:cNvPicPr>
          <p:nvPr/>
        </p:nvPicPr>
        <p:blipFill>
          <a:blip r:embed="rId3"/>
          <a:stretch>
            <a:fillRect/>
          </a:stretch>
        </p:blipFill>
        <p:spPr>
          <a:xfrm>
            <a:off x="0" y="827862"/>
            <a:ext cx="12192000" cy="5202276"/>
          </a:xfrm>
          <a:prstGeom prst="rect">
            <a:avLst/>
          </a:prstGeom>
        </p:spPr>
      </p:pic>
      <p:sp>
        <p:nvSpPr>
          <p:cNvPr id="12" name="正方形/長方形 11">
            <a:extLst>
              <a:ext uri="{FF2B5EF4-FFF2-40B4-BE49-F238E27FC236}">
                <a16:creationId xmlns:a16="http://schemas.microsoft.com/office/drawing/2014/main" id="{1A9E2346-C521-6C55-CC5C-BE9AF6E9709D}"/>
              </a:ext>
            </a:extLst>
          </p:cNvPr>
          <p:cNvSpPr/>
          <p:nvPr/>
        </p:nvSpPr>
        <p:spPr>
          <a:xfrm>
            <a:off x="1600200" y="1581150"/>
            <a:ext cx="4600575" cy="43434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2F84E8D9-7ACA-659B-641B-ED25C67FE83F}"/>
              </a:ext>
            </a:extLst>
          </p:cNvPr>
          <p:cNvSpPr/>
          <p:nvPr/>
        </p:nvSpPr>
        <p:spPr>
          <a:xfrm>
            <a:off x="9686925" y="1581150"/>
            <a:ext cx="2466975" cy="4343400"/>
          </a:xfrm>
          <a:prstGeom prst="rect">
            <a:avLst/>
          </a:prstGeom>
          <a:noFill/>
          <a:ln w="889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32ED8D9F-45BF-027B-6949-FE29FD4EC53C}"/>
              </a:ext>
            </a:extLst>
          </p:cNvPr>
          <p:cNvSpPr txBox="1"/>
          <p:nvPr/>
        </p:nvSpPr>
        <p:spPr>
          <a:xfrm>
            <a:off x="538443" y="6174945"/>
            <a:ext cx="466725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L-Gate</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を必ず経由して</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2" name="吹き出し: 角を丸めた四角形 1">
            <a:extLst>
              <a:ext uri="{FF2B5EF4-FFF2-40B4-BE49-F238E27FC236}">
                <a16:creationId xmlns:a16="http://schemas.microsoft.com/office/drawing/2014/main" id="{3B2CC56A-5F8F-0DC2-55EC-3154494CCB53}"/>
              </a:ext>
            </a:extLst>
          </p:cNvPr>
          <p:cNvSpPr/>
          <p:nvPr/>
        </p:nvSpPr>
        <p:spPr>
          <a:xfrm>
            <a:off x="5625491" y="6174945"/>
            <a:ext cx="6432038" cy="537883"/>
          </a:xfrm>
          <a:prstGeom prst="wedgeRoundRectCallout">
            <a:avLst>
              <a:gd name="adj1" fmla="val -21223"/>
              <a:gd name="adj2" fmla="val 50959"/>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以上で、「</a:t>
            </a:r>
            <a:r>
              <a:rPr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rPr>
              <a:t>MEXBIT,L-Gate</a:t>
            </a:r>
            <a:r>
              <a:rPr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について」は終了です。</a:t>
            </a:r>
          </a:p>
        </p:txBody>
      </p:sp>
    </p:spTree>
    <p:extLst>
      <p:ext uri="{BB962C8B-B14F-4D97-AF65-F5344CB8AC3E}">
        <p14:creationId xmlns:p14="http://schemas.microsoft.com/office/powerpoint/2010/main" val="230027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32ED8D9F-45BF-027B-6949-FE29FD4EC53C}"/>
              </a:ext>
            </a:extLst>
          </p:cNvPr>
          <p:cNvSpPr txBox="1"/>
          <p:nvPr/>
        </p:nvSpPr>
        <p:spPr>
          <a:xfrm>
            <a:off x="695045" y="2463731"/>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（１）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唐津市専用のＵＲＬから、Ｌ－Ｇａｔｅを開くことができる。</a:t>
            </a:r>
          </a:p>
        </p:txBody>
      </p:sp>
      <p:sp>
        <p:nvSpPr>
          <p:cNvPr id="2" name="額縁 6">
            <a:extLst>
              <a:ext uri="{FF2B5EF4-FFF2-40B4-BE49-F238E27FC236}">
                <a16:creationId xmlns:a16="http://schemas.microsoft.com/office/drawing/2014/main" id="{8B76AF2F-E466-65C3-C6E9-23F9EE4DD740}"/>
              </a:ext>
            </a:extLst>
          </p:cNvPr>
          <p:cNvSpPr/>
          <p:nvPr/>
        </p:nvSpPr>
        <p:spPr>
          <a:xfrm>
            <a:off x="0" y="0"/>
            <a:ext cx="12192000" cy="796376"/>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3" name="テキスト ボックス 2">
            <a:extLst>
              <a:ext uri="{FF2B5EF4-FFF2-40B4-BE49-F238E27FC236}">
                <a16:creationId xmlns:a16="http://schemas.microsoft.com/office/drawing/2014/main" id="{E74DE1A2-EEFC-436B-BF1B-2B73E3BFA6A4}"/>
              </a:ext>
            </a:extLst>
          </p:cNvPr>
          <p:cNvSpPr txBox="1"/>
          <p:nvPr/>
        </p:nvSpPr>
        <p:spPr>
          <a:xfrm>
            <a:off x="695045" y="3634662"/>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（２）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ＭＥＸＣＢＴで問題を作成することができる。</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F7B23DF5-AF77-E90A-848E-F616063E5B33}"/>
              </a:ext>
            </a:extLst>
          </p:cNvPr>
          <p:cNvSpPr txBox="1"/>
          <p:nvPr/>
        </p:nvSpPr>
        <p:spPr>
          <a:xfrm>
            <a:off x="556373" y="1090144"/>
            <a:ext cx="2787462"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本日のめあて</a:t>
            </a:r>
            <a:endPar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テキスト ボックス 4">
            <a:extLst>
              <a:ext uri="{FF2B5EF4-FFF2-40B4-BE49-F238E27FC236}">
                <a16:creationId xmlns:a16="http://schemas.microsoft.com/office/drawing/2014/main" id="{53AF37BD-4DC8-EAD2-6604-7B506F8F51C8}"/>
              </a:ext>
            </a:extLst>
          </p:cNvPr>
          <p:cNvSpPr txBox="1"/>
          <p:nvPr/>
        </p:nvSpPr>
        <p:spPr>
          <a:xfrm>
            <a:off x="695045" y="4805593"/>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a:t>
            </a:r>
            <a:r>
              <a:rPr lang="en-US" altLang="ja-JP" sz="3200" b="1" dirty="0">
                <a:solidFill>
                  <a:srgbClr val="FFFF00"/>
                </a:solidFill>
                <a:latin typeface="UD デジタル 教科書体 NK-R" panose="02020400000000000000" pitchFamily="18" charset="-128"/>
                <a:ea typeface="UD デジタル 教科書体 NK-R" panose="02020400000000000000" pitchFamily="18" charset="-128"/>
              </a:rPr>
              <a:t>3</a:t>
            </a: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作成した問題を解いてみます。</a:t>
            </a:r>
            <a:endParaRPr kumimoji="1" lang="ja-JP" altLang="en-US" sz="3200" b="0" i="0" u="none" strike="noStrike" kern="1200" cap="none" spc="0" normalizeH="0" baseline="0" noProof="0" dirty="0">
              <a:ln>
                <a:noFill/>
              </a:ln>
              <a:solidFill>
                <a:srgbClr val="FFFF00"/>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2452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32ED8D9F-45BF-027B-6949-FE29FD4EC53C}"/>
              </a:ext>
            </a:extLst>
          </p:cNvPr>
          <p:cNvSpPr txBox="1"/>
          <p:nvPr/>
        </p:nvSpPr>
        <p:spPr>
          <a:xfrm>
            <a:off x="0" y="912837"/>
            <a:ext cx="11496955"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（１）　</a:t>
            </a: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唐津市専用のＵＲＬから、Ｌ－Ｇａｔｅを開くことができる。</a:t>
            </a:r>
          </a:p>
        </p:txBody>
      </p:sp>
      <p:sp>
        <p:nvSpPr>
          <p:cNvPr id="2" name="額縁 6">
            <a:extLst>
              <a:ext uri="{FF2B5EF4-FFF2-40B4-BE49-F238E27FC236}">
                <a16:creationId xmlns:a16="http://schemas.microsoft.com/office/drawing/2014/main" id="{8B76AF2F-E466-65C3-C6E9-23F9EE4DD740}"/>
              </a:ext>
            </a:extLst>
          </p:cNvPr>
          <p:cNvSpPr/>
          <p:nvPr/>
        </p:nvSpPr>
        <p:spPr>
          <a:xfrm>
            <a:off x="0" y="0"/>
            <a:ext cx="12192000" cy="824487"/>
          </a:xfrm>
          <a:prstGeom prst="bevel">
            <a:avLst/>
          </a:prstGeom>
          <a:gradFill>
            <a:gsLst>
              <a:gs pos="0">
                <a:srgbClr val="00B0F0"/>
              </a:gs>
              <a:gs pos="50000">
                <a:schemeClr val="dk1">
                  <a:tint val="98000"/>
                  <a:satMod val="130000"/>
                  <a:shade val="90000"/>
                  <a:lumMod val="103000"/>
                </a:schemeClr>
              </a:gs>
              <a:gs pos="100000">
                <a:schemeClr val="dk1">
                  <a:shade val="63000"/>
                  <a:satMod val="120000"/>
                </a:schemeClr>
              </a:gs>
            </a:gsLst>
          </a:gradFill>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　</a:t>
            </a:r>
            <a:r>
              <a:rPr kumimoji="1" lang="ja-JP" altLang="en-US" sz="3600" b="1"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n-cs"/>
              </a:rPr>
              <a:t>②　職員が確認すること</a:t>
            </a:r>
          </a:p>
        </p:txBody>
      </p:sp>
      <p:sp>
        <p:nvSpPr>
          <p:cNvPr id="3" name="テキスト ボックス 2">
            <a:extLst>
              <a:ext uri="{FF2B5EF4-FFF2-40B4-BE49-F238E27FC236}">
                <a16:creationId xmlns:a16="http://schemas.microsoft.com/office/drawing/2014/main" id="{35A6E53C-8D10-E8A7-77FF-223B3F44CAFC}"/>
              </a:ext>
            </a:extLst>
          </p:cNvPr>
          <p:cNvSpPr txBox="1"/>
          <p:nvPr/>
        </p:nvSpPr>
        <p:spPr>
          <a:xfrm>
            <a:off x="695045" y="1521715"/>
            <a:ext cx="1080191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UD デジタル 教科書体 NK-R" panose="02020400000000000000" pitchFamily="18" charset="-128"/>
                <a:ea typeface="UD デジタル 教科書体 NK-R" panose="02020400000000000000" pitchFamily="18" charset="-128"/>
                <a:cs typeface="+mn-cs"/>
              </a:rPr>
              <a:t>唐津市専用　Ｌ－Ｇａｔｅ　</a:t>
            </a:r>
            <a:r>
              <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hlinkClick r:id="rId3">
                  <a:extLst>
                    <a:ext uri="{A12FA001-AC4F-418D-AE19-62706E023703}">
                      <ahyp:hlinkClr xmlns:ahyp="http://schemas.microsoft.com/office/drawing/2018/hyperlinkcolor" val="tx"/>
                    </a:ext>
                  </a:extLst>
                </a:hlinkClick>
              </a:rPr>
              <a:t>https://karatsugiga.l-gate.net/</a:t>
            </a:r>
            <a:endParaRPr kumimoji="1" lang="en-US" altLang="ja-JP" sz="3200" b="1" i="0" u="none" strike="noStrike" kern="1200" cap="none" spc="0" normalizeH="0" baseline="0" noProof="0" dirty="0">
              <a:ln>
                <a:noFill/>
              </a:ln>
              <a:solidFill>
                <a:srgbClr val="00B0F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5" name="図 4">
            <a:extLst>
              <a:ext uri="{FF2B5EF4-FFF2-40B4-BE49-F238E27FC236}">
                <a16:creationId xmlns:a16="http://schemas.microsoft.com/office/drawing/2014/main" id="{C0809118-CBD1-6162-DC97-8C9D21AD38E8}"/>
              </a:ext>
            </a:extLst>
          </p:cNvPr>
          <p:cNvPicPr>
            <a:picLocks noChangeAspect="1"/>
          </p:cNvPicPr>
          <p:nvPr/>
        </p:nvPicPr>
        <p:blipFill>
          <a:blip r:embed="rId4"/>
          <a:stretch>
            <a:fillRect/>
          </a:stretch>
        </p:blipFill>
        <p:spPr>
          <a:xfrm>
            <a:off x="2449746" y="2463689"/>
            <a:ext cx="9605401" cy="4130792"/>
          </a:xfrm>
          <a:prstGeom prst="rect">
            <a:avLst/>
          </a:prstGeom>
        </p:spPr>
      </p:pic>
      <p:sp>
        <p:nvSpPr>
          <p:cNvPr id="6" name="テキスト ボックス 5">
            <a:extLst>
              <a:ext uri="{FF2B5EF4-FFF2-40B4-BE49-F238E27FC236}">
                <a16:creationId xmlns:a16="http://schemas.microsoft.com/office/drawing/2014/main" id="{30692FF6-A36C-0B2C-CDE5-B4079641EE27}"/>
              </a:ext>
            </a:extLst>
          </p:cNvPr>
          <p:cNvSpPr txBox="1"/>
          <p:nvPr/>
        </p:nvSpPr>
        <p:spPr>
          <a:xfrm>
            <a:off x="155623" y="2486032"/>
            <a:ext cx="2193973" cy="2062103"/>
          </a:xfrm>
          <a:prstGeom prst="rect">
            <a:avLst/>
          </a:prstGeom>
          <a:solidFill>
            <a:schemeClr val="accent6">
              <a:lumMod val="50000"/>
            </a:schemeClr>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rPr>
              <a:t>Ｌ－Ｇａｔｅ</a:t>
            </a: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200" b="1" dirty="0">
                <a:solidFill>
                  <a:srgbClr val="FFFF00"/>
                </a:solidFill>
                <a:latin typeface="UD デジタル 教科書体 NK-R" panose="02020400000000000000" pitchFamily="18" charset="-128"/>
                <a:ea typeface="UD デジタル 教科書体 NK-R" panose="02020400000000000000" pitchFamily="18" charset="-128"/>
              </a:rPr>
              <a:t>ユーザーホーム画面</a:t>
            </a:r>
            <a:endParaRPr kumimoji="1" lang="ja-JP" altLang="en-US" sz="3200" b="1" i="0" u="none" strike="noStrike" kern="1200" cap="none" spc="0" normalizeH="0" baseline="0" noProof="0" dirty="0">
              <a:ln>
                <a:noFill/>
              </a:ln>
              <a:solidFill>
                <a:srgbClr val="FFFF00"/>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矢印: 下 7">
            <a:extLst>
              <a:ext uri="{FF2B5EF4-FFF2-40B4-BE49-F238E27FC236}">
                <a16:creationId xmlns:a16="http://schemas.microsoft.com/office/drawing/2014/main" id="{7CABB466-5BA2-B0CD-F571-E0B78D9AD3B9}"/>
              </a:ext>
            </a:extLst>
          </p:cNvPr>
          <p:cNvSpPr/>
          <p:nvPr/>
        </p:nvSpPr>
        <p:spPr>
          <a:xfrm>
            <a:off x="7252447" y="2106490"/>
            <a:ext cx="645459" cy="305016"/>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F205397A-CA3C-4BD8-7DA4-9C03992CDCB8}"/>
              </a:ext>
            </a:extLst>
          </p:cNvPr>
          <p:cNvSpPr/>
          <p:nvPr/>
        </p:nvSpPr>
        <p:spPr>
          <a:xfrm>
            <a:off x="6918036" y="2697018"/>
            <a:ext cx="1505528" cy="417959"/>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B85AD6CA-CAD8-1E74-BDEB-31BB9B3DAA69}"/>
              </a:ext>
            </a:extLst>
          </p:cNvPr>
          <p:cNvSpPr/>
          <p:nvPr/>
        </p:nvSpPr>
        <p:spPr>
          <a:xfrm>
            <a:off x="3660485" y="3472810"/>
            <a:ext cx="1930689" cy="622940"/>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968FF585-DC4D-D29D-1E81-363851EE8EEE}"/>
              </a:ext>
            </a:extLst>
          </p:cNvPr>
          <p:cNvSpPr/>
          <p:nvPr/>
        </p:nvSpPr>
        <p:spPr>
          <a:xfrm>
            <a:off x="5199529" y="4352705"/>
            <a:ext cx="2375647" cy="502024"/>
          </a:xfrm>
          <a:prstGeom prst="wedgeRoundRectCallout">
            <a:avLst>
              <a:gd name="adj1" fmla="val -44328"/>
              <a:gd name="adj2" fmla="val -99423"/>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先生の名前が表示</a:t>
            </a:r>
          </a:p>
        </p:txBody>
      </p:sp>
      <p:sp>
        <p:nvSpPr>
          <p:cNvPr id="13" name="吹き出し: 角を丸めた四角形 12">
            <a:extLst>
              <a:ext uri="{FF2B5EF4-FFF2-40B4-BE49-F238E27FC236}">
                <a16:creationId xmlns:a16="http://schemas.microsoft.com/office/drawing/2014/main" id="{7A9D079C-FFD4-7F08-45C4-8171612BE44E}"/>
              </a:ext>
            </a:extLst>
          </p:cNvPr>
          <p:cNvSpPr/>
          <p:nvPr/>
        </p:nvSpPr>
        <p:spPr>
          <a:xfrm>
            <a:off x="7468159" y="3472176"/>
            <a:ext cx="2375647" cy="502024"/>
          </a:xfrm>
          <a:prstGeom prst="wedgeRoundRectCallout">
            <a:avLst>
              <a:gd name="adj1" fmla="val -27183"/>
              <a:gd name="adj2" fmla="val -106008"/>
              <a:gd name="adj3" fmla="val 16667"/>
            </a:avLst>
          </a:prstGeom>
          <a:solidFill>
            <a:schemeClr val="accent2">
              <a:lumMod val="20000"/>
              <a:lumOff val="8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所属校名が表示</a:t>
            </a:r>
          </a:p>
        </p:txBody>
      </p:sp>
    </p:spTree>
    <p:extLst>
      <p:ext uri="{BB962C8B-B14F-4D97-AF65-F5344CB8AC3E}">
        <p14:creationId xmlns:p14="http://schemas.microsoft.com/office/powerpoint/2010/main" val="121295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3E318-CA5B-CA09-AAAD-6D5132B6294B}"/>
              </a:ext>
            </a:extLst>
          </p:cNvPr>
          <p:cNvSpPr>
            <a:spLocks noGrp="1"/>
          </p:cNvSpPr>
          <p:nvPr>
            <p:ph type="title"/>
          </p:nvPr>
        </p:nvSpPr>
        <p:spPr>
          <a:xfrm>
            <a:off x="993918" y="174715"/>
            <a:ext cx="8912082" cy="506322"/>
          </a:xfrm>
        </p:spPr>
        <p:txBody>
          <a:bodyPr>
            <a:noAutofit/>
          </a:bodyPr>
          <a:lstStyle/>
          <a:p>
            <a:r>
              <a:rPr kumimoji="1" lang="ja-JP" altLang="en-US" sz="3200" dirty="0">
                <a:solidFill>
                  <a:schemeClr val="bg1"/>
                </a:solidFill>
              </a:rPr>
              <a:t>もしも、初期画面が出てきたら・・・</a:t>
            </a:r>
          </a:p>
        </p:txBody>
      </p:sp>
      <p:sp>
        <p:nvSpPr>
          <p:cNvPr id="3" name="コンテンツ プレースホルダー 2">
            <a:extLst>
              <a:ext uri="{FF2B5EF4-FFF2-40B4-BE49-F238E27FC236}">
                <a16:creationId xmlns:a16="http://schemas.microsoft.com/office/drawing/2014/main" id="{98ED6F7F-4654-1941-C19B-CE1B7E8BCAA1}"/>
              </a:ext>
            </a:extLst>
          </p:cNvPr>
          <p:cNvSpPr>
            <a:spLocks noGrp="1"/>
          </p:cNvSpPr>
          <p:nvPr>
            <p:ph idx="1"/>
          </p:nvPr>
        </p:nvSpPr>
        <p:spPr/>
        <p:txBody>
          <a:bodyPr/>
          <a:lstStyle/>
          <a:p>
            <a:endParaRPr kumimoji="1" lang="ja-JP" altLang="en-US"/>
          </a:p>
        </p:txBody>
      </p:sp>
      <p:grpSp>
        <p:nvGrpSpPr>
          <p:cNvPr id="4" name="グループ化 3">
            <a:extLst>
              <a:ext uri="{FF2B5EF4-FFF2-40B4-BE49-F238E27FC236}">
                <a16:creationId xmlns:a16="http://schemas.microsoft.com/office/drawing/2014/main" id="{EEFC74B6-84EA-12E0-5C8D-B71013F70B89}"/>
              </a:ext>
            </a:extLst>
          </p:cNvPr>
          <p:cNvGrpSpPr/>
          <p:nvPr/>
        </p:nvGrpSpPr>
        <p:grpSpPr>
          <a:xfrm>
            <a:off x="0" y="824567"/>
            <a:ext cx="12226695" cy="6033433"/>
            <a:chOff x="-21247" y="318154"/>
            <a:chExt cx="12226695" cy="6033433"/>
          </a:xfrm>
        </p:grpSpPr>
        <p:pic>
          <p:nvPicPr>
            <p:cNvPr id="5" name="図 4">
              <a:extLst>
                <a:ext uri="{FF2B5EF4-FFF2-40B4-BE49-F238E27FC236}">
                  <a16:creationId xmlns:a16="http://schemas.microsoft.com/office/drawing/2014/main" id="{712A29B2-7F0C-C403-A8BC-730885BB5C7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247" y="318154"/>
              <a:ext cx="12226695" cy="6033433"/>
            </a:xfrm>
            <a:prstGeom prst="rect">
              <a:avLst/>
            </a:prstGeom>
          </p:spPr>
        </p:pic>
        <p:sp>
          <p:nvSpPr>
            <p:cNvPr id="6" name="吹き出し: 角を丸めた四角形 5">
              <a:extLst>
                <a:ext uri="{FF2B5EF4-FFF2-40B4-BE49-F238E27FC236}">
                  <a16:creationId xmlns:a16="http://schemas.microsoft.com/office/drawing/2014/main" id="{6FD9CEA9-97BD-44BE-DC89-888E7DD17BDD}"/>
                </a:ext>
              </a:extLst>
            </p:cNvPr>
            <p:cNvSpPr/>
            <p:nvPr/>
          </p:nvSpPr>
          <p:spPr>
            <a:xfrm>
              <a:off x="4320989" y="2823881"/>
              <a:ext cx="3496236" cy="510989"/>
            </a:xfrm>
            <a:prstGeom prst="wedgeRoundRectCallout">
              <a:avLst>
                <a:gd name="adj1" fmla="val 39860"/>
                <a:gd name="adj2" fmla="val 108530"/>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①担当する学年・学級を選ぶ</a:t>
              </a:r>
            </a:p>
          </p:txBody>
        </p:sp>
        <p:sp>
          <p:nvSpPr>
            <p:cNvPr id="7" name="吹き出し: 角を丸めた四角形 6">
              <a:extLst>
                <a:ext uri="{FF2B5EF4-FFF2-40B4-BE49-F238E27FC236}">
                  <a16:creationId xmlns:a16="http://schemas.microsoft.com/office/drawing/2014/main" id="{42BAE6E5-4B87-7D3A-903E-997EF029C7E9}"/>
                </a:ext>
              </a:extLst>
            </p:cNvPr>
            <p:cNvSpPr/>
            <p:nvPr/>
          </p:nvSpPr>
          <p:spPr>
            <a:xfrm>
              <a:off x="8256495" y="2402541"/>
              <a:ext cx="2483223" cy="744071"/>
            </a:xfrm>
            <a:prstGeom prst="wedgeRoundRectCallout">
              <a:avLst>
                <a:gd name="adj1" fmla="val -34609"/>
                <a:gd name="adj2" fmla="val 102252"/>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②出席番号を入れる</a:t>
              </a:r>
              <a:endParaRPr kumimoji="1"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先生方は不要</a:t>
              </a:r>
            </a:p>
          </p:txBody>
        </p:sp>
        <p:sp>
          <p:nvSpPr>
            <p:cNvPr id="8" name="吹き出し: 角を丸めた四角形 7">
              <a:extLst>
                <a:ext uri="{FF2B5EF4-FFF2-40B4-BE49-F238E27FC236}">
                  <a16:creationId xmlns:a16="http://schemas.microsoft.com/office/drawing/2014/main" id="{76DF17E7-F7EE-97C8-D79F-68D7375D2950}"/>
                </a:ext>
              </a:extLst>
            </p:cNvPr>
            <p:cNvSpPr/>
            <p:nvPr/>
          </p:nvSpPr>
          <p:spPr>
            <a:xfrm>
              <a:off x="2743201" y="4320988"/>
              <a:ext cx="2743200" cy="1057836"/>
            </a:xfrm>
            <a:prstGeom prst="wedgeRoundRectCallout">
              <a:avLst>
                <a:gd name="adj1" fmla="val 70001"/>
                <a:gd name="adj2" fmla="val -2829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③複数学年・学級を</a:t>
              </a:r>
              <a:endParaRPr kumimoji="1"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担当している先生は</a:t>
              </a:r>
              <a:endParaRPr kumimoji="1"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所属を追加する</a:t>
              </a:r>
            </a:p>
          </p:txBody>
        </p:sp>
        <p:sp>
          <p:nvSpPr>
            <p:cNvPr id="9" name="吹き出し: 角を丸めた四角形 8">
              <a:extLst>
                <a:ext uri="{FF2B5EF4-FFF2-40B4-BE49-F238E27FC236}">
                  <a16:creationId xmlns:a16="http://schemas.microsoft.com/office/drawing/2014/main" id="{F3C59BA0-1BC0-7C97-667E-8F32AE5C138A}"/>
                </a:ext>
              </a:extLst>
            </p:cNvPr>
            <p:cNvSpPr/>
            <p:nvPr/>
          </p:nvSpPr>
          <p:spPr>
            <a:xfrm>
              <a:off x="6230471" y="5383213"/>
              <a:ext cx="2743200" cy="510990"/>
            </a:xfrm>
            <a:prstGeom prst="wedgeRoundRectCallout">
              <a:avLst>
                <a:gd name="adj1" fmla="val 59168"/>
                <a:gd name="adj2" fmla="val -15997"/>
                <a:gd name="adj3" fmla="val 16667"/>
              </a:avLst>
            </a:prstGeom>
            <a:solidFill>
              <a:schemeClr val="accent6">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2000" dirty="0">
                  <a:solidFill>
                    <a:sysClr val="windowText" lastClr="000000"/>
                  </a:solidFill>
                  <a:latin typeface="UD デジタル 教科書体 NK-B" panose="02020700000000000000" pitchFamily="18" charset="-128"/>
                  <a:ea typeface="UD デジタル 教科書体 NK-B" panose="02020700000000000000" pitchFamily="18" charset="-128"/>
                </a:rPr>
                <a:t>④　［保存する］を押す</a:t>
              </a:r>
              <a:endParaRPr kumimoji="1" lang="en-US" altLang="ja-JP" sz="20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sp>
          <p:nvSpPr>
            <p:cNvPr id="10" name="吹き出し: 角を丸めた四角形 9">
              <a:extLst>
                <a:ext uri="{FF2B5EF4-FFF2-40B4-BE49-F238E27FC236}">
                  <a16:creationId xmlns:a16="http://schemas.microsoft.com/office/drawing/2014/main" id="{6C4150D9-AB58-E1F4-5548-65E83325753D}"/>
                </a:ext>
              </a:extLst>
            </p:cNvPr>
            <p:cNvSpPr/>
            <p:nvPr/>
          </p:nvSpPr>
          <p:spPr>
            <a:xfrm>
              <a:off x="2402541" y="1147483"/>
              <a:ext cx="8749553" cy="941292"/>
            </a:xfrm>
            <a:prstGeom prst="wedgeRoundRectCallout">
              <a:avLst>
                <a:gd name="adj1" fmla="val -47201"/>
                <a:gd name="adj2" fmla="val 107798"/>
                <a:gd name="adj3" fmla="val 16667"/>
              </a:avLst>
            </a:prstGeom>
            <a:solidFill>
              <a:schemeClr val="accent4">
                <a:lumMod val="40000"/>
                <a:lumOff val="60000"/>
              </a:schemeClr>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ysClr val="windowText" lastClr="000000"/>
                  </a:solidFill>
                  <a:latin typeface="UD デジタル 教科書体 NK-B" panose="02020700000000000000" pitchFamily="18" charset="-128"/>
                  <a:ea typeface="UD デジタル 教科書体 NK-B" panose="02020700000000000000" pitchFamily="18" charset="-128"/>
                </a:rPr>
                <a:t>登録されていないと、この初期画面が出ます　</a:t>
              </a:r>
            </a:p>
            <a:p>
              <a:pPr algn="ctr"/>
              <a:r>
                <a:rPr kumimoji="1" lang="en-US" altLang="ja-JP" sz="2800" dirty="0">
                  <a:solidFill>
                    <a:sysClr val="windowText" lastClr="000000"/>
                  </a:solidFill>
                  <a:latin typeface="UD デジタル 教科書体 NK-B" panose="02020700000000000000" pitchFamily="18" charset="-128"/>
                  <a:ea typeface="UD デジタル 教科書体 NK-B" panose="02020700000000000000" pitchFamily="18" charset="-128"/>
                </a:rPr>
                <a:t>2</a:t>
              </a:r>
              <a:r>
                <a:rPr kumimoji="1" lang="ja-JP" altLang="en-US" sz="2800" dirty="0">
                  <a:solidFill>
                    <a:sysClr val="windowText" lastClr="000000"/>
                  </a:solidFill>
                  <a:latin typeface="UD デジタル 教科書体 NK-B" panose="02020700000000000000" pitchFamily="18" charset="-128"/>
                  <a:ea typeface="UD デジタル 教科書体 NK-B" panose="02020700000000000000" pitchFamily="18" charset="-128"/>
                </a:rPr>
                <a:t>回目からは表示されません</a:t>
              </a:r>
              <a:endParaRPr kumimoji="1" lang="en-US" altLang="ja-JP" sz="2800" dirty="0">
                <a:solidFill>
                  <a:sysClr val="windowText" lastClr="000000"/>
                </a:solidFill>
                <a:latin typeface="UD デジタル 教科書体 NK-B" panose="02020700000000000000" pitchFamily="18" charset="-128"/>
                <a:ea typeface="UD デジタル 教科書体 NK-B" panose="02020700000000000000" pitchFamily="18" charset="-128"/>
              </a:endParaRPr>
            </a:p>
          </p:txBody>
        </p:sp>
      </p:grpSp>
    </p:spTree>
    <p:extLst>
      <p:ext uri="{BB962C8B-B14F-4D97-AF65-F5344CB8AC3E}">
        <p14:creationId xmlns:p14="http://schemas.microsoft.com/office/powerpoint/2010/main" val="8228771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3388</Words>
  <Application>Microsoft Office PowerPoint</Application>
  <PresentationFormat>ワイド画面</PresentationFormat>
  <Paragraphs>235</Paragraphs>
  <Slides>29</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UD デジタル 教科書体 NK-B</vt:lpstr>
      <vt:lpstr>UD デジタル 教科書体 NK-R</vt:lpstr>
      <vt:lpstr>游ゴシック</vt:lpstr>
      <vt:lpstr>游ゴシック Light</vt:lpstr>
      <vt:lpstr>Arial</vt:lpstr>
      <vt:lpstr>Tisa Offc Serif Pro</vt:lpstr>
      <vt:lpstr>Office テーマ</vt:lpstr>
      <vt:lpstr>MEXCBT（メクビット）についての職員研修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もしも、初期画面が出てきたら・・・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職員04772</dc:creator>
  <cp:lastModifiedBy>職員04772</cp:lastModifiedBy>
  <cp:revision>18</cp:revision>
  <dcterms:created xsi:type="dcterms:W3CDTF">2022-10-25T07:36:38Z</dcterms:created>
  <dcterms:modified xsi:type="dcterms:W3CDTF">2022-11-28T00:04:22Z</dcterms:modified>
</cp:coreProperties>
</file>